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handoutMasterIdLst>
    <p:handoutMasterId r:id="rId179"/>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3"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06"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46" r:id="rId82"/>
    <p:sldId id="336" r:id="rId83"/>
    <p:sldId id="337" r:id="rId84"/>
    <p:sldId id="338" r:id="rId85"/>
    <p:sldId id="339" r:id="rId86"/>
    <p:sldId id="340" r:id="rId87"/>
    <p:sldId id="341" r:id="rId88"/>
    <p:sldId id="342" r:id="rId89"/>
    <p:sldId id="343" r:id="rId90"/>
    <p:sldId id="344" r:id="rId91"/>
    <p:sldId id="345" r:id="rId92"/>
    <p:sldId id="356" r:id="rId93"/>
    <p:sldId id="347" r:id="rId94"/>
    <p:sldId id="348" r:id="rId95"/>
    <p:sldId id="349" r:id="rId96"/>
    <p:sldId id="350" r:id="rId97"/>
    <p:sldId id="351" r:id="rId98"/>
    <p:sldId id="352" r:id="rId99"/>
    <p:sldId id="353" r:id="rId100"/>
    <p:sldId id="355" r:id="rId101"/>
    <p:sldId id="354"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8" r:id="rId153"/>
    <p:sldId id="409" r:id="rId154"/>
    <p:sldId id="407" r:id="rId155"/>
    <p:sldId id="410" r:id="rId156"/>
    <p:sldId id="411" r:id="rId157"/>
    <p:sldId id="412" r:id="rId158"/>
    <p:sldId id="413" r:id="rId159"/>
    <p:sldId id="414" r:id="rId160"/>
    <p:sldId id="415" r:id="rId161"/>
    <p:sldId id="416" r:id="rId162"/>
    <p:sldId id="417" r:id="rId163"/>
    <p:sldId id="418"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3" r:id="rId177"/>
    <p:sldId id="434" r:id="rId178"/>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C2FC40CB-072E-4080-B3B8-A034C0F5B9A7}" type="datetimeFigureOut">
              <a:rPr kumimoji="1" lang="ja-JP" altLang="en-US" smtClean="0"/>
              <a:t>2015/7/22</a:t>
            </a:fld>
            <a:endParaRPr kumimoji="1" lang="ja-JP" altLang="en-US"/>
          </a:p>
        </p:txBody>
      </p:sp>
      <p:sp>
        <p:nvSpPr>
          <p:cNvPr id="4" name="フッター プレースホルダー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5E450BF4-1540-4D2B-BB4C-22B0DF3AAC66}" type="slidenum">
              <a:rPr kumimoji="1" lang="ja-JP" altLang="en-US" smtClean="0"/>
              <a:t>‹#›</a:t>
            </a:fld>
            <a:endParaRPr kumimoji="1" lang="ja-JP" altLang="en-US"/>
          </a:p>
        </p:txBody>
      </p:sp>
    </p:spTree>
    <p:extLst>
      <p:ext uri="{BB962C8B-B14F-4D97-AF65-F5344CB8AC3E}">
        <p14:creationId xmlns:p14="http://schemas.microsoft.com/office/powerpoint/2010/main" val="6071083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4940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384818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2282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294862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874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4099466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219979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197318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334119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89781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2916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3905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22095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335018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18426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370F85C-E7C2-423B-BE94-20E1F2AB1A8B}" type="datetimeFigureOut">
              <a:rPr kumimoji="1" lang="ja-JP" altLang="en-US" smtClean="0"/>
              <a:t>2015/7/22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49099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70F85C-E7C2-423B-BE94-20E1F2AB1A8B}" type="datetimeFigureOut">
              <a:rPr kumimoji="1" lang="ja-JP" altLang="en-US" smtClean="0"/>
              <a:t>2015/7/22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5B9D4D-7F6C-4517-9661-7653604A44F2}" type="slidenum">
              <a:rPr kumimoji="1" lang="ja-JP" altLang="en-US" smtClean="0"/>
              <a:t>‹#›</a:t>
            </a:fld>
            <a:endParaRPr kumimoji="1" lang="ja-JP" altLang="en-US"/>
          </a:p>
        </p:txBody>
      </p:sp>
    </p:spTree>
    <p:extLst>
      <p:ext uri="{BB962C8B-B14F-4D97-AF65-F5344CB8AC3E}">
        <p14:creationId xmlns:p14="http://schemas.microsoft.com/office/powerpoint/2010/main" val="40069518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日本語教育と言語学</a:t>
            </a:r>
            <a:endParaRPr kumimoji="1" lang="ja-JP" altLang="en-US" dirty="0"/>
          </a:p>
        </p:txBody>
      </p:sp>
      <p:sp>
        <p:nvSpPr>
          <p:cNvPr id="3" name="サブタイトル 2"/>
          <p:cNvSpPr>
            <a:spLocks noGrp="1"/>
          </p:cNvSpPr>
          <p:nvPr>
            <p:ph type="subTitle" idx="1"/>
          </p:nvPr>
        </p:nvSpPr>
        <p:spPr/>
        <p:txBody>
          <a:bodyPr>
            <a:normAutofit/>
          </a:bodyPr>
          <a:lstStyle/>
          <a:p>
            <a:pPr algn="r"/>
            <a:r>
              <a:rPr kumimoji="1" lang="en-US" altLang="ja-JP" sz="2800" dirty="0" smtClean="0"/>
              <a:t>2015</a:t>
            </a:r>
            <a:r>
              <a:rPr kumimoji="1" lang="ja-JP" altLang="en-US" sz="2800" dirty="0" smtClean="0"/>
              <a:t>春　火曜日</a:t>
            </a:r>
            <a:r>
              <a:rPr kumimoji="1" lang="en-US" altLang="ja-JP" sz="2800" dirty="0" smtClean="0"/>
              <a:t>4</a:t>
            </a:r>
            <a:r>
              <a:rPr kumimoji="1" lang="ja-JP" altLang="en-US" sz="2800" dirty="0" smtClean="0"/>
              <a:t>時限　担当教員：岡　智之</a:t>
            </a:r>
            <a:endParaRPr kumimoji="1" lang="ja-JP" altLang="en-US" sz="2800" dirty="0"/>
          </a:p>
        </p:txBody>
      </p:sp>
    </p:spTree>
    <p:extLst>
      <p:ext uri="{BB962C8B-B14F-4D97-AF65-F5344CB8AC3E}">
        <p14:creationId xmlns:p14="http://schemas.microsoft.com/office/powerpoint/2010/main" val="205019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言語の基盤となる経験的知識</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ある種の言葉の意味を適切に理解するには、その言葉が指し示す対象の特徴に関する知識が必要な場合がある。→第７，８講　百科事典的意味の射程</a:t>
            </a:r>
            <a:endParaRPr kumimoji="1" lang="en-US" altLang="ja-JP" dirty="0" smtClean="0"/>
          </a:p>
          <a:p>
            <a:r>
              <a:rPr lang="ja-JP" altLang="en-US" dirty="0" smtClean="0"/>
              <a:t>例９）「</a:t>
            </a:r>
            <a:r>
              <a:rPr lang="ja-JP" altLang="en-US" u="sng" dirty="0" smtClean="0"/>
              <a:t>木の葉落とし</a:t>
            </a:r>
            <a:r>
              <a:rPr lang="ja-JP" altLang="en-US" dirty="0" smtClean="0"/>
              <a:t>」と呼ばれたサーブは威力を発揮した。</a:t>
            </a:r>
            <a:endParaRPr lang="en-US" altLang="ja-JP" dirty="0" smtClean="0"/>
          </a:p>
          <a:p>
            <a:pPr marL="0" indent="0">
              <a:buNone/>
            </a:pPr>
            <a:r>
              <a:rPr lang="ja-JP" altLang="en-US" dirty="0" smtClean="0"/>
              <a:t>　　　「不規則な変化をしながら、相手コートに落ちていく」サーブ</a:t>
            </a:r>
            <a:endParaRPr lang="en-US" altLang="ja-JP" dirty="0" smtClean="0"/>
          </a:p>
          <a:p>
            <a:r>
              <a:rPr lang="ja-JP" altLang="en-US" dirty="0" smtClean="0"/>
              <a:t>例</a:t>
            </a:r>
            <a:r>
              <a:rPr lang="en-US" altLang="ja-JP" dirty="0" smtClean="0"/>
              <a:t>10</a:t>
            </a:r>
            <a:r>
              <a:rPr lang="ja-JP" altLang="en-US" dirty="0" smtClean="0"/>
              <a:t>）優勝した作品「</a:t>
            </a:r>
            <a:r>
              <a:rPr lang="ja-JP" altLang="en-US" u="dotted" dirty="0" smtClean="0"/>
              <a:t>ステンドカラス</a:t>
            </a:r>
            <a:r>
              <a:rPr lang="ja-JP" altLang="en-US" dirty="0" smtClean="0"/>
              <a:t>」は、</a:t>
            </a:r>
            <a:r>
              <a:rPr lang="ja-JP" altLang="en-US" u="dotted" dirty="0" smtClean="0"/>
              <a:t>漆黒のドレス</a:t>
            </a:r>
            <a:r>
              <a:rPr lang="ja-JP" altLang="en-US" dirty="0" smtClean="0"/>
              <a:t>のスカートを翅の様に広げると内側に美しい</a:t>
            </a:r>
            <a:r>
              <a:rPr lang="ja-JP" altLang="en-US" u="dotted" dirty="0" smtClean="0"/>
              <a:t>ステンドグラスの模様</a:t>
            </a:r>
            <a:r>
              <a:rPr lang="ja-JP" altLang="en-US" dirty="0" smtClean="0"/>
              <a:t>がある。コンセプトは「</a:t>
            </a:r>
            <a:r>
              <a:rPr lang="ja-JP" altLang="en-US" u="sng" dirty="0" smtClean="0"/>
              <a:t>カラスのように</a:t>
            </a:r>
            <a:r>
              <a:rPr lang="ja-JP" altLang="en-US" u="dotted" dirty="0" smtClean="0"/>
              <a:t>嫌われ者</a:t>
            </a:r>
            <a:r>
              <a:rPr lang="ja-JP" altLang="en-US" dirty="0" smtClean="0"/>
              <a:t>でも、実はキラキラしたすてきな部分を持っている。</a:t>
            </a:r>
            <a:endParaRPr lang="en-US" altLang="ja-JP" dirty="0" smtClean="0"/>
          </a:p>
          <a:p>
            <a:pPr marL="0" indent="0">
              <a:buNone/>
            </a:pPr>
            <a:r>
              <a:rPr lang="ja-JP" altLang="en-US" dirty="0" smtClean="0"/>
              <a:t>　</a:t>
            </a:r>
            <a:r>
              <a:rPr lang="ja-JP" altLang="en-US" dirty="0"/>
              <a:t>　</a:t>
            </a:r>
            <a:r>
              <a:rPr lang="ja-JP" altLang="en-US" dirty="0" smtClean="0"/>
              <a:t>「カラス」に＜人間に嫌われる＞＜色が黒い＞などの特徴を認める。</a:t>
            </a:r>
            <a:endParaRPr lang="en-US" altLang="ja-JP" dirty="0" smtClean="0"/>
          </a:p>
          <a:p>
            <a:r>
              <a:rPr lang="ja-JP" altLang="en-US" dirty="0" smtClean="0"/>
              <a:t>例</a:t>
            </a:r>
            <a:r>
              <a:rPr lang="en-US" altLang="ja-JP" dirty="0" smtClean="0"/>
              <a:t>11</a:t>
            </a:r>
            <a:r>
              <a:rPr lang="ja-JP" altLang="en-US" dirty="0" smtClean="0"/>
              <a:t>）準決勝、決勝の二試合連続でノーヒットノーランを演じるという、</a:t>
            </a:r>
            <a:r>
              <a:rPr lang="ja-JP" altLang="en-US" u="sng" dirty="0" smtClean="0"/>
              <a:t>鬼のような</a:t>
            </a:r>
            <a:r>
              <a:rPr lang="ja-JP" altLang="en-US" dirty="0" smtClean="0"/>
              <a:t>投球を見せる。　＜見るものに恐れ、驚異を感じさせる投球＞</a:t>
            </a:r>
            <a:endParaRPr lang="en-US" altLang="ja-JP" dirty="0"/>
          </a:p>
          <a:p>
            <a:endParaRPr lang="en-US" altLang="ja-JP" dirty="0" smtClean="0"/>
          </a:p>
          <a:p>
            <a:endParaRPr kumimoji="1" lang="ja-JP" altLang="en-US" dirty="0"/>
          </a:p>
        </p:txBody>
      </p:sp>
    </p:spTree>
    <p:extLst>
      <p:ext uri="{BB962C8B-B14F-4D97-AF65-F5344CB8AC3E}">
        <p14:creationId xmlns:p14="http://schemas.microsoft.com/office/powerpoint/2010/main" val="31334412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ステレオタイプ</a:t>
            </a:r>
            <a:endParaRPr lang="en-US" altLang="ja-JP" dirty="0"/>
          </a:p>
          <a:p>
            <a:r>
              <a:rPr lang="en-US" altLang="ja-JP" dirty="0"/>
              <a:t>15. </a:t>
            </a:r>
            <a:r>
              <a:rPr lang="ja-JP" altLang="en-US" dirty="0"/>
              <a:t>これじゃ、まるで</a:t>
            </a:r>
            <a:r>
              <a:rPr lang="ja-JP" altLang="en-US" u="sng" dirty="0"/>
              <a:t>マンガ</a:t>
            </a:r>
            <a:r>
              <a:rPr lang="ja-JP" altLang="en-US" dirty="0"/>
              <a:t>じゃないか。</a:t>
            </a:r>
            <a:endParaRPr lang="en-US" altLang="ja-JP" dirty="0"/>
          </a:p>
          <a:p>
            <a:r>
              <a:rPr lang="ja-JP" altLang="en-US" dirty="0"/>
              <a:t>「マンガ」について、＜</a:t>
            </a:r>
            <a:r>
              <a:rPr lang="ja-JP" altLang="en-US" dirty="0">
                <a:solidFill>
                  <a:srgbClr val="FF0000"/>
                </a:solidFill>
              </a:rPr>
              <a:t>現実にはあり得ないことが描かれる</a:t>
            </a:r>
            <a:r>
              <a:rPr lang="ja-JP" altLang="en-US" dirty="0"/>
              <a:t>＞というステレオタイプが有する特徴をもつ。</a:t>
            </a:r>
            <a:endParaRPr lang="en-US" altLang="ja-JP" dirty="0"/>
          </a:p>
          <a:p>
            <a:r>
              <a:rPr lang="en-US" altLang="ja-JP" dirty="0"/>
              <a:t>16. </a:t>
            </a:r>
            <a:r>
              <a:rPr lang="ja-JP" altLang="en-US" dirty="0"/>
              <a:t>ボールは、</a:t>
            </a:r>
            <a:r>
              <a:rPr lang="ja-JP" altLang="en-US" u="sng" dirty="0"/>
              <a:t>まるでピンポン球のように</a:t>
            </a:r>
            <a:r>
              <a:rPr lang="ja-JP" altLang="en-US" dirty="0"/>
              <a:t>レフトスタンドに飛んで行った。</a:t>
            </a:r>
            <a:endParaRPr lang="en-US" altLang="ja-JP" dirty="0"/>
          </a:p>
          <a:p>
            <a:r>
              <a:rPr kumimoji="1" lang="ja-JP" altLang="en-US" dirty="0" smtClean="0"/>
              <a:t>「ピンポン球」についての＜</a:t>
            </a:r>
            <a:r>
              <a:rPr kumimoji="1" lang="ja-JP" altLang="en-US" dirty="0" smtClean="0">
                <a:solidFill>
                  <a:srgbClr val="FF0000"/>
                </a:solidFill>
              </a:rPr>
              <a:t>野球のボールより軽々と遠くに飛ばすことができる</a:t>
            </a:r>
            <a:r>
              <a:rPr kumimoji="1" lang="ja-JP" altLang="en-US" dirty="0" smtClean="0"/>
              <a:t>＞という特徴。</a:t>
            </a:r>
            <a:endParaRPr kumimoji="1" lang="ja-JP" altLang="en-US" dirty="0"/>
          </a:p>
        </p:txBody>
      </p:sp>
    </p:spTree>
    <p:extLst>
      <p:ext uri="{BB962C8B-B14F-4D97-AF65-F5344CB8AC3E}">
        <p14:creationId xmlns:p14="http://schemas.microsoft.com/office/powerpoint/2010/main" val="30072917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理想例</a:t>
            </a:r>
            <a:endParaRPr kumimoji="1" lang="en-US" altLang="ja-JP" dirty="0" smtClean="0"/>
          </a:p>
          <a:p>
            <a:r>
              <a:rPr lang="en-US" altLang="ja-JP" dirty="0" smtClean="0"/>
              <a:t>13. </a:t>
            </a:r>
            <a:r>
              <a:rPr lang="ja-JP" altLang="en-US" dirty="0" smtClean="0"/>
              <a:t>秋の陽は</a:t>
            </a:r>
            <a:r>
              <a:rPr lang="ja-JP" altLang="en-US" u="sng" dirty="0" smtClean="0"/>
              <a:t>水のように</a:t>
            </a:r>
            <a:r>
              <a:rPr lang="ja-JP" altLang="en-US" dirty="0" smtClean="0"/>
              <a:t>澄んでいた。</a:t>
            </a:r>
            <a:endParaRPr lang="en-US" altLang="ja-JP" dirty="0" smtClean="0"/>
          </a:p>
          <a:p>
            <a:r>
              <a:rPr kumimoji="1" lang="ja-JP" altLang="en-US" dirty="0" smtClean="0"/>
              <a:t>＜</a:t>
            </a:r>
            <a:r>
              <a:rPr kumimoji="1" lang="ja-JP" altLang="en-US" dirty="0" smtClean="0">
                <a:solidFill>
                  <a:srgbClr val="FF0000"/>
                </a:solidFill>
              </a:rPr>
              <a:t>透明度が高い</a:t>
            </a:r>
            <a:r>
              <a:rPr kumimoji="1" lang="ja-JP" altLang="en-US" dirty="0" smtClean="0"/>
              <a:t>＞という特徴は、理想的な「水」にのみ当てはまるもの。</a:t>
            </a:r>
            <a:endParaRPr kumimoji="1" lang="en-US" altLang="ja-JP" dirty="0" smtClean="0"/>
          </a:p>
          <a:p>
            <a:r>
              <a:rPr lang="en-US" altLang="ja-JP" dirty="0" smtClean="0"/>
              <a:t>14. </a:t>
            </a:r>
            <a:r>
              <a:rPr lang="ja-JP" altLang="en-US" dirty="0" smtClean="0"/>
              <a:t>鹿児島空港は、</a:t>
            </a:r>
            <a:r>
              <a:rPr lang="en-US" altLang="ja-JP" dirty="0" smtClean="0"/>
              <a:t>…</a:t>
            </a:r>
            <a:r>
              <a:rPr lang="ja-JP" altLang="en-US" u="sng" dirty="0" smtClean="0"/>
              <a:t>病院のように</a:t>
            </a:r>
            <a:r>
              <a:rPr lang="ja-JP" altLang="en-US" dirty="0" smtClean="0"/>
              <a:t>清潔で白い。</a:t>
            </a:r>
            <a:endParaRPr lang="en-US" altLang="ja-JP" dirty="0" smtClean="0"/>
          </a:p>
          <a:p>
            <a:r>
              <a:rPr lang="ja-JP" altLang="en-US" dirty="0" smtClean="0"/>
              <a:t>＜</a:t>
            </a:r>
            <a:r>
              <a:rPr lang="ja-JP" altLang="en-US" dirty="0" smtClean="0">
                <a:solidFill>
                  <a:srgbClr val="FF0000"/>
                </a:solidFill>
              </a:rPr>
              <a:t>極めて清潔である</a:t>
            </a:r>
            <a:r>
              <a:rPr lang="ja-JP" altLang="en-US" dirty="0" smtClean="0"/>
              <a:t>＞のは、理想的な「病院」に限られる特徴。</a:t>
            </a:r>
            <a:endParaRPr lang="en-US" altLang="ja-JP" dirty="0" smtClean="0"/>
          </a:p>
          <a:p>
            <a:endParaRPr kumimoji="1" lang="ja-JP" altLang="en-US" dirty="0"/>
          </a:p>
        </p:txBody>
      </p:sp>
    </p:spTree>
    <p:extLst>
      <p:ext uri="{BB962C8B-B14F-4D97-AF65-F5344CB8AC3E}">
        <p14:creationId xmlns:p14="http://schemas.microsoft.com/office/powerpoint/2010/main" val="3187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8</a:t>
            </a:r>
            <a:r>
              <a:rPr kumimoji="1" lang="ja-JP" altLang="en-US" dirty="0" smtClean="0"/>
              <a:t>講のまとめ</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kumimoji="1" lang="ja-JP" altLang="en-US" dirty="0" smtClean="0"/>
              <a:t>ある語の百科事典的意味には、一般性の程度が完全でない意味（＝その語が表わすカテゴリーの一部の成員にのみ当てはまる意味）も含まれる。</a:t>
            </a:r>
            <a:endParaRPr kumimoji="1" lang="en-US" altLang="ja-JP" dirty="0" smtClean="0"/>
          </a:p>
          <a:p>
            <a:pPr>
              <a:buFont typeface="+mj-lt"/>
              <a:buAutoNum type="arabicPeriod"/>
            </a:pPr>
            <a:r>
              <a:rPr lang="ja-JP" altLang="en-US" dirty="0" smtClean="0"/>
              <a:t>ある</a:t>
            </a:r>
            <a:r>
              <a:rPr lang="ja-JP" altLang="en-US" dirty="0"/>
              <a:t>カテゴリ</a:t>
            </a:r>
            <a:r>
              <a:rPr lang="ja-JP" altLang="en-US" dirty="0" smtClean="0"/>
              <a:t>ーの</a:t>
            </a:r>
            <a:r>
              <a:rPr lang="ja-JP" altLang="en-US" dirty="0"/>
              <a:t>下位</a:t>
            </a:r>
            <a:r>
              <a:rPr lang="ja-JP" altLang="en-US" dirty="0" smtClean="0"/>
              <a:t>カテゴリー（＝一部の成員の集合）は、一般性の程度が完全でない意味がどのような特徴を持つものであるかによって、「典型例」「顕著例」「理想例」「プロトタイプ」に分類できる。</a:t>
            </a:r>
            <a:endParaRPr lang="en-US" altLang="ja-JP" dirty="0" smtClean="0"/>
          </a:p>
          <a:p>
            <a:pPr>
              <a:buFont typeface="+mj-lt"/>
              <a:buAutoNum type="arabicPeriod"/>
            </a:pPr>
            <a:r>
              <a:rPr kumimoji="1" lang="ja-JP" altLang="en-US" dirty="0" smtClean="0"/>
              <a:t>ある</a:t>
            </a:r>
            <a:r>
              <a:rPr kumimoji="1" lang="ja-JP" altLang="en-US" dirty="0"/>
              <a:t>種</a:t>
            </a:r>
            <a:r>
              <a:rPr kumimoji="1" lang="ja-JP" altLang="en-US" dirty="0" smtClean="0"/>
              <a:t>の直喩表現を適切に理解するのにも、一般性の程度が完全でない意味に注目する必要がある。</a:t>
            </a:r>
            <a:endParaRPr kumimoji="1" lang="ja-JP" altLang="en-US" dirty="0"/>
          </a:p>
        </p:txBody>
      </p:sp>
    </p:spTree>
    <p:extLst>
      <p:ext uri="{BB962C8B-B14F-4D97-AF65-F5344CB8AC3E}">
        <p14:creationId xmlns:p14="http://schemas.microsoft.com/office/powerpoint/2010/main" val="229100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lang="ja-JP" altLang="en-US" dirty="0" smtClean="0"/>
              <a:t>「質問の雨にさらされて、壇上で立ち往生してしまった。」を理解するために「雨」の本来の意味としてどのような一般性の程度が完全でない意味を認めなければならないか。</a:t>
            </a:r>
            <a:endParaRPr lang="en-US" altLang="ja-JP" dirty="0" smtClean="0"/>
          </a:p>
          <a:p>
            <a:pPr marL="0" indent="0">
              <a:buNone/>
            </a:pPr>
            <a:r>
              <a:rPr lang="ja-JP" altLang="en-US" dirty="0" smtClean="0"/>
              <a:t>　　「激しく降る（降りかかる）」「（人を）ずぶぬれにしてしまう」「立ち往生させてしまう」　→雨の顕著例　類例：血の雨が降る</a:t>
            </a:r>
            <a:endParaRPr lang="en-US" altLang="ja-JP" dirty="0" smtClean="0"/>
          </a:p>
          <a:p>
            <a:pPr marL="0" indent="0">
              <a:buNone/>
            </a:pPr>
            <a:r>
              <a:rPr lang="ja-JP" altLang="en-US" dirty="0" smtClean="0"/>
              <a:t>２．「お前は小学生か」という文の「小学生」はどのような一般性の程度が完全でない意味を認めなければならないか。</a:t>
            </a:r>
            <a:endParaRPr lang="en-US" altLang="ja-JP" dirty="0" smtClean="0"/>
          </a:p>
          <a:p>
            <a:pPr marL="0" indent="0">
              <a:buNone/>
            </a:pPr>
            <a:r>
              <a:rPr lang="ja-JP" altLang="en-US" dirty="0"/>
              <a:t>　</a:t>
            </a:r>
            <a:r>
              <a:rPr lang="ja-JP" altLang="en-US" dirty="0" smtClean="0"/>
              <a:t>「小学生は、</a:t>
            </a:r>
            <a:r>
              <a:rPr lang="ja-JP" altLang="en-US" dirty="0"/>
              <a:t>状況</a:t>
            </a:r>
            <a:r>
              <a:rPr lang="ja-JP" altLang="en-US" dirty="0" smtClean="0"/>
              <a:t>を</a:t>
            </a:r>
            <a:r>
              <a:rPr lang="ja-JP" altLang="en-US" dirty="0"/>
              <a:t>考</a:t>
            </a:r>
            <a:r>
              <a:rPr lang="ja-JP" altLang="en-US" dirty="0" smtClean="0"/>
              <a:t>えずに、楽しいときにはしゃぐ」という特徴</a:t>
            </a:r>
            <a:endParaRPr lang="en-US" altLang="ja-JP" dirty="0" smtClean="0"/>
          </a:p>
          <a:p>
            <a:pPr marL="0" indent="0">
              <a:buNone/>
            </a:pPr>
            <a:r>
              <a:rPr lang="ja-JP" altLang="en-US" dirty="0"/>
              <a:t>　</a:t>
            </a:r>
            <a:r>
              <a:rPr lang="ja-JP" altLang="en-US" dirty="0" smtClean="0"/>
              <a:t>　→ステレオタイプ</a:t>
            </a:r>
            <a:endParaRPr lang="en-US" altLang="ja-JP" dirty="0"/>
          </a:p>
          <a:p>
            <a:pPr>
              <a:buFont typeface="+mj-lt"/>
              <a:buAutoNum type="arabicPeriod"/>
            </a:pPr>
            <a:endParaRPr lang="en-US" altLang="ja-JP" dirty="0" smtClean="0"/>
          </a:p>
          <a:p>
            <a:pPr>
              <a:buFont typeface="+mj-lt"/>
              <a:buAutoNum type="arabicPeriod"/>
            </a:pPr>
            <a:endParaRPr kumimoji="1" lang="ja-JP" altLang="en-US" dirty="0"/>
          </a:p>
        </p:txBody>
      </p:sp>
    </p:spTree>
    <p:extLst>
      <p:ext uri="{BB962C8B-B14F-4D97-AF65-F5344CB8AC3E}">
        <p14:creationId xmlns:p14="http://schemas.microsoft.com/office/powerpoint/2010/main" val="7190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9</a:t>
            </a:r>
            <a:r>
              <a:rPr kumimoji="1" lang="ja-JP" altLang="en-US" dirty="0" smtClean="0"/>
              <a:t>講　概念メタファー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smtClean="0"/>
              <a:t>概念メタファーとは、ある対象（＝目標領域）を、別のよく分かっている物事（＝起点領域）を通して理解するという認知の仕組みであり、言語の基盤をなす。</a:t>
            </a:r>
            <a:endParaRPr lang="en-US" altLang="ja-JP" dirty="0" smtClean="0"/>
          </a:p>
          <a:p>
            <a:r>
              <a:rPr kumimoji="1" lang="ja-JP" altLang="en-US" dirty="0" smtClean="0"/>
              <a:t>「時間」に関する概念メタファーとして、「時間（の経過）」を、「移動する物体」を通して捉えるものと「静止した経路」を通して捉えるものがある。</a:t>
            </a:r>
            <a:endParaRPr kumimoji="1" lang="ja-JP" altLang="en-US" dirty="0"/>
          </a:p>
        </p:txBody>
      </p:sp>
    </p:spTree>
    <p:extLst>
      <p:ext uri="{BB962C8B-B14F-4D97-AF65-F5344CB8AC3E}">
        <p14:creationId xmlns:p14="http://schemas.microsoft.com/office/powerpoint/2010/main" val="240916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１．ピアニストの</a:t>
            </a:r>
            <a:r>
              <a:rPr kumimoji="1" lang="ja-JP" altLang="en-US" u="sng" dirty="0" smtClean="0"/>
              <a:t>タマゴ</a:t>
            </a:r>
            <a:r>
              <a:rPr kumimoji="1" lang="ja-JP" altLang="en-US" dirty="0" smtClean="0"/>
              <a:t>として日々練習に励む。</a:t>
            </a:r>
            <a:endParaRPr kumimoji="1" lang="en-US" altLang="ja-JP" dirty="0" smtClean="0"/>
          </a:p>
          <a:p>
            <a:r>
              <a:rPr lang="ja-JP" altLang="en-US" dirty="0" smtClean="0"/>
              <a:t>２．あの程度のピアニストはまだまだ</a:t>
            </a:r>
            <a:r>
              <a:rPr lang="ja-JP" altLang="en-US" u="sng" dirty="0" smtClean="0"/>
              <a:t>ヒヨッコ</a:t>
            </a:r>
            <a:r>
              <a:rPr lang="ja-JP" altLang="en-US" dirty="0" smtClean="0"/>
              <a:t>だ。</a:t>
            </a:r>
            <a:endParaRPr lang="en-US" altLang="ja-JP" dirty="0" smtClean="0"/>
          </a:p>
          <a:p>
            <a:r>
              <a:rPr kumimoji="1" lang="ja-JP" altLang="en-US" dirty="0" smtClean="0"/>
              <a:t>３．あのピアニストが世界に</a:t>
            </a:r>
            <a:r>
              <a:rPr kumimoji="1" lang="ja-JP" altLang="en-US" u="sng" dirty="0" smtClean="0"/>
              <a:t>羽ばたく</a:t>
            </a:r>
            <a:r>
              <a:rPr kumimoji="1" lang="ja-JP" altLang="en-US" dirty="0" smtClean="0"/>
              <a:t>日も近いだろう。</a:t>
            </a:r>
            <a:endParaRPr kumimoji="1" lang="en-US" altLang="ja-JP" dirty="0" smtClean="0"/>
          </a:p>
          <a:p>
            <a:r>
              <a:rPr kumimoji="1" lang="ja-JP" altLang="en-US" dirty="0" smtClean="0"/>
              <a:t>「鳥」を通して「人間」を捉える、「人間」を「鳥」に見立てて理解するという概念レベルの営み＝「</a:t>
            </a:r>
            <a:r>
              <a:rPr kumimoji="1" lang="ja-JP" altLang="en-US" dirty="0" smtClean="0">
                <a:solidFill>
                  <a:srgbClr val="FF0000"/>
                </a:solidFill>
              </a:rPr>
              <a:t>概念メタファー</a:t>
            </a:r>
            <a:r>
              <a:rPr kumimoji="1" lang="ja-JP" altLang="en-US" dirty="0" smtClean="0"/>
              <a:t>」</a:t>
            </a:r>
            <a:endParaRPr kumimoji="1" lang="en-US" altLang="ja-JP" dirty="0" smtClean="0"/>
          </a:p>
          <a:p>
            <a:r>
              <a:rPr lang="ja-JP" altLang="en-US" dirty="0" smtClean="0"/>
              <a:t>「鳥」の成長過程「タマゴ→ヒヨコ→成鳥」や典型的な特徴を、人間のキャリアの発展段階に見立てる。</a:t>
            </a:r>
            <a:endParaRPr lang="en-US" altLang="ja-JP" dirty="0" smtClean="0"/>
          </a:p>
          <a:p>
            <a:r>
              <a:rPr kumimoji="1" lang="ja-JP" altLang="en-US" dirty="0" smtClean="0"/>
              <a:t>「タマゴ」：ピアニストを目指している段階</a:t>
            </a:r>
            <a:endParaRPr kumimoji="1" lang="en-US" altLang="ja-JP" dirty="0" smtClean="0"/>
          </a:p>
          <a:p>
            <a:r>
              <a:rPr lang="ja-JP" altLang="en-US" dirty="0" smtClean="0"/>
              <a:t>「ヒヨッコ」：ピアニストであるがまだ未熟な人。</a:t>
            </a:r>
            <a:endParaRPr lang="en-US" altLang="ja-JP" dirty="0" smtClean="0"/>
          </a:p>
          <a:p>
            <a:r>
              <a:rPr kumimoji="1" lang="ja-JP" altLang="en-US" dirty="0" smtClean="0"/>
              <a:t>「世界に羽ばたく」：世界レベルで活躍すること。</a:t>
            </a:r>
            <a:endParaRPr kumimoji="1" lang="ja-JP" altLang="en-US" dirty="0"/>
          </a:p>
        </p:txBody>
      </p:sp>
    </p:spTree>
    <p:extLst>
      <p:ext uri="{BB962C8B-B14F-4D97-AF65-F5344CB8AC3E}">
        <p14:creationId xmlns:p14="http://schemas.microsoft.com/office/powerpoint/2010/main" val="24261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概念メタファー（１）：≪「目的のある行為」は「目的への移動」である≫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４．</a:t>
            </a:r>
            <a:r>
              <a:rPr kumimoji="1" lang="en-US" altLang="ja-JP" dirty="0" smtClean="0"/>
              <a:t>A</a:t>
            </a:r>
            <a:r>
              <a:rPr kumimoji="1" lang="ja-JP" altLang="en-US" dirty="0" smtClean="0"/>
              <a:t>国が</a:t>
            </a:r>
            <a:r>
              <a:rPr kumimoji="1" lang="en-US" altLang="ja-JP" dirty="0" smtClean="0"/>
              <a:t>B</a:t>
            </a:r>
            <a:r>
              <a:rPr kumimoji="1" lang="ja-JP" altLang="en-US" dirty="0" smtClean="0"/>
              <a:t>国における紛争の解決に</a:t>
            </a:r>
            <a:r>
              <a:rPr kumimoji="1" lang="ja-JP" altLang="en-US" u="sng" dirty="0" smtClean="0"/>
              <a:t>乗り出した</a:t>
            </a:r>
            <a:r>
              <a:rPr kumimoji="1" lang="ja-JP" altLang="en-US" dirty="0" smtClean="0"/>
              <a:t>ことには国際的に賛否両論がある。</a:t>
            </a:r>
            <a:endParaRPr kumimoji="1" lang="en-US" altLang="ja-JP" dirty="0" smtClean="0"/>
          </a:p>
          <a:p>
            <a:r>
              <a:rPr lang="ja-JP" altLang="en-US" dirty="0" smtClean="0"/>
              <a:t>５．議論の末、今度のイベントはこの線で</a:t>
            </a:r>
            <a:r>
              <a:rPr lang="ja-JP" altLang="en-US" u="sng" dirty="0" smtClean="0"/>
              <a:t>行こう</a:t>
            </a:r>
            <a:r>
              <a:rPr lang="ja-JP" altLang="en-US" dirty="0" smtClean="0"/>
              <a:t>ということになった。</a:t>
            </a:r>
            <a:endParaRPr lang="en-US" altLang="ja-JP" dirty="0" smtClean="0"/>
          </a:p>
          <a:p>
            <a:r>
              <a:rPr kumimoji="1" lang="ja-JP" altLang="en-US" dirty="0" smtClean="0"/>
              <a:t>６．</a:t>
            </a:r>
            <a:r>
              <a:rPr lang="ja-JP" altLang="en-US" dirty="0" smtClean="0"/>
              <a:t>一時は無理かと思われたが、何とか新規店舗のオープンに</a:t>
            </a:r>
            <a:r>
              <a:rPr lang="ja-JP" altLang="en-US" u="sng" dirty="0" smtClean="0"/>
              <a:t>漕ぎ着けた</a:t>
            </a:r>
            <a:r>
              <a:rPr lang="ja-JP" altLang="en-US" dirty="0" smtClean="0"/>
              <a:t>。</a:t>
            </a:r>
            <a:endParaRPr lang="en-US" altLang="ja-JP" dirty="0" smtClean="0"/>
          </a:p>
          <a:p>
            <a:r>
              <a:rPr kumimoji="1" lang="ja-JP" altLang="en-US" dirty="0" smtClean="0"/>
              <a:t>「乗り出す」：＜船に乗って海に出ていく＞→＜行動を開始する＞</a:t>
            </a:r>
            <a:endParaRPr kumimoji="1" lang="en-US" altLang="ja-JP" dirty="0" smtClean="0"/>
          </a:p>
          <a:p>
            <a:r>
              <a:rPr lang="ja-JP" altLang="en-US" dirty="0" smtClean="0"/>
              <a:t>「行く」：＜目的地への移動＞→＜物事を進める＞</a:t>
            </a:r>
            <a:endParaRPr lang="en-US" altLang="ja-JP" dirty="0" smtClean="0"/>
          </a:p>
          <a:p>
            <a:r>
              <a:rPr kumimoji="1" lang="ja-JP" altLang="en-US" dirty="0" smtClean="0"/>
              <a:t>「漕ぎ着ける」：＜舟を漕いで、目的のところに到着させる＞→＜実現する＞</a:t>
            </a:r>
            <a:endParaRPr kumimoji="1" lang="en-US" altLang="ja-JP" dirty="0" smtClean="0"/>
          </a:p>
          <a:p>
            <a:r>
              <a:rPr lang="ja-JP" altLang="en-US" dirty="0"/>
              <a:t>一連</a:t>
            </a:r>
            <a:r>
              <a:rPr lang="ja-JP" altLang="en-US" dirty="0" smtClean="0"/>
              <a:t>の</a:t>
            </a:r>
            <a:r>
              <a:rPr lang="ja-JP" altLang="en-US" dirty="0"/>
              <a:t>表現</a:t>
            </a:r>
            <a:r>
              <a:rPr lang="ja-JP" altLang="en-US" dirty="0" smtClean="0"/>
              <a:t>が、「目的地への移動」という意味から「目的のある行為」の意味に拡張していることの基盤として、</a:t>
            </a:r>
            <a:r>
              <a:rPr lang="ja-JP" altLang="en-US" dirty="0" smtClean="0">
                <a:solidFill>
                  <a:srgbClr val="FF0000"/>
                </a:solidFill>
              </a:rPr>
              <a:t>≪「目的のある行為」を「目的地への移動」として捉える≫</a:t>
            </a:r>
            <a:r>
              <a:rPr lang="ja-JP" altLang="en-US" dirty="0" smtClean="0"/>
              <a:t>という概念メタファーが存在している。</a:t>
            </a:r>
            <a:endParaRPr kumimoji="1" lang="en-US" altLang="ja-JP" dirty="0" smtClean="0"/>
          </a:p>
          <a:p>
            <a:endParaRPr kumimoji="1" lang="ja-JP" altLang="en-US" dirty="0"/>
          </a:p>
        </p:txBody>
      </p:sp>
    </p:spTree>
    <p:extLst>
      <p:ext uri="{BB962C8B-B14F-4D97-AF65-F5344CB8AC3E}">
        <p14:creationId xmlns:p14="http://schemas.microsoft.com/office/powerpoint/2010/main" val="29020503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７．</a:t>
            </a:r>
            <a:r>
              <a:rPr lang="ja-JP" altLang="en-US" dirty="0">
                <a:solidFill>
                  <a:srgbClr val="FF0000"/>
                </a:solidFill>
              </a:rPr>
              <a:t> ≪「目的のある行為</a:t>
            </a:r>
            <a:r>
              <a:rPr lang="ja-JP" altLang="en-US" dirty="0" smtClean="0">
                <a:solidFill>
                  <a:srgbClr val="FF0000"/>
                </a:solidFill>
              </a:rPr>
              <a:t>」は「</a:t>
            </a:r>
            <a:r>
              <a:rPr lang="ja-JP" altLang="en-US" dirty="0">
                <a:solidFill>
                  <a:srgbClr val="FF0000"/>
                </a:solidFill>
              </a:rPr>
              <a:t>目的地への移動</a:t>
            </a:r>
            <a:r>
              <a:rPr lang="ja-JP" altLang="en-US" dirty="0" smtClean="0">
                <a:solidFill>
                  <a:srgbClr val="FF0000"/>
                </a:solidFill>
              </a:rPr>
              <a:t>」である≫</a:t>
            </a:r>
            <a:endParaRPr lang="en-US" altLang="ja-JP" dirty="0" smtClean="0">
              <a:solidFill>
                <a:srgbClr val="FF0000"/>
              </a:solidFill>
            </a:endParaRPr>
          </a:p>
          <a:p>
            <a:r>
              <a:rPr kumimoji="1" lang="ja-JP" altLang="en-US" dirty="0" smtClean="0">
                <a:solidFill>
                  <a:schemeClr val="tx1"/>
                </a:solidFill>
              </a:rPr>
              <a:t>⒑　「目的地への移動」と「目的のある行為」の各段階の対応</a:t>
            </a:r>
            <a:endParaRPr kumimoji="1" lang="en-US" altLang="ja-JP" dirty="0" smtClean="0">
              <a:solidFill>
                <a:schemeClr val="tx1"/>
              </a:solidFill>
            </a:endParaRPr>
          </a:p>
          <a:p>
            <a:r>
              <a:rPr lang="ja-JP" altLang="en-US" dirty="0" smtClean="0">
                <a:solidFill>
                  <a:schemeClr val="tx1"/>
                </a:solidFill>
              </a:rPr>
              <a:t>起点領域　ある地点を出発→ある経路を移動→ある目的地に到達</a:t>
            </a:r>
            <a:endParaRPr lang="en-US" altLang="ja-JP" dirty="0" smtClean="0">
              <a:solidFill>
                <a:schemeClr val="tx1"/>
              </a:solidFill>
            </a:endParaRPr>
          </a:p>
          <a:p>
            <a:r>
              <a:rPr kumimoji="1" lang="ja-JP" altLang="en-US" dirty="0" smtClean="0">
                <a:solidFill>
                  <a:schemeClr val="tx1"/>
                </a:solidFill>
              </a:rPr>
              <a:t>　　　　　　　　↓　　　　　　　↓　　　　　　　↓</a:t>
            </a:r>
            <a:endParaRPr kumimoji="1" lang="en-US" altLang="ja-JP" dirty="0" smtClean="0">
              <a:solidFill>
                <a:schemeClr val="tx1"/>
              </a:solidFill>
            </a:endParaRPr>
          </a:p>
          <a:p>
            <a:r>
              <a:rPr lang="ja-JP" altLang="en-US" dirty="0" smtClean="0">
                <a:solidFill>
                  <a:schemeClr val="tx1"/>
                </a:solidFill>
              </a:rPr>
              <a:t>目標領域　ある行為に着手→継続的な取り組み→ある目的を達成</a:t>
            </a:r>
            <a:endParaRPr lang="en-US" altLang="ja-JP" dirty="0" smtClean="0">
              <a:solidFill>
                <a:schemeClr val="tx1"/>
              </a:solidFill>
            </a:endParaRPr>
          </a:p>
          <a:p>
            <a:r>
              <a:rPr kumimoji="1" lang="en-US" altLang="ja-JP" dirty="0" smtClean="0">
                <a:solidFill>
                  <a:schemeClr val="tx1"/>
                </a:solidFill>
              </a:rPr>
              <a:t>11. </a:t>
            </a:r>
            <a:r>
              <a:rPr kumimoji="1" lang="ja-JP" altLang="en-US" dirty="0" smtClean="0">
                <a:solidFill>
                  <a:schemeClr val="tx1"/>
                </a:solidFill>
              </a:rPr>
              <a:t>外交官生活の終着駅に滑り込んでいく</a:t>
            </a:r>
            <a:endParaRPr kumimoji="1" lang="en-US" altLang="ja-JP" dirty="0" smtClean="0">
              <a:solidFill>
                <a:schemeClr val="tx1"/>
              </a:solidFill>
            </a:endParaRPr>
          </a:p>
          <a:p>
            <a:r>
              <a:rPr lang="ja-JP" altLang="en-US" dirty="0" smtClean="0">
                <a:solidFill>
                  <a:schemeClr val="tx1"/>
                </a:solidFill>
              </a:rPr>
              <a:t>→＜外交官としての生活を無事に終える＞という目的の達成</a:t>
            </a:r>
            <a:endParaRPr kumimoji="1" lang="ja-JP" altLang="en-US" dirty="0">
              <a:solidFill>
                <a:schemeClr val="tx1"/>
              </a:solidFill>
            </a:endParaRPr>
          </a:p>
        </p:txBody>
      </p:sp>
    </p:spTree>
    <p:extLst>
      <p:ext uri="{BB962C8B-B14F-4D97-AF65-F5344CB8AC3E}">
        <p14:creationId xmlns:p14="http://schemas.microsoft.com/office/powerpoint/2010/main" val="37265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概念メタファー（</a:t>
            </a:r>
            <a:r>
              <a:rPr kumimoji="1" lang="en-US" altLang="ja-JP" dirty="0" smtClean="0"/>
              <a:t>2</a:t>
            </a:r>
            <a:r>
              <a:rPr kumimoji="1" lang="ja-JP" altLang="en-US" dirty="0" smtClean="0"/>
              <a:t>）：「存在」の概念メタファー</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12a</a:t>
            </a:r>
            <a:r>
              <a:rPr kumimoji="1" lang="ja-JP" altLang="en-US" dirty="0" smtClean="0"/>
              <a:t>　大きな</a:t>
            </a:r>
            <a:r>
              <a:rPr kumimoji="1" lang="ja-JP" altLang="en-US" u="sng" dirty="0" smtClean="0"/>
              <a:t>荷物を抱えて</a:t>
            </a:r>
            <a:r>
              <a:rPr kumimoji="1" lang="ja-JP" altLang="en-US" dirty="0" smtClean="0"/>
              <a:t>歩くのは大変だ。</a:t>
            </a:r>
            <a:endParaRPr kumimoji="1" lang="en-US" altLang="ja-JP" dirty="0" smtClean="0"/>
          </a:p>
          <a:p>
            <a:r>
              <a:rPr lang="en-US" altLang="ja-JP" dirty="0" smtClean="0"/>
              <a:t>12b</a:t>
            </a:r>
            <a:r>
              <a:rPr lang="ja-JP" altLang="en-US" dirty="0" smtClean="0"/>
              <a:t>　</a:t>
            </a:r>
            <a:r>
              <a:rPr lang="ja-JP" altLang="en-US" u="sng" dirty="0" smtClean="0"/>
              <a:t>不安を抱えて</a:t>
            </a:r>
            <a:r>
              <a:rPr lang="ja-JP" altLang="en-US" dirty="0" smtClean="0"/>
              <a:t>生きていく。</a:t>
            </a:r>
            <a:endParaRPr lang="en-US" altLang="ja-JP" dirty="0" smtClean="0"/>
          </a:p>
          <a:p>
            <a:r>
              <a:rPr kumimoji="1" lang="en-US" altLang="ja-JP" dirty="0" smtClean="0"/>
              <a:t>13a</a:t>
            </a:r>
            <a:r>
              <a:rPr kumimoji="1" lang="ja-JP" altLang="en-US" dirty="0" smtClean="0"/>
              <a:t>　食後に</a:t>
            </a:r>
            <a:r>
              <a:rPr kumimoji="1" lang="ja-JP" altLang="en-US" u="sng" dirty="0" smtClean="0"/>
              <a:t>コーヒーを飲む</a:t>
            </a:r>
            <a:r>
              <a:rPr kumimoji="1" lang="ja-JP" altLang="en-US" dirty="0" smtClean="0"/>
              <a:t>。</a:t>
            </a:r>
            <a:endParaRPr kumimoji="1" lang="en-US" altLang="ja-JP" dirty="0" smtClean="0"/>
          </a:p>
          <a:p>
            <a:r>
              <a:rPr lang="en-US" altLang="ja-JP" dirty="0" smtClean="0"/>
              <a:t>13b</a:t>
            </a:r>
            <a:r>
              <a:rPr lang="ja-JP" altLang="en-US" dirty="0" smtClean="0"/>
              <a:t>　相手の</a:t>
            </a:r>
            <a:r>
              <a:rPr lang="ja-JP" altLang="en-US" u="sng" dirty="0" smtClean="0"/>
              <a:t>要求を飲む</a:t>
            </a:r>
            <a:r>
              <a:rPr lang="ja-JP" altLang="en-US" dirty="0" smtClean="0"/>
              <a:t>。</a:t>
            </a:r>
            <a:endParaRPr lang="en-US" altLang="ja-JP" dirty="0" smtClean="0"/>
          </a:p>
          <a:p>
            <a:r>
              <a:rPr kumimoji="1" lang="en-US" altLang="ja-JP" dirty="0" smtClean="0"/>
              <a:t>14a</a:t>
            </a:r>
            <a:r>
              <a:rPr kumimoji="1" lang="ja-JP" altLang="en-US" dirty="0" smtClean="0"/>
              <a:t>　彼は突然私の</a:t>
            </a:r>
            <a:r>
              <a:rPr kumimoji="1" lang="ja-JP" altLang="en-US" u="sng" dirty="0" smtClean="0"/>
              <a:t>腕をつかんだ</a:t>
            </a:r>
            <a:r>
              <a:rPr kumimoji="1" lang="ja-JP" altLang="en-US" dirty="0" smtClean="0"/>
              <a:t>。</a:t>
            </a:r>
            <a:endParaRPr kumimoji="1" lang="en-US" altLang="ja-JP" dirty="0" smtClean="0"/>
          </a:p>
          <a:p>
            <a:r>
              <a:rPr lang="en-US" altLang="ja-JP" dirty="0" smtClean="0"/>
              <a:t>14b</a:t>
            </a:r>
            <a:r>
              <a:rPr lang="ja-JP" altLang="en-US" dirty="0" smtClean="0"/>
              <a:t>　</a:t>
            </a:r>
            <a:r>
              <a:rPr lang="ja-JP" altLang="en-US" u="sng" dirty="0" smtClean="0"/>
              <a:t>勝利をつかむ</a:t>
            </a:r>
            <a:r>
              <a:rPr lang="ja-JP" altLang="en-US" dirty="0" smtClean="0"/>
              <a:t>ために、日々練習に励む。</a:t>
            </a:r>
            <a:endParaRPr lang="en-US" altLang="ja-JP" dirty="0" smtClean="0"/>
          </a:p>
          <a:p>
            <a:r>
              <a:rPr lang="ja-JP" altLang="en-US" dirty="0"/>
              <a:t>心理的</a:t>
            </a:r>
            <a:r>
              <a:rPr lang="ja-JP" altLang="en-US" dirty="0" smtClean="0"/>
              <a:t>な</a:t>
            </a:r>
            <a:r>
              <a:rPr lang="ja-JP" altLang="en-US" dirty="0"/>
              <a:t>状態</a:t>
            </a:r>
            <a:r>
              <a:rPr lang="ja-JP" altLang="en-US" dirty="0" smtClean="0"/>
              <a:t>や</a:t>
            </a:r>
            <a:r>
              <a:rPr lang="ja-JP" altLang="en-US" dirty="0"/>
              <a:t>抽象的</a:t>
            </a:r>
            <a:r>
              <a:rPr lang="ja-JP" altLang="en-US" dirty="0" smtClean="0"/>
              <a:t>なことを「物」として捉える概念メタファーの存在</a:t>
            </a:r>
            <a:endParaRPr lang="en-US" altLang="ja-JP" dirty="0" smtClean="0"/>
          </a:p>
          <a:p>
            <a:r>
              <a:rPr lang="en-US" altLang="ja-JP" dirty="0" smtClean="0"/>
              <a:t>15 </a:t>
            </a:r>
            <a:r>
              <a:rPr lang="ja-JP" altLang="en-US" dirty="0" smtClean="0">
                <a:solidFill>
                  <a:srgbClr val="FF0000"/>
                </a:solidFill>
              </a:rPr>
              <a:t>≪「抽象的な状態やこと」は「物」である≫＝存在のメタファー</a:t>
            </a:r>
            <a:endParaRPr lang="en-US" altLang="ja-JP" dirty="0" smtClean="0">
              <a:solidFill>
                <a:srgbClr val="FF0000"/>
              </a:solidFill>
            </a:endParaRPr>
          </a:p>
          <a:p>
            <a:r>
              <a:rPr lang="ja-JP" altLang="en-US" dirty="0" smtClean="0">
                <a:solidFill>
                  <a:schemeClr val="tx1"/>
                </a:solidFill>
              </a:rPr>
              <a:t>「不安」を「モノ」</a:t>
            </a:r>
            <a:r>
              <a:rPr lang="ja-JP" altLang="en-US" dirty="0" err="1" smtClean="0">
                <a:solidFill>
                  <a:schemeClr val="tx1"/>
                </a:solidFill>
              </a:rPr>
              <a:t>化する</a:t>
            </a:r>
            <a:r>
              <a:rPr lang="ja-JP" altLang="en-US" dirty="0" smtClean="0">
                <a:solidFill>
                  <a:schemeClr val="tx1"/>
                </a:solidFill>
              </a:rPr>
              <a:t>→「大きな不安」「不安を取り除く」</a:t>
            </a:r>
            <a:endParaRPr lang="en-US" altLang="ja-JP" dirty="0" smtClean="0">
              <a:solidFill>
                <a:schemeClr val="tx1"/>
              </a:solidFill>
            </a:endParaRPr>
          </a:p>
          <a:p>
            <a:endParaRPr lang="en-US" altLang="ja-JP" dirty="0" smtClean="0"/>
          </a:p>
          <a:p>
            <a:endParaRPr kumimoji="1" lang="ja-JP" altLang="en-US" dirty="0"/>
          </a:p>
        </p:txBody>
      </p:sp>
    </p:spTree>
    <p:extLst>
      <p:ext uri="{BB962C8B-B14F-4D97-AF65-F5344CB8AC3E}">
        <p14:creationId xmlns:p14="http://schemas.microsoft.com/office/powerpoint/2010/main" val="40299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「時間」を「物」として捉える存在メタファー</a:t>
            </a:r>
            <a:endParaRPr kumimoji="1" lang="en-US" altLang="ja-JP" dirty="0" smtClean="0"/>
          </a:p>
          <a:p>
            <a:r>
              <a:rPr lang="en-US" altLang="ja-JP" dirty="0" smtClean="0"/>
              <a:t>16a</a:t>
            </a:r>
            <a:r>
              <a:rPr lang="ja-JP" altLang="en-US" dirty="0" smtClean="0"/>
              <a:t>　</a:t>
            </a:r>
            <a:r>
              <a:rPr lang="ja-JP" altLang="en-US" u="sng" dirty="0" smtClean="0"/>
              <a:t>うまいものを食う</a:t>
            </a:r>
            <a:r>
              <a:rPr lang="ja-JP" altLang="en-US" dirty="0" smtClean="0"/>
              <a:t>のが唯一の楽しみだ。</a:t>
            </a:r>
            <a:endParaRPr lang="en-US" altLang="ja-JP" dirty="0" smtClean="0"/>
          </a:p>
          <a:p>
            <a:r>
              <a:rPr kumimoji="1" lang="en-US" altLang="ja-JP" dirty="0" smtClean="0"/>
              <a:t>16b</a:t>
            </a:r>
            <a:r>
              <a:rPr kumimoji="1" lang="ja-JP" altLang="en-US" dirty="0" smtClean="0"/>
              <a:t>　この作業は意外と</a:t>
            </a:r>
            <a:r>
              <a:rPr kumimoji="1" lang="ja-JP" altLang="en-US" u="sng" dirty="0" smtClean="0"/>
              <a:t>時間を食う</a:t>
            </a:r>
            <a:r>
              <a:rPr kumimoji="1" lang="ja-JP" altLang="en-US" dirty="0" smtClean="0"/>
              <a:t>。</a:t>
            </a:r>
            <a:endParaRPr kumimoji="1" lang="en-US" altLang="ja-JP" dirty="0" smtClean="0"/>
          </a:p>
          <a:p>
            <a:r>
              <a:rPr lang="en-US" altLang="ja-JP" dirty="0" smtClean="0"/>
              <a:t>17a</a:t>
            </a:r>
            <a:r>
              <a:rPr lang="ja-JP" altLang="en-US" dirty="0" smtClean="0"/>
              <a:t>　彼は愛好家垂涎の</a:t>
            </a:r>
            <a:r>
              <a:rPr lang="ja-JP" altLang="en-US" u="sng" dirty="0" smtClean="0"/>
              <a:t>器を見つけて</a:t>
            </a:r>
            <a:r>
              <a:rPr lang="ja-JP" altLang="en-US" dirty="0" smtClean="0"/>
              <a:t>、大喜びだ。</a:t>
            </a:r>
            <a:endParaRPr lang="en-US" altLang="ja-JP" dirty="0" smtClean="0"/>
          </a:p>
          <a:p>
            <a:r>
              <a:rPr kumimoji="1" lang="en-US" altLang="ja-JP" dirty="0" smtClean="0"/>
              <a:t>17b</a:t>
            </a:r>
            <a:r>
              <a:rPr kumimoji="1" lang="ja-JP" altLang="en-US" dirty="0" smtClean="0"/>
              <a:t>　</a:t>
            </a:r>
            <a:r>
              <a:rPr kumimoji="1" lang="ja-JP" altLang="en-US" u="sng" dirty="0" smtClean="0"/>
              <a:t>時間を見つけて</a:t>
            </a:r>
            <a:r>
              <a:rPr kumimoji="1" lang="ja-JP" altLang="en-US" dirty="0" smtClean="0"/>
              <a:t>趣味を楽しむ。</a:t>
            </a:r>
            <a:endParaRPr kumimoji="1" lang="en-US" altLang="ja-JP" dirty="0" smtClean="0"/>
          </a:p>
          <a:p>
            <a:r>
              <a:rPr lang="en-US" altLang="ja-JP" dirty="0" smtClean="0"/>
              <a:t>18a</a:t>
            </a:r>
            <a:r>
              <a:rPr lang="ja-JP" altLang="en-US" dirty="0" smtClean="0"/>
              <a:t>　</a:t>
            </a:r>
            <a:r>
              <a:rPr lang="ja-JP" altLang="en-US" u="sng" dirty="0" smtClean="0"/>
              <a:t>ゴムひもを</a:t>
            </a:r>
            <a:r>
              <a:rPr lang="ja-JP" altLang="en-US" dirty="0" smtClean="0"/>
              <a:t>引っ張って</a:t>
            </a:r>
            <a:r>
              <a:rPr lang="ja-JP" altLang="en-US" u="sng" dirty="0" smtClean="0"/>
              <a:t>のばす</a:t>
            </a:r>
            <a:r>
              <a:rPr lang="ja-JP" altLang="en-US" dirty="0" smtClean="0"/>
              <a:t>。</a:t>
            </a:r>
            <a:endParaRPr lang="en-US" altLang="ja-JP" dirty="0" smtClean="0"/>
          </a:p>
          <a:p>
            <a:r>
              <a:rPr kumimoji="1" lang="en-US" altLang="ja-JP" dirty="0" smtClean="0"/>
              <a:t>18b</a:t>
            </a:r>
            <a:r>
              <a:rPr kumimoji="1" lang="ja-JP" altLang="en-US" dirty="0" smtClean="0"/>
              <a:t>　来年度から授業の</a:t>
            </a:r>
            <a:r>
              <a:rPr kumimoji="1" lang="ja-JP" altLang="en-US" u="sng" dirty="0" smtClean="0"/>
              <a:t>時間をのばす</a:t>
            </a:r>
            <a:r>
              <a:rPr kumimoji="1" lang="ja-JP" altLang="en-US" dirty="0" smtClean="0"/>
              <a:t>。</a:t>
            </a:r>
            <a:endParaRPr kumimoji="1" lang="en-US" altLang="ja-JP" dirty="0" smtClean="0"/>
          </a:p>
          <a:p>
            <a:endParaRPr kumimoji="1" lang="ja-JP" altLang="en-US" dirty="0"/>
          </a:p>
        </p:txBody>
      </p:sp>
    </p:spTree>
    <p:extLst>
      <p:ext uri="{BB962C8B-B14F-4D97-AF65-F5344CB8AC3E}">
        <p14:creationId xmlns:p14="http://schemas.microsoft.com/office/powerpoint/2010/main" val="328185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kumimoji="1" lang="ja-JP" altLang="en-US" dirty="0" smtClean="0"/>
              <a:t>１．認知言語学＝言語は人間の一般的な認知能力が反映したもの。</a:t>
            </a:r>
            <a:endParaRPr kumimoji="1" lang="en-US" altLang="ja-JP" dirty="0" smtClean="0"/>
          </a:p>
          <a:p>
            <a:pPr marL="0" indent="0">
              <a:buNone/>
            </a:pPr>
            <a:r>
              <a:rPr lang="ja-JP" altLang="en-US" dirty="0" smtClean="0"/>
              <a:t>２．認知＝人間が身体を基盤として、頭や心によって行う営み。</a:t>
            </a:r>
            <a:endParaRPr lang="en-US" altLang="ja-JP" dirty="0" smtClean="0"/>
          </a:p>
          <a:p>
            <a:pPr marL="0" indent="0">
              <a:buNone/>
            </a:pPr>
            <a:r>
              <a:rPr kumimoji="1" lang="ja-JP" altLang="en-US" dirty="0" smtClean="0"/>
              <a:t>３．言語の</a:t>
            </a:r>
            <a:r>
              <a:rPr kumimoji="1" lang="ja-JP" altLang="en-US" dirty="0"/>
              <a:t>基盤</a:t>
            </a:r>
            <a:r>
              <a:rPr kumimoji="1" lang="ja-JP" altLang="en-US" dirty="0" smtClean="0"/>
              <a:t>をなす認知能力＝同じ物事に対する異なる捉え方、視点の転換、</a:t>
            </a:r>
            <a:endParaRPr kumimoji="1" lang="en-US" altLang="ja-JP" dirty="0" smtClean="0"/>
          </a:p>
          <a:p>
            <a:pPr marL="0" indent="0">
              <a:buNone/>
            </a:pPr>
            <a:r>
              <a:rPr lang="ja-JP" altLang="en-US" dirty="0"/>
              <a:t>　</a:t>
            </a:r>
            <a:r>
              <a:rPr lang="ja-JP" altLang="en-US" dirty="0" smtClean="0"/>
              <a:t>　　　　　　　　　　　　　</a:t>
            </a:r>
            <a:r>
              <a:rPr kumimoji="1" lang="ja-JP" altLang="en-US" dirty="0" smtClean="0"/>
              <a:t>焦点化、カテゴリーの伸縮</a:t>
            </a:r>
            <a:endParaRPr kumimoji="1" lang="en-US" altLang="ja-JP" dirty="0" smtClean="0"/>
          </a:p>
          <a:p>
            <a:pPr marL="0" indent="0">
              <a:buNone/>
            </a:pPr>
            <a:r>
              <a:rPr lang="ja-JP" altLang="en-US" dirty="0" smtClean="0"/>
              <a:t>４．経験基盤主義＝身体を通しての様々な経験が、言語習得・使用の基盤をなす。</a:t>
            </a:r>
            <a:endParaRPr lang="en-US" altLang="ja-JP" dirty="0" smtClean="0"/>
          </a:p>
          <a:p>
            <a:pPr marL="0" indent="0">
              <a:buNone/>
            </a:pPr>
            <a:endParaRPr kumimoji="1" lang="en-US" altLang="ja-JP" dirty="0"/>
          </a:p>
          <a:p>
            <a:pPr marL="0" indent="0">
              <a:buNone/>
            </a:pPr>
            <a:r>
              <a:rPr lang="ja-JP" altLang="en-US" dirty="0" smtClean="0"/>
              <a:t>◎授業の最後に</a:t>
            </a:r>
            <a:endParaRPr lang="en-US" altLang="ja-JP" dirty="0" smtClean="0"/>
          </a:p>
          <a:p>
            <a:pPr marL="0" indent="0">
              <a:buNone/>
            </a:pPr>
            <a:r>
              <a:rPr kumimoji="1" lang="ja-JP" altLang="en-US" dirty="0"/>
              <a:t>　</a:t>
            </a:r>
            <a:r>
              <a:rPr kumimoji="1" lang="ja-JP" altLang="en-US" dirty="0" smtClean="0"/>
              <a:t>　授業に対する質問、コメントを考えながら聞くこと。質問、コメントをそれ</a:t>
            </a:r>
            <a:r>
              <a:rPr kumimoji="1" lang="ja-JP" altLang="en-US" dirty="0" err="1" smtClean="0"/>
              <a:t>ぞ</a:t>
            </a:r>
            <a:endParaRPr kumimoji="1" lang="en-US" altLang="ja-JP" dirty="0" smtClean="0"/>
          </a:p>
          <a:p>
            <a:pPr marL="0" indent="0">
              <a:buNone/>
            </a:pPr>
            <a:r>
              <a:rPr kumimoji="1" lang="ja-JP" altLang="en-US" dirty="0" smtClean="0"/>
              <a:t>　</a:t>
            </a:r>
            <a:r>
              <a:rPr kumimoji="1" lang="ja-JP" altLang="en-US" dirty="0" err="1" smtClean="0"/>
              <a:t>れ</a:t>
            </a:r>
            <a:r>
              <a:rPr kumimoji="1" lang="en-US" altLang="ja-JP" dirty="0" smtClean="0"/>
              <a:t>1</a:t>
            </a:r>
            <a:r>
              <a:rPr kumimoji="1" lang="ja-JP" altLang="en-US" dirty="0" smtClean="0"/>
              <a:t>つ以上、付箋に書いておく。教員の説明後、隣の人と意見交換（時間があれば</a:t>
            </a:r>
            <a:r>
              <a:rPr kumimoji="1" lang="en-US" altLang="ja-JP" dirty="0" smtClean="0"/>
              <a:t>4~5</a:t>
            </a:r>
            <a:r>
              <a:rPr kumimoji="1" lang="ja-JP" altLang="en-US" dirty="0" smtClean="0"/>
              <a:t>人グループで意見をまとめ）質問する。最後に、コメント用紙に今日のコメントとして書く。（コメントは授業のまとめではありません。）課題は毎週月曜日までにメールで教員に回答を送り、次回授業で討論する。</a:t>
            </a:r>
            <a:endParaRPr kumimoji="1" lang="ja-JP" altLang="en-US" dirty="0"/>
          </a:p>
        </p:txBody>
      </p:sp>
    </p:spTree>
    <p:extLst>
      <p:ext uri="{BB962C8B-B14F-4D97-AF65-F5344CB8AC3E}">
        <p14:creationId xmlns:p14="http://schemas.microsoft.com/office/powerpoint/2010/main" val="33963071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概念メタファー（</a:t>
            </a:r>
            <a:r>
              <a:rPr kumimoji="1" lang="en-US" altLang="ja-JP" dirty="0" smtClean="0"/>
              <a:t>3</a:t>
            </a:r>
            <a:r>
              <a:rPr kumimoji="1" lang="ja-JP" altLang="en-US" dirty="0" smtClean="0"/>
              <a:t>）：「時間」に関する概念メタファー</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19 </a:t>
            </a:r>
            <a:r>
              <a:rPr lang="ja-JP" altLang="en-US" dirty="0"/>
              <a:t>　</a:t>
            </a:r>
            <a:r>
              <a:rPr lang="ja-JP" altLang="en-US" dirty="0" smtClean="0"/>
              <a:t>ついにこの問題について決断しなければならない</a:t>
            </a:r>
            <a:r>
              <a:rPr lang="ja-JP" altLang="en-US" u="sng" dirty="0" smtClean="0"/>
              <a:t>時がやってきた</a:t>
            </a:r>
            <a:r>
              <a:rPr lang="ja-JP" altLang="en-US" dirty="0" smtClean="0"/>
              <a:t>。</a:t>
            </a:r>
            <a:endParaRPr kumimoji="1" lang="en-US" altLang="ja-JP" dirty="0" smtClean="0"/>
          </a:p>
          <a:p>
            <a:r>
              <a:rPr lang="en-US" altLang="ja-JP" dirty="0" smtClean="0"/>
              <a:t>20</a:t>
            </a:r>
            <a:r>
              <a:rPr lang="ja-JP" altLang="en-US" dirty="0" smtClean="0"/>
              <a:t>　長い冬が終わって、ようやく</a:t>
            </a:r>
            <a:r>
              <a:rPr lang="ja-JP" altLang="en-US" u="sng" dirty="0" smtClean="0"/>
              <a:t>春が来た</a:t>
            </a:r>
            <a:r>
              <a:rPr lang="ja-JP" altLang="en-US" dirty="0" smtClean="0"/>
              <a:t>。</a:t>
            </a:r>
            <a:endParaRPr lang="en-US" altLang="ja-JP" dirty="0" smtClean="0"/>
          </a:p>
          <a:p>
            <a:r>
              <a:rPr lang="ja-JP" altLang="en-US" dirty="0" smtClean="0"/>
              <a:t>「人」が静止していて、「時間」がその人に向かって移動する。</a:t>
            </a:r>
            <a:endParaRPr lang="en-US" altLang="ja-JP" dirty="0" smtClean="0"/>
          </a:p>
          <a:p>
            <a:r>
              <a:rPr lang="ja-JP" altLang="en-US" dirty="0" smtClean="0"/>
              <a:t>「光陰矢の如し」＝「時間」が移動するという発想</a:t>
            </a:r>
            <a:endParaRPr lang="en-US" altLang="ja-JP" dirty="0" smtClean="0"/>
          </a:p>
          <a:p>
            <a:r>
              <a:rPr lang="en-US" altLang="ja-JP" dirty="0" smtClean="0"/>
              <a:t>21</a:t>
            </a:r>
            <a:r>
              <a:rPr lang="ja-JP" altLang="en-US" dirty="0" smtClean="0">
                <a:solidFill>
                  <a:schemeClr val="accent5"/>
                </a:solidFill>
              </a:rPr>
              <a:t>　</a:t>
            </a:r>
            <a:r>
              <a:rPr lang="ja-JP" altLang="en-US" dirty="0" smtClean="0">
                <a:solidFill>
                  <a:srgbClr val="FF0000"/>
                </a:solidFill>
              </a:rPr>
              <a:t>≪「時間（の経過）」は「移動する物体」である≫</a:t>
            </a:r>
            <a:r>
              <a:rPr lang="ja-JP" altLang="en-US" dirty="0" smtClean="0"/>
              <a:t>という概念メタファー</a:t>
            </a:r>
            <a:endParaRPr lang="en-US" altLang="ja-JP" dirty="0" smtClean="0"/>
          </a:p>
          <a:p>
            <a:r>
              <a:rPr lang="ja-JP" altLang="en-US" dirty="0" smtClean="0"/>
              <a:t>「時間」を「モノ化」した上で、「時間」が未来から、静止している「（現在）」の私たち」の方へ移動してくるという捉え方</a:t>
            </a:r>
            <a:endParaRPr lang="en-US" altLang="ja-JP" dirty="0" smtClean="0"/>
          </a:p>
          <a:p>
            <a:r>
              <a:rPr lang="en-US" altLang="ja-JP" dirty="0" smtClean="0"/>
              <a:t>22</a:t>
            </a:r>
            <a:r>
              <a:rPr lang="ja-JP" altLang="en-US" dirty="0" smtClean="0"/>
              <a:t>　ようやく過ごしやすい</a:t>
            </a:r>
            <a:r>
              <a:rPr lang="ja-JP" altLang="en-US" u="sng" dirty="0" smtClean="0"/>
              <a:t>季節が訪れた</a:t>
            </a:r>
            <a:r>
              <a:rPr lang="ja-JP" altLang="en-US" dirty="0" smtClean="0"/>
              <a:t>。</a:t>
            </a:r>
            <a:endParaRPr lang="en-US" altLang="ja-JP" dirty="0" smtClean="0"/>
          </a:p>
          <a:p>
            <a:r>
              <a:rPr lang="en-US" altLang="ja-JP" dirty="0" smtClean="0"/>
              <a:t>23</a:t>
            </a:r>
            <a:r>
              <a:rPr lang="ja-JP" altLang="en-US" dirty="0" smtClean="0"/>
              <a:t>　</a:t>
            </a:r>
            <a:r>
              <a:rPr lang="ja-JP" altLang="en-US" u="sng" dirty="0" smtClean="0"/>
              <a:t>年末が近づいてきて</a:t>
            </a:r>
            <a:r>
              <a:rPr lang="ja-JP" altLang="en-US" dirty="0" smtClean="0"/>
              <a:t>、何かと慌しい。</a:t>
            </a:r>
            <a:endParaRPr lang="en-US" altLang="ja-JP" dirty="0" smtClean="0"/>
          </a:p>
          <a:p>
            <a:r>
              <a:rPr lang="en-US" altLang="ja-JP" dirty="0" smtClean="0"/>
              <a:t>24</a:t>
            </a:r>
            <a:r>
              <a:rPr lang="ja-JP" altLang="en-US" dirty="0" smtClean="0"/>
              <a:t>　せっかくの</a:t>
            </a:r>
            <a:r>
              <a:rPr lang="ja-JP" altLang="en-US" u="sng" dirty="0" smtClean="0"/>
              <a:t>好機が目の前を通り過ぎていく</a:t>
            </a:r>
            <a:r>
              <a:rPr lang="en-US" altLang="ja-JP" dirty="0" smtClean="0"/>
              <a:t>…</a:t>
            </a:r>
            <a:r>
              <a:rPr lang="ja-JP" altLang="en-US" dirty="0" err="1" smtClean="0"/>
              <a:t>。</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129410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25</a:t>
            </a:r>
            <a:r>
              <a:rPr kumimoji="1" lang="ja-JP" altLang="en-US" dirty="0" smtClean="0"/>
              <a:t>　来週だけでなくそのあとに続く数週間も仕事が詰まっている。</a:t>
            </a:r>
            <a:endParaRPr kumimoji="1" lang="en-US" altLang="ja-JP" dirty="0" smtClean="0"/>
          </a:p>
          <a:p>
            <a:r>
              <a:rPr lang="ja-JP" altLang="en-US" dirty="0" smtClean="0"/>
              <a:t>ある</a:t>
            </a:r>
            <a:r>
              <a:rPr lang="ja-JP" altLang="en-US" dirty="0"/>
              <a:t>未来</a:t>
            </a:r>
            <a:r>
              <a:rPr lang="ja-JP" altLang="en-US" dirty="0" smtClean="0"/>
              <a:t>の時間が</a:t>
            </a:r>
            <a:r>
              <a:rPr lang="ja-JP" altLang="en-US" dirty="0"/>
              <a:t>私</a:t>
            </a:r>
            <a:r>
              <a:rPr lang="ja-JP" altLang="en-US" dirty="0" smtClean="0"/>
              <a:t>たちに向かって</a:t>
            </a:r>
            <a:r>
              <a:rPr lang="ja-JP" altLang="en-US" dirty="0"/>
              <a:t>移動</a:t>
            </a:r>
            <a:r>
              <a:rPr lang="ja-JP" altLang="en-US" dirty="0" smtClean="0"/>
              <a:t>してくるとともに、その未来の時間は、より未来の時間を後ろに従えている。</a:t>
            </a:r>
            <a:endParaRPr lang="en-US" altLang="ja-JP" dirty="0" smtClean="0"/>
          </a:p>
          <a:p>
            <a:r>
              <a:rPr kumimoji="1" lang="en-US" altLang="ja-JP" dirty="0" smtClean="0"/>
              <a:t>26  A</a:t>
            </a:r>
            <a:r>
              <a:rPr kumimoji="1" lang="ja-JP" altLang="en-US" dirty="0" err="1" smtClean="0"/>
              <a:t>さんは</a:t>
            </a:r>
            <a:r>
              <a:rPr kumimoji="1" lang="ja-JP" altLang="en-US" u="sng" dirty="0" smtClean="0"/>
              <a:t>この</a:t>
            </a:r>
            <a:r>
              <a:rPr kumimoji="1" lang="en-US" altLang="ja-JP" u="sng" dirty="0" smtClean="0"/>
              <a:t>10</a:t>
            </a:r>
            <a:r>
              <a:rPr kumimoji="1" lang="ja-JP" altLang="en-US" u="sng" dirty="0" smtClean="0"/>
              <a:t>年を全力で駆け抜けて</a:t>
            </a:r>
            <a:r>
              <a:rPr kumimoji="1" lang="ja-JP" altLang="en-US" dirty="0" smtClean="0"/>
              <a:t>、現在の地位を築いた。</a:t>
            </a:r>
            <a:endParaRPr kumimoji="1" lang="en-US" altLang="ja-JP" dirty="0" smtClean="0"/>
          </a:p>
          <a:p>
            <a:r>
              <a:rPr kumimoji="1" lang="ja-JP" altLang="en-US" dirty="0" smtClean="0"/>
              <a:t>「駆け抜ける」：＜ある経路を終点まで、自分の足で（速い速度で）移動する＞→「ある期間を駆け抜ける」：ある期間を空間的な経路として捉える。</a:t>
            </a:r>
            <a:endParaRPr kumimoji="1" lang="en-US" altLang="ja-JP" dirty="0" smtClean="0"/>
          </a:p>
          <a:p>
            <a:r>
              <a:rPr lang="en-US" altLang="ja-JP" dirty="0" smtClean="0"/>
              <a:t>27 </a:t>
            </a:r>
            <a:r>
              <a:rPr lang="ja-JP" altLang="en-US" dirty="0" smtClean="0">
                <a:solidFill>
                  <a:srgbClr val="FF0000"/>
                </a:solidFill>
              </a:rPr>
              <a:t>≪「時間」は「静止した経路」である（そして、人が時間の中を移動する）≫</a:t>
            </a:r>
            <a:r>
              <a:rPr lang="ja-JP" altLang="en-US" dirty="0" smtClean="0"/>
              <a:t>という概念メタファー</a:t>
            </a:r>
            <a:endParaRPr lang="en-US" altLang="ja-JP" dirty="0" smtClean="0"/>
          </a:p>
          <a:p>
            <a:r>
              <a:rPr kumimoji="1" lang="en-US" altLang="ja-JP" dirty="0" smtClean="0"/>
              <a:t>28  …</a:t>
            </a:r>
            <a:r>
              <a:rPr kumimoji="1" lang="ja-JP" altLang="en-US" u="sng" dirty="0" smtClean="0"/>
              <a:t>この十数年を歩んできた</a:t>
            </a:r>
            <a:r>
              <a:rPr kumimoji="1" lang="ja-JP" altLang="en-US" dirty="0" smtClean="0"/>
              <a:t>サイモン・クレーン</a:t>
            </a:r>
            <a:r>
              <a:rPr kumimoji="1" lang="en-US" altLang="ja-JP" dirty="0" smtClean="0"/>
              <a:t>…</a:t>
            </a:r>
          </a:p>
          <a:p>
            <a:r>
              <a:rPr lang="en-US" altLang="ja-JP" dirty="0" smtClean="0"/>
              <a:t>29 </a:t>
            </a:r>
            <a:r>
              <a:rPr lang="ja-JP" altLang="en-US" dirty="0" smtClean="0"/>
              <a:t>　</a:t>
            </a:r>
            <a:r>
              <a:rPr lang="ja-JP" altLang="en-US" u="sng" dirty="0" smtClean="0"/>
              <a:t>厳しい時代をくぐり抜けてきた</a:t>
            </a:r>
            <a:r>
              <a:rPr lang="ja-JP" altLang="en-US" dirty="0" smtClean="0"/>
              <a:t>世代の人には</a:t>
            </a:r>
            <a:r>
              <a:rPr lang="en-US" altLang="ja-JP" dirty="0" smtClean="0"/>
              <a:t>…</a:t>
            </a:r>
            <a:endParaRPr kumimoji="1" lang="ja-JP" altLang="en-US" dirty="0"/>
          </a:p>
        </p:txBody>
      </p:sp>
    </p:spTree>
    <p:extLst>
      <p:ext uri="{BB962C8B-B14F-4D97-AF65-F5344CB8AC3E}">
        <p14:creationId xmlns:p14="http://schemas.microsoft.com/office/powerpoint/2010/main" val="11700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30 </a:t>
            </a:r>
            <a:r>
              <a:rPr kumimoji="1" lang="ja-JP" altLang="en-US" u="sng" dirty="0" smtClean="0"/>
              <a:t>公演の最終日まで来た</a:t>
            </a:r>
            <a:r>
              <a:rPr kumimoji="1" lang="ja-JP" altLang="en-US" dirty="0" smtClean="0"/>
              <a:t>。</a:t>
            </a:r>
            <a:endParaRPr kumimoji="1" lang="en-US" altLang="ja-JP" dirty="0" smtClean="0"/>
          </a:p>
          <a:p>
            <a:r>
              <a:rPr lang="en-US" altLang="ja-JP" dirty="0" smtClean="0"/>
              <a:t>31</a:t>
            </a:r>
            <a:r>
              <a:rPr lang="ja-JP" altLang="en-US" dirty="0" smtClean="0"/>
              <a:t>　</a:t>
            </a:r>
            <a:r>
              <a:rPr lang="en-US" altLang="ja-JP" dirty="0" smtClean="0"/>
              <a:t>…</a:t>
            </a:r>
            <a:r>
              <a:rPr lang="ja-JP" altLang="en-US" dirty="0" smtClean="0"/>
              <a:t>最終日まで行く。</a:t>
            </a:r>
            <a:endParaRPr lang="en-US" altLang="ja-JP" dirty="0" smtClean="0"/>
          </a:p>
          <a:p>
            <a:r>
              <a:rPr lang="ja-JP" altLang="en-US" dirty="0" smtClean="0"/>
              <a:t>私たちがある期間を経たのち、「最終日」という時点に至ることを表す。</a:t>
            </a:r>
            <a:endParaRPr lang="en-US" altLang="ja-JP" dirty="0" smtClean="0"/>
          </a:p>
          <a:p>
            <a:r>
              <a:rPr lang="en-US" altLang="ja-JP" dirty="0" smtClean="0"/>
              <a:t>32a</a:t>
            </a:r>
            <a:r>
              <a:rPr lang="ja-JP" altLang="en-US" dirty="0" smtClean="0">
                <a:solidFill>
                  <a:srgbClr val="FF0000"/>
                </a:solidFill>
              </a:rPr>
              <a:t> </a:t>
            </a:r>
            <a:r>
              <a:rPr lang="ja-JP" altLang="en-US" dirty="0">
                <a:solidFill>
                  <a:srgbClr val="FF0000"/>
                </a:solidFill>
              </a:rPr>
              <a:t>≪「時間（の経過）」は「移動する物体」である≫</a:t>
            </a:r>
            <a:endParaRPr lang="en-US" altLang="ja-JP" dirty="0" smtClean="0"/>
          </a:p>
          <a:p>
            <a:r>
              <a:rPr lang="en-US" altLang="ja-JP" dirty="0" smtClean="0"/>
              <a:t>32b</a:t>
            </a:r>
            <a:r>
              <a:rPr lang="ja-JP" altLang="en-US" dirty="0" smtClean="0">
                <a:solidFill>
                  <a:srgbClr val="FF0000"/>
                </a:solidFill>
              </a:rPr>
              <a:t> </a:t>
            </a:r>
            <a:r>
              <a:rPr lang="ja-JP" altLang="en-US" dirty="0">
                <a:solidFill>
                  <a:srgbClr val="FF0000"/>
                </a:solidFill>
              </a:rPr>
              <a:t>≪「時間」は「静止した経路」である（そして、人が時間の中を移動する）≫ </a:t>
            </a:r>
            <a:r>
              <a:rPr lang="ja-JP" altLang="en-US" dirty="0" smtClean="0"/>
              <a:t>　</a:t>
            </a:r>
            <a:endParaRPr lang="en-US" altLang="ja-JP" dirty="0" smtClean="0"/>
          </a:p>
          <a:p>
            <a:r>
              <a:rPr lang="en-US" altLang="ja-JP" dirty="0" smtClean="0"/>
              <a:t>33a  </a:t>
            </a:r>
            <a:r>
              <a:rPr lang="ja-JP" altLang="en-US" dirty="0" smtClean="0"/>
              <a:t>ようやく</a:t>
            </a:r>
            <a:r>
              <a:rPr lang="ja-JP" altLang="en-US" u="sng" dirty="0" smtClean="0"/>
              <a:t>公演の最終日が来た</a:t>
            </a:r>
            <a:r>
              <a:rPr lang="ja-JP" altLang="en-US" dirty="0" smtClean="0"/>
              <a:t>。</a:t>
            </a:r>
            <a:endParaRPr lang="en-US" altLang="ja-JP" dirty="0" smtClean="0"/>
          </a:p>
          <a:p>
            <a:r>
              <a:rPr lang="en-US" altLang="ja-JP" dirty="0" smtClean="0"/>
              <a:t>33b</a:t>
            </a:r>
            <a:r>
              <a:rPr lang="ja-JP" altLang="en-US" dirty="0" smtClean="0"/>
              <a:t>　私たちはようやく</a:t>
            </a:r>
            <a:r>
              <a:rPr lang="ja-JP" altLang="en-US" u="sng" dirty="0" smtClean="0"/>
              <a:t>公演の最終日まで来た</a:t>
            </a:r>
            <a:r>
              <a:rPr lang="ja-JP" altLang="en-US" dirty="0" smtClean="0"/>
              <a:t>。</a:t>
            </a:r>
            <a:endParaRPr lang="en-US" altLang="ja-JP" dirty="0" smtClean="0"/>
          </a:p>
          <a:p>
            <a:r>
              <a:rPr lang="en-US" altLang="ja-JP" dirty="0" smtClean="0"/>
              <a:t>34a</a:t>
            </a:r>
            <a:r>
              <a:rPr lang="ja-JP" altLang="en-US" dirty="0" smtClean="0"/>
              <a:t>　</a:t>
            </a:r>
            <a:r>
              <a:rPr lang="ja-JP" altLang="en-US" u="sng" dirty="0" smtClean="0"/>
              <a:t>年末が近づいている</a:t>
            </a:r>
            <a:r>
              <a:rPr lang="ja-JP" altLang="en-US" dirty="0" smtClean="0"/>
              <a:t>。</a:t>
            </a:r>
            <a:endParaRPr lang="en-US" altLang="ja-JP" dirty="0" smtClean="0"/>
          </a:p>
          <a:p>
            <a:r>
              <a:rPr lang="en-US" altLang="ja-JP" dirty="0" smtClean="0"/>
              <a:t>34b×</a:t>
            </a:r>
            <a:r>
              <a:rPr lang="ja-JP" altLang="en-US" dirty="0" smtClean="0"/>
              <a:t>私たちは</a:t>
            </a:r>
            <a:r>
              <a:rPr lang="ja-JP" altLang="en-US" u="sng" dirty="0" smtClean="0"/>
              <a:t>年末に近づいている</a:t>
            </a:r>
            <a:r>
              <a:rPr lang="ja-JP" altLang="en-US" dirty="0" smtClean="0"/>
              <a:t>。</a:t>
            </a:r>
            <a:endParaRPr lang="en-US" altLang="ja-JP" dirty="0" smtClean="0"/>
          </a:p>
          <a:p>
            <a:r>
              <a:rPr lang="en-US" altLang="ja-JP" dirty="0" smtClean="0"/>
              <a:t>35a</a:t>
            </a:r>
            <a:r>
              <a:rPr lang="ja-JP" altLang="en-US" dirty="0" smtClean="0"/>
              <a:t>　ようやく</a:t>
            </a:r>
            <a:r>
              <a:rPr lang="ja-JP" altLang="en-US" u="sng" dirty="0" smtClean="0"/>
              <a:t>春が来た</a:t>
            </a:r>
            <a:r>
              <a:rPr lang="ja-JP" altLang="en-US" dirty="0" smtClean="0"/>
              <a:t>。</a:t>
            </a:r>
            <a:endParaRPr lang="en-US" altLang="ja-JP" dirty="0" smtClean="0"/>
          </a:p>
          <a:p>
            <a:r>
              <a:rPr lang="en-US" altLang="ja-JP" dirty="0" smtClean="0"/>
              <a:t>35b×</a:t>
            </a:r>
            <a:r>
              <a:rPr lang="ja-JP" altLang="en-US" dirty="0" smtClean="0"/>
              <a:t>私たちはようやく</a:t>
            </a:r>
            <a:r>
              <a:rPr lang="ja-JP" altLang="en-US" u="sng" dirty="0" smtClean="0"/>
              <a:t>春に来た</a:t>
            </a:r>
            <a:r>
              <a:rPr lang="ja-JP" altLang="en-US" dirty="0" smtClean="0"/>
              <a:t>。</a:t>
            </a:r>
            <a:endParaRPr lang="en-US" altLang="ja-JP" dirty="0" smtClean="0"/>
          </a:p>
          <a:p>
            <a:endParaRPr kumimoji="1" lang="ja-JP" altLang="en-US" dirty="0"/>
          </a:p>
        </p:txBody>
      </p:sp>
    </p:spTree>
    <p:extLst>
      <p:ext uri="{BB962C8B-B14F-4D97-AF65-F5344CB8AC3E}">
        <p14:creationId xmlns:p14="http://schemas.microsoft.com/office/powerpoint/2010/main" val="183916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日本語では、時間に関する</a:t>
            </a:r>
            <a:r>
              <a:rPr kumimoji="1" lang="en-US" altLang="ja-JP" dirty="0" smtClean="0"/>
              <a:t>2</a:t>
            </a:r>
            <a:r>
              <a:rPr kumimoji="1" lang="ja-JP" altLang="en-US" dirty="0" err="1" smtClean="0"/>
              <a:t>つの</a:t>
            </a:r>
            <a:r>
              <a:rPr kumimoji="1" lang="ja-JP" altLang="en-US" dirty="0" smtClean="0"/>
              <a:t>概念メタファーのうちで、概念メタファー</a:t>
            </a:r>
            <a:r>
              <a:rPr kumimoji="1" lang="en-US" altLang="ja-JP" dirty="0" smtClean="0"/>
              <a:t>32a</a:t>
            </a:r>
            <a:r>
              <a:rPr kumimoji="1" lang="ja-JP" altLang="en-US" dirty="0" smtClean="0"/>
              <a:t>の方が優勢であると考えられる。</a:t>
            </a:r>
            <a:endParaRPr kumimoji="1" lang="en-US" altLang="ja-JP" dirty="0" smtClean="0"/>
          </a:p>
          <a:p>
            <a:r>
              <a:rPr lang="en-US" altLang="ja-JP" dirty="0"/>
              <a:t>2</a:t>
            </a:r>
            <a:r>
              <a:rPr lang="ja-JP" altLang="en-US" dirty="0" err="1" smtClean="0"/>
              <a:t>つの</a:t>
            </a:r>
            <a:r>
              <a:rPr lang="ja-JP" altLang="en-US" dirty="0" smtClean="0"/>
              <a:t>概念</a:t>
            </a:r>
            <a:r>
              <a:rPr lang="ja-JP" altLang="en-US" dirty="0"/>
              <a:t>メタファ</a:t>
            </a:r>
            <a:r>
              <a:rPr lang="ja-JP" altLang="en-US" dirty="0" smtClean="0"/>
              <a:t>ーの共通性</a:t>
            </a:r>
            <a:endParaRPr lang="en-US" altLang="ja-JP" dirty="0" smtClean="0"/>
          </a:p>
          <a:p>
            <a:r>
              <a:rPr kumimoji="1" lang="ja-JP" altLang="en-US" dirty="0"/>
              <a:t>人間</a:t>
            </a:r>
            <a:r>
              <a:rPr kumimoji="1" lang="ja-JP" altLang="en-US" dirty="0" smtClean="0"/>
              <a:t>は未来を向いている。未来は前方にあり、過去は後方にある。</a:t>
            </a:r>
            <a:endParaRPr kumimoji="1" lang="en-US" altLang="ja-JP" dirty="0" smtClean="0"/>
          </a:p>
          <a:p>
            <a:r>
              <a:rPr lang="en-US" altLang="ja-JP" dirty="0" smtClean="0"/>
              <a:t>32a  </a:t>
            </a:r>
            <a:r>
              <a:rPr lang="ja-JP" altLang="en-US" dirty="0" smtClean="0"/>
              <a:t>時間は移動する物体である</a:t>
            </a:r>
            <a:endParaRPr lang="en-US" altLang="ja-JP" dirty="0" smtClean="0"/>
          </a:p>
          <a:p>
            <a:r>
              <a:rPr kumimoji="1" lang="en-US" altLang="ja-JP" dirty="0"/>
              <a:t> </a:t>
            </a:r>
            <a:r>
              <a:rPr kumimoji="1" lang="en-US" altLang="ja-JP" dirty="0" smtClean="0"/>
              <a:t> </a:t>
            </a:r>
            <a:r>
              <a:rPr kumimoji="1" lang="ja-JP" altLang="en-US" dirty="0" smtClean="0"/>
              <a:t>　　　過去　　　　　　　　　　　　未来</a:t>
            </a:r>
            <a:r>
              <a:rPr kumimoji="1" lang="en-US" altLang="ja-JP" dirty="0" smtClean="0"/>
              <a:t>    </a:t>
            </a:r>
            <a:r>
              <a:rPr kumimoji="1" lang="ja-JP" altLang="en-US" dirty="0" smtClean="0"/>
              <a:t>　</a:t>
            </a:r>
            <a:endParaRPr kumimoji="1" lang="en-US" altLang="ja-JP" dirty="0" smtClean="0"/>
          </a:p>
          <a:p>
            <a:endParaRPr lang="en-US" altLang="ja-JP" dirty="0" smtClean="0"/>
          </a:p>
          <a:p>
            <a:r>
              <a:rPr lang="en-US" altLang="ja-JP" dirty="0" smtClean="0"/>
              <a:t>32b</a:t>
            </a:r>
            <a:r>
              <a:rPr lang="ja-JP" altLang="en-US" dirty="0" smtClean="0"/>
              <a:t>　時間は静止した経路である</a:t>
            </a:r>
            <a:endParaRPr lang="en-US" altLang="ja-JP" dirty="0" smtClean="0"/>
          </a:p>
          <a:p>
            <a:r>
              <a:rPr kumimoji="1" lang="ja-JP" altLang="en-US" dirty="0"/>
              <a:t>　</a:t>
            </a:r>
            <a:r>
              <a:rPr kumimoji="1" lang="ja-JP" altLang="en-US" dirty="0" smtClean="0"/>
              <a:t>　　　過去　　　　　　　　　　　未来</a:t>
            </a:r>
            <a:endParaRPr kumimoji="1" lang="en-US" altLang="ja-JP" dirty="0" smtClean="0"/>
          </a:p>
          <a:p>
            <a:endParaRPr kumimoji="1" lang="ja-JP" altLang="en-US" dirty="0"/>
          </a:p>
        </p:txBody>
      </p:sp>
      <p:cxnSp>
        <p:nvCxnSpPr>
          <p:cNvPr id="5" name="直線矢印コネクタ 4"/>
          <p:cNvCxnSpPr/>
          <p:nvPr/>
        </p:nvCxnSpPr>
        <p:spPr>
          <a:xfrm flipH="1" flipV="1">
            <a:off x="2529030" y="4473146"/>
            <a:ext cx="2446638" cy="2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4917989" y="4411361"/>
            <a:ext cx="115329"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90800" y="5651157"/>
            <a:ext cx="2356022" cy="123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3723503" y="5400995"/>
            <a:ext cx="1194486" cy="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684" y="3915032"/>
            <a:ext cx="541638" cy="541638"/>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475" y="5117978"/>
            <a:ext cx="561022" cy="566034"/>
          </a:xfrm>
          <a:prstGeom prst="rect">
            <a:avLst/>
          </a:prstGeom>
        </p:spPr>
      </p:pic>
    </p:spTree>
    <p:extLst>
      <p:ext uri="{BB962C8B-B14F-4D97-AF65-F5344CB8AC3E}">
        <p14:creationId xmlns:p14="http://schemas.microsoft.com/office/powerpoint/2010/main" val="188348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9</a:t>
            </a:r>
            <a:r>
              <a:rPr kumimoji="1" lang="ja-JP" altLang="en-US" dirty="0" smtClean="0"/>
              <a:t>講のまとめ</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a:buFont typeface="+mj-lt"/>
              <a:buAutoNum type="arabicPeriod"/>
            </a:pPr>
            <a:r>
              <a:rPr kumimoji="1" lang="ja-JP" altLang="en-US" dirty="0" smtClean="0"/>
              <a:t>概念メタファーとは、ある対象（＝目標領域）を、別のよく分かっている物事（＝起点領域）を通して理解するという認知の仕組みであり、言語の基盤をなす。</a:t>
            </a:r>
            <a:endParaRPr kumimoji="1" lang="en-US" altLang="ja-JP" dirty="0" smtClean="0"/>
          </a:p>
          <a:p>
            <a:pPr>
              <a:buFont typeface="+mj-lt"/>
              <a:buAutoNum type="arabicPeriod"/>
            </a:pPr>
            <a:r>
              <a:rPr lang="ja-JP" altLang="en-US" dirty="0">
                <a:solidFill>
                  <a:srgbClr val="FF0000"/>
                </a:solidFill>
              </a:rPr>
              <a:t>≪「目的のある行為」は「目的地への移動」である</a:t>
            </a:r>
            <a:r>
              <a:rPr lang="ja-JP" altLang="en-US" dirty="0" smtClean="0">
                <a:solidFill>
                  <a:srgbClr val="FF0000"/>
                </a:solidFill>
              </a:rPr>
              <a:t>≫</a:t>
            </a:r>
            <a:r>
              <a:rPr lang="ja-JP" altLang="en-US" dirty="0" smtClean="0">
                <a:solidFill>
                  <a:schemeClr val="tx1"/>
                </a:solidFill>
              </a:rPr>
              <a:t>という概念メタファーは、起点領域と目標領域との間に構造的な類似性が存在する。</a:t>
            </a:r>
            <a:endParaRPr lang="en-US" altLang="ja-JP" dirty="0" smtClean="0">
              <a:solidFill>
                <a:schemeClr val="tx1"/>
              </a:solidFill>
            </a:endParaRPr>
          </a:p>
          <a:p>
            <a:pPr>
              <a:buFont typeface="+mj-lt"/>
              <a:buAutoNum type="arabicPeriod"/>
            </a:pPr>
            <a:r>
              <a:rPr lang="ja-JP" altLang="en-US" dirty="0">
                <a:solidFill>
                  <a:srgbClr val="FF0000"/>
                </a:solidFill>
              </a:rPr>
              <a:t>≪「抽象的な状態やこと」は「物」である</a:t>
            </a:r>
            <a:r>
              <a:rPr lang="ja-JP" altLang="en-US" dirty="0" smtClean="0">
                <a:solidFill>
                  <a:srgbClr val="FF0000"/>
                </a:solidFill>
              </a:rPr>
              <a:t>≫</a:t>
            </a:r>
            <a:r>
              <a:rPr lang="ja-JP" altLang="en-US" dirty="0" smtClean="0">
                <a:solidFill>
                  <a:schemeClr val="tx1"/>
                </a:solidFill>
              </a:rPr>
              <a:t>という概念メタファーは、抽象的な事柄を、具体的な存在（つまりは「物」）として捉えることから、「存在のメタファー」と言われる。</a:t>
            </a:r>
            <a:endParaRPr lang="en-US" altLang="ja-JP" dirty="0" smtClean="0">
              <a:solidFill>
                <a:schemeClr val="tx1"/>
              </a:solidFill>
            </a:endParaRPr>
          </a:p>
          <a:p>
            <a:r>
              <a:rPr lang="ja-JP" altLang="en-US" dirty="0" smtClean="0">
                <a:solidFill>
                  <a:schemeClr val="tx1"/>
                </a:solidFill>
              </a:rPr>
              <a:t>「時間」に関して、</a:t>
            </a:r>
            <a:r>
              <a:rPr lang="ja-JP" altLang="en-US" dirty="0">
                <a:solidFill>
                  <a:srgbClr val="FF0000"/>
                </a:solidFill>
              </a:rPr>
              <a:t> ≪「時間（の経過）」は「移動する物体」である≫</a:t>
            </a:r>
            <a:endParaRPr lang="en-US" altLang="ja-JP" dirty="0"/>
          </a:p>
          <a:p>
            <a:pPr marL="0" indent="0">
              <a:buNone/>
            </a:pPr>
            <a:r>
              <a:rPr lang="ja-JP" altLang="en-US" dirty="0" smtClean="0"/>
              <a:t>　という概念メタファーと</a:t>
            </a:r>
            <a:r>
              <a:rPr lang="ja-JP" altLang="en-US" dirty="0" smtClean="0">
                <a:solidFill>
                  <a:srgbClr val="FF0000"/>
                </a:solidFill>
              </a:rPr>
              <a:t> </a:t>
            </a:r>
            <a:r>
              <a:rPr lang="ja-JP" altLang="en-US" dirty="0">
                <a:solidFill>
                  <a:srgbClr val="FF0000"/>
                </a:solidFill>
              </a:rPr>
              <a:t>≪「時間」は「静止した経路」である（そして、人</a:t>
            </a:r>
            <a:r>
              <a:rPr lang="ja-JP" altLang="en-US" dirty="0" smtClean="0">
                <a:solidFill>
                  <a:srgbClr val="FF0000"/>
                </a:solidFill>
              </a:rPr>
              <a:t>が　　時間</a:t>
            </a:r>
            <a:r>
              <a:rPr lang="ja-JP" altLang="en-US" dirty="0">
                <a:solidFill>
                  <a:srgbClr val="FF0000"/>
                </a:solidFill>
              </a:rPr>
              <a:t>の中を移動する）≫ </a:t>
            </a:r>
            <a:r>
              <a:rPr lang="ja-JP" altLang="en-US" dirty="0" smtClean="0">
                <a:solidFill>
                  <a:schemeClr val="tx1"/>
                </a:solidFill>
              </a:rPr>
              <a:t>という概念メタファーがある。この</a:t>
            </a:r>
            <a:r>
              <a:rPr lang="en-US" altLang="ja-JP" dirty="0" smtClean="0">
                <a:solidFill>
                  <a:schemeClr val="tx1"/>
                </a:solidFill>
              </a:rPr>
              <a:t>2</a:t>
            </a:r>
            <a:r>
              <a:rPr lang="ja-JP" altLang="en-US" dirty="0" err="1" smtClean="0">
                <a:solidFill>
                  <a:schemeClr val="tx1"/>
                </a:solidFill>
              </a:rPr>
              <a:t>つの</a:t>
            </a:r>
            <a:r>
              <a:rPr lang="ja-JP" altLang="en-US" dirty="0" smtClean="0">
                <a:solidFill>
                  <a:schemeClr val="tx1"/>
                </a:solidFill>
              </a:rPr>
              <a:t>概念メタファーは、人は未来を向いていて、未来は前方にあり、過去は後方にあるという点では共通である。</a:t>
            </a:r>
            <a:endParaRPr lang="en-US" altLang="ja-JP" dirty="0" smtClean="0">
              <a:solidFill>
                <a:schemeClr val="tx1"/>
              </a:solidFill>
            </a:endParaRPr>
          </a:p>
          <a:p>
            <a:pPr>
              <a:buFont typeface="+mj-lt"/>
              <a:buAutoNum type="arabicPeriod"/>
            </a:pPr>
            <a:endParaRPr kumimoji="1" lang="ja-JP" altLang="en-US" dirty="0"/>
          </a:p>
        </p:txBody>
      </p:sp>
    </p:spTree>
    <p:extLst>
      <p:ext uri="{BB962C8B-B14F-4D97-AF65-F5344CB8AC3E}">
        <p14:creationId xmlns:p14="http://schemas.microsoft.com/office/powerpoint/2010/main" val="22671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１．以下の（１）～（４）の一連の文は、どのような概念メタファーに基づくものか考えなさい。起点領域：容器中の液体の熱、目標領域：怒り</a:t>
            </a:r>
            <a:endParaRPr kumimoji="1" lang="en-US" altLang="ja-JP" dirty="0" smtClean="0"/>
          </a:p>
          <a:p>
            <a:pPr marL="0" indent="0">
              <a:buNone/>
            </a:pPr>
            <a:r>
              <a:rPr kumimoji="1" lang="ja-JP" altLang="en-US" dirty="0" smtClean="0"/>
              <a:t>「感情は</a:t>
            </a:r>
            <a:r>
              <a:rPr lang="ja-JP" altLang="en-US" dirty="0" smtClean="0"/>
              <a:t>物体（</a:t>
            </a:r>
            <a:r>
              <a:rPr kumimoji="1" lang="ja-JP" altLang="en-US" dirty="0" smtClean="0"/>
              <a:t>液体、気体）である」「怒りは熱である」「体は感情を入れる容器である」</a:t>
            </a:r>
            <a:endParaRPr kumimoji="1" lang="en-US" altLang="ja-JP" dirty="0" smtClean="0"/>
          </a:p>
          <a:p>
            <a:pPr marL="0" indent="0">
              <a:buNone/>
            </a:pPr>
            <a:r>
              <a:rPr lang="ja-JP" altLang="en-US" dirty="0" smtClean="0"/>
              <a:t>（１）はらわたが煮えくり返った。</a:t>
            </a:r>
            <a:endParaRPr lang="en-US" altLang="ja-JP" dirty="0" smtClean="0"/>
          </a:p>
          <a:p>
            <a:pPr marL="0" indent="0">
              <a:buNone/>
            </a:pPr>
            <a:r>
              <a:rPr lang="ja-JP" altLang="en-US" dirty="0" smtClean="0"/>
              <a:t>　「怒りは容器中の液体の熱である」</a:t>
            </a:r>
            <a:endParaRPr lang="en-US" altLang="ja-JP" dirty="0" smtClean="0"/>
          </a:p>
          <a:p>
            <a:pPr marL="0" indent="0">
              <a:buNone/>
            </a:pPr>
            <a:r>
              <a:rPr kumimoji="1" lang="ja-JP" altLang="en-US" dirty="0" smtClean="0"/>
              <a:t>（２）それくらいのことで熱くなるな。</a:t>
            </a:r>
            <a:endParaRPr kumimoji="1" lang="en-US" altLang="ja-JP" dirty="0" smtClean="0"/>
          </a:p>
          <a:p>
            <a:pPr marL="0" indent="0">
              <a:buNone/>
            </a:pPr>
            <a:r>
              <a:rPr lang="ja-JP" altLang="en-US" dirty="0"/>
              <a:t>　</a:t>
            </a:r>
            <a:r>
              <a:rPr kumimoji="1" lang="ja-JP" altLang="en-US" dirty="0" smtClean="0"/>
              <a:t>「感情は熱である」</a:t>
            </a:r>
            <a:endParaRPr kumimoji="1" lang="en-US" altLang="ja-JP" dirty="0" smtClean="0"/>
          </a:p>
          <a:p>
            <a:pPr marL="0" indent="0">
              <a:buNone/>
            </a:pPr>
            <a:r>
              <a:rPr lang="ja-JP" altLang="en-US" dirty="0" smtClean="0"/>
              <a:t>（３）あいつは瞬間湯沸かし器だ。</a:t>
            </a:r>
            <a:endParaRPr lang="en-US" altLang="ja-JP" dirty="0" smtClean="0"/>
          </a:p>
          <a:p>
            <a:pPr marL="0" indent="0">
              <a:buNone/>
            </a:pPr>
            <a:r>
              <a:rPr lang="ja-JP" altLang="en-US" dirty="0"/>
              <a:t>　</a:t>
            </a:r>
            <a:r>
              <a:rPr lang="ja-JP" altLang="en-US" dirty="0" smtClean="0"/>
              <a:t>「怒りは液体の沸騰である」</a:t>
            </a:r>
            <a:endParaRPr lang="en-US" altLang="ja-JP" dirty="0" smtClean="0"/>
          </a:p>
          <a:p>
            <a:pPr marL="0" indent="0">
              <a:buNone/>
            </a:pPr>
            <a:r>
              <a:rPr kumimoji="1" lang="ja-JP" altLang="en-US" dirty="0" smtClean="0"/>
              <a:t>（４）監督は爆発寸前だった。「怒りは気体（の爆発）である」</a:t>
            </a:r>
            <a:endParaRPr kumimoji="1" lang="en-US" altLang="ja-JP" dirty="0" smtClean="0"/>
          </a:p>
        </p:txBody>
      </p:sp>
    </p:spTree>
    <p:extLst>
      <p:ext uri="{BB962C8B-B14F-4D97-AF65-F5344CB8AC3E}">
        <p14:creationId xmlns:p14="http://schemas.microsoft.com/office/powerpoint/2010/main" val="211804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a:t>２．起点領域「</a:t>
            </a:r>
            <a:r>
              <a:rPr lang="ja-JP" altLang="en-US" dirty="0" smtClean="0"/>
              <a:t>将棋の試合の展開」</a:t>
            </a:r>
            <a:r>
              <a:rPr lang="ja-JP" altLang="en-US" dirty="0"/>
              <a:t>、目標領域「スポーツの</a:t>
            </a:r>
            <a:r>
              <a:rPr lang="ja-JP" altLang="en-US" dirty="0" smtClean="0"/>
              <a:t>試合の展開」</a:t>
            </a:r>
            <a:endParaRPr lang="en-US" altLang="ja-JP" dirty="0" smtClean="0"/>
          </a:p>
          <a:p>
            <a:pPr marL="0" indent="0">
              <a:buNone/>
            </a:pPr>
            <a:r>
              <a:rPr lang="ja-JP" altLang="en-US" dirty="0" smtClean="0"/>
              <a:t>　構造的類似性：チームプレイであり、勝つための戦略や手段がある。</a:t>
            </a:r>
            <a:endParaRPr lang="en-US" altLang="ja-JP" dirty="0"/>
          </a:p>
          <a:p>
            <a:pPr marL="0" indent="0">
              <a:buNone/>
            </a:pPr>
            <a:r>
              <a:rPr lang="ja-JP" altLang="en-US" dirty="0"/>
              <a:t>（１）「飛車角落ち」→「最も強い選手の不在</a:t>
            </a:r>
            <a:r>
              <a:rPr lang="ja-JP" altLang="en-US" dirty="0" smtClean="0"/>
              <a:t>」　</a:t>
            </a:r>
            <a:endParaRPr lang="en-US" altLang="ja-JP" dirty="0" smtClean="0"/>
          </a:p>
          <a:p>
            <a:pPr marL="0" indent="0">
              <a:buNone/>
            </a:pPr>
            <a:r>
              <a:rPr lang="ja-JP" altLang="en-US" dirty="0"/>
              <a:t>　</a:t>
            </a:r>
            <a:r>
              <a:rPr lang="ja-JP" altLang="en-US" dirty="0" smtClean="0"/>
              <a:t>　　　類似性：チームプレイであり、最も強い二人のメンバーがいる</a:t>
            </a:r>
            <a:endParaRPr lang="en-US" altLang="ja-JP" dirty="0"/>
          </a:p>
          <a:p>
            <a:pPr marL="0" indent="0">
              <a:buNone/>
            </a:pPr>
            <a:r>
              <a:rPr lang="ja-JP" altLang="en-US" dirty="0"/>
              <a:t>（２</a:t>
            </a:r>
            <a:r>
              <a:rPr lang="ja-JP" altLang="en-US" dirty="0" smtClean="0"/>
              <a:t>）「定跡」→「勝つために最善とされる試合の進め方」</a:t>
            </a:r>
            <a:endParaRPr lang="en-US" altLang="ja-JP" dirty="0" smtClean="0"/>
          </a:p>
          <a:p>
            <a:pPr marL="0" indent="0">
              <a:buNone/>
            </a:pPr>
            <a:r>
              <a:rPr lang="ja-JP" altLang="en-US" dirty="0"/>
              <a:t>　</a:t>
            </a:r>
            <a:r>
              <a:rPr lang="ja-JP" altLang="en-US" dirty="0" smtClean="0"/>
              <a:t>　　　類似性：勝つために最善とされる試合の進め方がある</a:t>
            </a:r>
            <a:endParaRPr lang="en-US" altLang="ja-JP" dirty="0" smtClean="0"/>
          </a:p>
          <a:p>
            <a:pPr marL="0" indent="0">
              <a:buNone/>
            </a:pPr>
            <a:r>
              <a:rPr lang="ja-JP" altLang="en-US" dirty="0" smtClean="0"/>
              <a:t>（３）「王手をかける」→「（五輪の出場まで）あと一歩に迫る」</a:t>
            </a:r>
            <a:endParaRPr lang="en-US" altLang="ja-JP" dirty="0" smtClean="0"/>
          </a:p>
          <a:p>
            <a:pPr marL="0" indent="0">
              <a:buNone/>
            </a:pPr>
            <a:r>
              <a:rPr lang="ja-JP" altLang="en-US" dirty="0"/>
              <a:t>　</a:t>
            </a:r>
            <a:r>
              <a:rPr lang="ja-JP" altLang="en-US" dirty="0" smtClean="0"/>
              <a:t>　　　類似性：最終的な勝ち負けを決める手段（段階）がある</a:t>
            </a:r>
            <a:endParaRPr lang="en-US" altLang="ja-JP" dirty="0" smtClean="0"/>
          </a:p>
          <a:p>
            <a:pPr marL="0" indent="0">
              <a:buNone/>
            </a:pPr>
            <a:endParaRPr lang="en-US" altLang="ja-JP" dirty="0" smtClean="0"/>
          </a:p>
          <a:p>
            <a:pPr marL="0" indent="0">
              <a:buNone/>
            </a:pPr>
            <a:r>
              <a:rPr lang="ja-JP" altLang="en-US" dirty="0"/>
              <a:t>　</a:t>
            </a:r>
          </a:p>
        </p:txBody>
      </p:sp>
    </p:spTree>
    <p:extLst>
      <p:ext uri="{BB962C8B-B14F-4D97-AF65-F5344CB8AC3E}">
        <p14:creationId xmlns:p14="http://schemas.microsoft.com/office/powerpoint/2010/main" val="201477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smtClean="0"/>
              <a:t>３．起点領域：「蝶の成長」、目標領域：「人（実業家、政治家）の成長」</a:t>
            </a:r>
            <a:endParaRPr lang="en-US" altLang="ja-JP" dirty="0" smtClean="0"/>
          </a:p>
          <a:p>
            <a:r>
              <a:rPr kumimoji="1" lang="ja-JP" altLang="en-US" dirty="0" smtClean="0"/>
              <a:t>「幼虫が地底で蠢く」→「まだ世に出ていない状態であがいている」</a:t>
            </a:r>
            <a:endParaRPr kumimoji="1" lang="en-US" altLang="ja-JP" dirty="0" smtClean="0"/>
          </a:p>
          <a:p>
            <a:r>
              <a:rPr lang="ja-JP" altLang="en-US" dirty="0" smtClean="0"/>
              <a:t>「幼虫が地上に這い出す」→「実業家の道を一歩踏み出す」</a:t>
            </a:r>
            <a:endParaRPr lang="en-US" altLang="ja-JP" dirty="0" smtClean="0"/>
          </a:p>
          <a:p>
            <a:r>
              <a:rPr kumimoji="1" lang="ja-JP" altLang="en-US" dirty="0" smtClean="0"/>
              <a:t>「栄養で育つ」→「政治家として成長していく」</a:t>
            </a:r>
            <a:endParaRPr kumimoji="1" lang="en-US" altLang="ja-JP" dirty="0" smtClean="0"/>
          </a:p>
          <a:p>
            <a:r>
              <a:rPr lang="ja-JP" altLang="en-US" dirty="0" smtClean="0"/>
              <a:t>「羽ばたく成虫になった」→「政治家の頂点である首相になる」</a:t>
            </a:r>
            <a:endParaRPr lang="en-US" altLang="ja-JP" dirty="0" smtClean="0"/>
          </a:p>
          <a:p>
            <a:r>
              <a:rPr kumimoji="1" lang="ja-JP" altLang="en-US" dirty="0" smtClean="0"/>
              <a:t>類似性：成長し目立つ存在になっていくこと。</a:t>
            </a:r>
            <a:endParaRPr kumimoji="1" lang="ja-JP" altLang="en-US" dirty="0"/>
          </a:p>
        </p:txBody>
      </p:sp>
    </p:spTree>
    <p:extLst>
      <p:ext uri="{BB962C8B-B14F-4D97-AF65-F5344CB8AC3E}">
        <p14:creationId xmlns:p14="http://schemas.microsoft.com/office/powerpoint/2010/main" val="22532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10</a:t>
            </a:r>
            <a:r>
              <a:rPr kumimoji="1" lang="ja-JP" altLang="en-US" dirty="0" smtClean="0"/>
              <a:t>講　プライマリー・メタファー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a:t>プライマリー・メタファ</a:t>
            </a:r>
            <a:r>
              <a:rPr lang="ja-JP" altLang="en-US" dirty="0" smtClean="0"/>
              <a:t>ーとは、明確な経験的基盤を有する概念メタファーのことである。</a:t>
            </a:r>
            <a:endParaRPr lang="en-US" altLang="ja-JP" dirty="0" smtClean="0"/>
          </a:p>
          <a:p>
            <a:r>
              <a:rPr kumimoji="1" lang="ja-JP" altLang="en-US" dirty="0"/>
              <a:t>従来</a:t>
            </a:r>
            <a:r>
              <a:rPr kumimoji="1" lang="ja-JP" altLang="en-US" dirty="0" smtClean="0"/>
              <a:t>の</a:t>
            </a:r>
            <a:r>
              <a:rPr kumimoji="1" lang="ja-JP" altLang="en-US" dirty="0"/>
              <a:t>概念</a:t>
            </a:r>
            <a:r>
              <a:rPr kumimoji="1" lang="ja-JP" altLang="en-US" dirty="0" smtClean="0"/>
              <a:t>また</a:t>
            </a:r>
            <a:r>
              <a:rPr kumimoji="1" lang="ja-JP" altLang="en-US" dirty="0"/>
              <a:t>ファ</a:t>
            </a:r>
            <a:r>
              <a:rPr kumimoji="1" lang="ja-JP" altLang="en-US" dirty="0" smtClean="0"/>
              <a:t>ーには、複数のプライマリー・メタファーに分解できるものもある。</a:t>
            </a:r>
            <a:endParaRPr kumimoji="1" lang="ja-JP" altLang="en-US" dirty="0"/>
          </a:p>
        </p:txBody>
      </p:sp>
    </p:spTree>
    <p:extLst>
      <p:ext uri="{BB962C8B-B14F-4D97-AF65-F5344CB8AC3E}">
        <p14:creationId xmlns:p14="http://schemas.microsoft.com/office/powerpoint/2010/main" val="206976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従来の概念メタファーの中には、</a:t>
            </a:r>
            <a:r>
              <a:rPr kumimoji="1" lang="ja-JP" altLang="en-US" dirty="0" smtClean="0">
                <a:solidFill>
                  <a:srgbClr val="FF0000"/>
                </a:solidFill>
              </a:rPr>
              <a:t>明確な経験的基盤を有する基本的なもの</a:t>
            </a:r>
            <a:r>
              <a:rPr kumimoji="1" lang="ja-JP" altLang="en-US" dirty="0" smtClean="0"/>
              <a:t>（＝プライマリー・メタファー）と、複数のプライマリー・メタファーの合成と考えられるものがある。</a:t>
            </a:r>
            <a:endParaRPr kumimoji="1" lang="en-US" altLang="ja-JP" dirty="0" smtClean="0"/>
          </a:p>
          <a:p>
            <a:r>
              <a:rPr lang="ja-JP" altLang="en-US" dirty="0" smtClean="0"/>
              <a:t>例）「困難は重さである」</a:t>
            </a:r>
            <a:endParaRPr lang="en-US" altLang="ja-JP" dirty="0" smtClean="0"/>
          </a:p>
          <a:p>
            <a:r>
              <a:rPr kumimoji="1" lang="ja-JP" altLang="en-US" dirty="0" smtClean="0"/>
              <a:t>「</a:t>
            </a:r>
            <a:r>
              <a:rPr kumimoji="1" lang="ja-JP" altLang="en-US" u="sng" dirty="0" smtClean="0"/>
              <a:t>重い物を持ち上げる</a:t>
            </a:r>
            <a:r>
              <a:rPr kumimoji="1" lang="ja-JP" altLang="en-US" dirty="0" smtClean="0"/>
              <a:t>、運ぶ時に、身体的な負担などの</a:t>
            </a:r>
            <a:r>
              <a:rPr kumimoji="1" lang="ja-JP" altLang="en-US" u="sng" dirty="0" smtClean="0"/>
              <a:t>困難を経験する</a:t>
            </a:r>
            <a:r>
              <a:rPr kumimoji="1" lang="ja-JP" altLang="en-US" dirty="0" smtClean="0"/>
              <a:t>」</a:t>
            </a:r>
            <a:endParaRPr kumimoji="1" lang="en-US" altLang="ja-JP" dirty="0" smtClean="0"/>
          </a:p>
          <a:p>
            <a:r>
              <a:rPr lang="ja-JP" altLang="en-US" dirty="0" smtClean="0"/>
              <a:t>＝感覚的経験　　　　　　　　　　　　　　　　＝主観的反応・評価</a:t>
            </a:r>
            <a:endParaRPr lang="en-US" altLang="ja-JP" dirty="0" smtClean="0"/>
          </a:p>
          <a:p>
            <a:r>
              <a:rPr lang="ja-JP" altLang="en-US" dirty="0" smtClean="0"/>
              <a:t>＝プライマリー起点概念　　　　　　　　　　　＝プライマリー目標概念</a:t>
            </a:r>
            <a:endParaRPr lang="en-US" altLang="ja-JP" dirty="0" smtClean="0"/>
          </a:p>
          <a:p>
            <a:r>
              <a:rPr kumimoji="1" lang="ja-JP" altLang="en-US" dirty="0" smtClean="0"/>
              <a:t>プライマリー起点概念とプライマリー目標概念は、未分化で一体化した経験から、成長と共に分化していくが、その密接な関係は保たれる。</a:t>
            </a:r>
            <a:endParaRPr kumimoji="1" lang="en-US" altLang="ja-JP" dirty="0" smtClean="0"/>
          </a:p>
          <a:p>
            <a:r>
              <a:rPr lang="ja-JP" altLang="en-US" dirty="0" smtClean="0"/>
              <a:t>プライマリー</a:t>
            </a:r>
            <a:r>
              <a:rPr lang="ja-JP" altLang="en-US" dirty="0"/>
              <a:t>メタファ</a:t>
            </a:r>
            <a:r>
              <a:rPr lang="ja-JP" altLang="en-US" dirty="0" smtClean="0"/>
              <a:t>ーは、このような経験的基盤に基づき、プライマリー目標概念を、プライマリー起点概念を通して理解するものである。</a:t>
            </a:r>
            <a:endParaRPr kumimoji="1" lang="en-US" altLang="ja-JP" dirty="0" smtClean="0"/>
          </a:p>
          <a:p>
            <a:endParaRPr kumimoji="1" lang="ja-JP" altLang="en-US" dirty="0"/>
          </a:p>
        </p:txBody>
      </p:sp>
    </p:spTree>
    <p:extLst>
      <p:ext uri="{BB962C8B-B14F-4D97-AF65-F5344CB8AC3E}">
        <p14:creationId xmlns:p14="http://schemas.microsoft.com/office/powerpoint/2010/main" val="12202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　</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smtClean="0"/>
              <a:t>１．「</a:t>
            </a:r>
            <a:r>
              <a:rPr lang="ja-JP" altLang="en-US" u="sng" dirty="0" smtClean="0"/>
              <a:t>彼は打たれていた</a:t>
            </a:r>
            <a:r>
              <a:rPr lang="ja-JP" altLang="en-US" dirty="0" smtClean="0"/>
              <a:t>のではなく、</a:t>
            </a:r>
            <a:r>
              <a:rPr lang="ja-JP" altLang="en-US" u="sng" dirty="0" smtClean="0"/>
              <a:t>打たせていた</a:t>
            </a:r>
            <a:r>
              <a:rPr lang="ja-JP" altLang="en-US" dirty="0" smtClean="0"/>
              <a:t>のだ」という、それぞれの表現は、どのような異なる捉え方に基づくものであるか説明せよ。</a:t>
            </a:r>
            <a:endParaRPr lang="en-US" altLang="ja-JP" dirty="0" smtClean="0"/>
          </a:p>
          <a:p>
            <a:pPr marL="0" indent="0">
              <a:buNone/>
            </a:pPr>
            <a:r>
              <a:rPr lang="en-US" altLang="ja-JP" dirty="0" smtClean="0"/>
              <a:t>   </a:t>
            </a:r>
            <a:r>
              <a:rPr lang="ja-JP" altLang="en-US" dirty="0" smtClean="0"/>
              <a:t>「打たれていた」は、受け身で、彼が一方的に相手の攻撃を受け、</a:t>
            </a:r>
            <a:r>
              <a:rPr lang="ja-JP" altLang="en-US" dirty="0" smtClean="0">
                <a:solidFill>
                  <a:srgbClr val="FF0000"/>
                </a:solidFill>
              </a:rPr>
              <a:t>自分の意志で制御できない</a:t>
            </a:r>
            <a:r>
              <a:rPr lang="ja-JP" altLang="en-US" dirty="0" smtClean="0"/>
              <a:t>と捉えている。</a:t>
            </a:r>
            <a:endParaRPr lang="en-US" altLang="ja-JP" dirty="0" smtClean="0"/>
          </a:p>
          <a:p>
            <a:pPr marL="0" indent="0">
              <a:buNone/>
            </a:pPr>
            <a:r>
              <a:rPr lang="ja-JP" altLang="en-US" dirty="0" smtClean="0"/>
              <a:t>「打たせていた」は、使役形（許可の意味）で、何らかの意図で、相手に攻撃をするように仕向けていた。（最初思い切り攻撃させて疲れさせ、疲れたところをこちらが反撃するなどの戦略か。）つまり、</a:t>
            </a:r>
            <a:r>
              <a:rPr lang="ja-JP" altLang="en-US" dirty="0" smtClean="0">
                <a:solidFill>
                  <a:srgbClr val="FF0000"/>
                </a:solidFill>
              </a:rPr>
              <a:t>自分の意志で出来事を制御できる</a:t>
            </a:r>
            <a:r>
              <a:rPr lang="ja-JP" altLang="en-US" dirty="0" smtClean="0"/>
              <a:t>と捉えている。</a:t>
            </a:r>
            <a:endParaRPr lang="en-US" altLang="ja-JP" dirty="0" smtClean="0"/>
          </a:p>
          <a:p>
            <a:pPr marL="0" indent="0">
              <a:buNone/>
            </a:pPr>
            <a:r>
              <a:rPr kumimoji="1" lang="ja-JP" altLang="en-US" dirty="0" smtClean="0"/>
              <a:t>２．「</a:t>
            </a:r>
            <a:r>
              <a:rPr kumimoji="1" lang="ja-JP" altLang="en-US" u="sng" dirty="0" smtClean="0"/>
              <a:t>かびくさい</a:t>
            </a:r>
            <a:r>
              <a:rPr kumimoji="1" lang="ja-JP" altLang="en-US" dirty="0" smtClean="0"/>
              <a:t>話を聞かされるのは、もううんざり</a:t>
            </a:r>
            <a:r>
              <a:rPr kumimoji="1" lang="ja-JP" altLang="en-US" dirty="0" err="1" smtClean="0"/>
              <a:t>だ</a:t>
            </a:r>
            <a:r>
              <a:rPr kumimoji="1" lang="ja-JP" altLang="en-US" dirty="0" smtClean="0"/>
              <a:t>」</a:t>
            </a:r>
            <a:endParaRPr kumimoji="1" lang="en-US" altLang="ja-JP" dirty="0" smtClean="0"/>
          </a:p>
          <a:p>
            <a:pPr marL="0" indent="0">
              <a:buNone/>
            </a:pPr>
            <a:r>
              <a:rPr lang="ja-JP" altLang="en-US" dirty="0"/>
              <a:t>　</a:t>
            </a:r>
            <a:r>
              <a:rPr lang="ja-JP" altLang="en-US" dirty="0" smtClean="0"/>
              <a:t>　「かびくさい」が＜古くさく、時代遅れだ＞という意味を表せるのは、「かび」という語の指示対象が有するどのような特徴であるか説明せよ。</a:t>
            </a:r>
            <a:endParaRPr lang="en-US" altLang="ja-JP" dirty="0" smtClean="0"/>
          </a:p>
          <a:p>
            <a:pPr marL="0" indent="0">
              <a:buNone/>
            </a:pPr>
            <a:r>
              <a:rPr kumimoji="1" lang="ja-JP" altLang="en-US" dirty="0"/>
              <a:t>　</a:t>
            </a:r>
            <a:r>
              <a:rPr kumimoji="1" lang="ja-JP" altLang="en-US" dirty="0" smtClean="0"/>
              <a:t>「かび」は古くなった食べ物につき、においなどをはなつ。そういう「</a:t>
            </a:r>
            <a:r>
              <a:rPr kumimoji="1" lang="ja-JP" altLang="en-US" dirty="0" smtClean="0">
                <a:solidFill>
                  <a:srgbClr val="FF0000"/>
                </a:solidFill>
              </a:rPr>
              <a:t>古くて、くさい</a:t>
            </a:r>
            <a:r>
              <a:rPr kumimoji="1" lang="ja-JP" altLang="en-US" dirty="0" smtClean="0"/>
              <a:t>」という特徴をもつ。そのため、話やファッションなどが時代遅れなこともあらわす。</a:t>
            </a:r>
            <a:endParaRPr kumimoji="1" lang="ja-JP" altLang="en-US" dirty="0"/>
          </a:p>
        </p:txBody>
      </p:sp>
    </p:spTree>
    <p:extLst>
      <p:ext uri="{BB962C8B-B14F-4D97-AF65-F5344CB8AC3E}">
        <p14:creationId xmlns:p14="http://schemas.microsoft.com/office/powerpoint/2010/main" val="18895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smtClean="0"/>
              <a:t>１．これ</a:t>
            </a:r>
            <a:r>
              <a:rPr lang="ja-JP" altLang="en-US" dirty="0"/>
              <a:t>は</a:t>
            </a:r>
            <a:r>
              <a:rPr lang="ja-JP" altLang="en-US" dirty="0" smtClean="0"/>
              <a:t>、私には</a:t>
            </a:r>
            <a:r>
              <a:rPr lang="ja-JP" altLang="en-US" u="sng" dirty="0" smtClean="0"/>
              <a:t>荷が重い</a:t>
            </a:r>
            <a:r>
              <a:rPr lang="ja-JP" altLang="en-US" dirty="0" smtClean="0"/>
              <a:t>仕事だ。</a:t>
            </a:r>
            <a:endParaRPr lang="en-US" altLang="ja-JP" dirty="0" smtClean="0"/>
          </a:p>
          <a:p>
            <a:pPr marL="0" indent="0">
              <a:buNone/>
            </a:pPr>
            <a:r>
              <a:rPr lang="ja-JP" altLang="en-US" dirty="0"/>
              <a:t>　</a:t>
            </a:r>
            <a:r>
              <a:rPr lang="ja-JP" altLang="en-US" dirty="0" smtClean="0"/>
              <a:t>　＜やるのが困難な（容易でない）仕事＞</a:t>
            </a:r>
            <a:endParaRPr lang="en-US" altLang="ja-JP" dirty="0" smtClean="0"/>
          </a:p>
          <a:p>
            <a:pPr marL="0" indent="0">
              <a:buNone/>
            </a:pPr>
            <a:r>
              <a:rPr kumimoji="1" lang="ja-JP" altLang="en-US" dirty="0" smtClean="0"/>
              <a:t>２．検査を</a:t>
            </a:r>
            <a:r>
              <a:rPr lang="ja-JP" altLang="en-US" dirty="0" smtClean="0"/>
              <a:t>受けたら、意外と</a:t>
            </a:r>
            <a:r>
              <a:rPr lang="ja-JP" altLang="en-US" u="sng" dirty="0" smtClean="0"/>
              <a:t>重い</a:t>
            </a:r>
            <a:r>
              <a:rPr lang="ja-JP" altLang="en-US" dirty="0" smtClean="0"/>
              <a:t>病気だった。</a:t>
            </a:r>
            <a:endParaRPr lang="en-US" altLang="ja-JP" dirty="0" smtClean="0"/>
          </a:p>
          <a:p>
            <a:pPr marL="0" indent="0">
              <a:buNone/>
            </a:pPr>
            <a:r>
              <a:rPr lang="ja-JP" altLang="en-US" dirty="0" smtClean="0"/>
              <a:t>　　＜治すのに困難を伴う（簡単に治せない）病気＞</a:t>
            </a:r>
            <a:endParaRPr lang="en-US" altLang="ja-JP" dirty="0" smtClean="0"/>
          </a:p>
          <a:p>
            <a:pPr marL="0" indent="0">
              <a:buNone/>
            </a:pPr>
            <a:r>
              <a:rPr kumimoji="1" lang="ja-JP" altLang="en-US" dirty="0" smtClean="0"/>
              <a:t>３．残業</a:t>
            </a:r>
            <a:r>
              <a:rPr kumimoji="1" lang="ja-JP" altLang="en-US" dirty="0"/>
              <a:t>を</a:t>
            </a:r>
            <a:r>
              <a:rPr kumimoji="1" lang="ja-JP" altLang="en-US" dirty="0" smtClean="0"/>
              <a:t>終え、</a:t>
            </a:r>
            <a:r>
              <a:rPr kumimoji="1" lang="ja-JP" altLang="en-US" u="sng" dirty="0" smtClean="0"/>
              <a:t>重たい</a:t>
            </a:r>
            <a:r>
              <a:rPr kumimoji="1" lang="ja-JP" altLang="en-US" dirty="0" smtClean="0"/>
              <a:t>足取りで家路につく。</a:t>
            </a:r>
            <a:endParaRPr kumimoji="1" lang="en-US" altLang="ja-JP" dirty="0" smtClean="0"/>
          </a:p>
          <a:p>
            <a:pPr marL="0" indent="0">
              <a:buNone/>
            </a:pPr>
            <a:r>
              <a:rPr kumimoji="1" lang="ja-JP" altLang="en-US" dirty="0" smtClean="0"/>
              <a:t>　　＜（元気なときと比べて）歩くのに困難を伴う様子＞</a:t>
            </a:r>
            <a:endParaRPr kumimoji="1" lang="en-US" altLang="ja-JP" dirty="0" smtClean="0"/>
          </a:p>
          <a:p>
            <a:pPr marL="0" indent="0">
              <a:buNone/>
            </a:pPr>
            <a:r>
              <a:rPr lang="ja-JP" altLang="en-US" dirty="0" smtClean="0"/>
              <a:t>４．</a:t>
            </a:r>
            <a:r>
              <a:rPr lang="en-US" altLang="ja-JP" dirty="0" smtClean="0"/>
              <a:t>A</a:t>
            </a:r>
            <a:r>
              <a:rPr lang="ja-JP" altLang="en-US" dirty="0" smtClean="0"/>
              <a:t>さんは、</a:t>
            </a:r>
            <a:r>
              <a:rPr lang="ja-JP" altLang="en-US" u="sng" dirty="0" smtClean="0"/>
              <a:t>口が重い</a:t>
            </a:r>
            <a:r>
              <a:rPr lang="ja-JP" altLang="en-US" dirty="0" smtClean="0"/>
              <a:t>のが難点だ。</a:t>
            </a:r>
            <a:endParaRPr lang="en-US" altLang="ja-JP" dirty="0" smtClean="0"/>
          </a:p>
          <a:p>
            <a:pPr marL="0" indent="0">
              <a:buNone/>
            </a:pPr>
            <a:r>
              <a:rPr lang="ja-JP" altLang="en-US" dirty="0" smtClean="0"/>
              <a:t>　　＜口数が少なすぎる＞＜期待されている程度に話すことに困難を伴う＞</a:t>
            </a:r>
            <a:endParaRPr lang="en-US" altLang="ja-JP" dirty="0" smtClean="0"/>
          </a:p>
          <a:p>
            <a:pPr marL="0" indent="0">
              <a:buNone/>
            </a:pPr>
            <a:r>
              <a:rPr lang="ja-JP" altLang="en-US" dirty="0" smtClean="0"/>
              <a:t>★</a:t>
            </a:r>
            <a:r>
              <a:rPr lang="en-US" altLang="ja-JP" dirty="0" smtClean="0">
                <a:solidFill>
                  <a:srgbClr val="FF0000"/>
                </a:solidFill>
              </a:rPr>
              <a:t>《</a:t>
            </a:r>
            <a:r>
              <a:rPr lang="ja-JP" altLang="en-US" dirty="0" smtClean="0">
                <a:solidFill>
                  <a:srgbClr val="FF0000"/>
                </a:solidFill>
              </a:rPr>
              <a:t>困難は重さである</a:t>
            </a:r>
            <a:r>
              <a:rPr lang="en-US" altLang="ja-JP" dirty="0" smtClean="0">
                <a:solidFill>
                  <a:srgbClr val="FF0000"/>
                </a:solidFill>
              </a:rPr>
              <a:t>》</a:t>
            </a:r>
            <a:r>
              <a:rPr lang="ja-JP" altLang="en-US" dirty="0" smtClean="0"/>
              <a:t>というプライマリー・メタファーを基盤として、＜重さ＞を感じない場合にも、本来は＜重さ＞を表す表現を、＜困難＞を表すのに使える。</a:t>
            </a:r>
            <a:endParaRPr lang="en-US" altLang="ja-JP" dirty="0" smtClean="0"/>
          </a:p>
          <a:p>
            <a:pPr>
              <a:buFont typeface="+mj-lt"/>
              <a:buAutoNum type="arabicPeriod"/>
            </a:pPr>
            <a:endParaRPr kumimoji="1" lang="ja-JP" altLang="en-US" dirty="0"/>
          </a:p>
        </p:txBody>
      </p:sp>
    </p:spTree>
    <p:extLst>
      <p:ext uri="{BB962C8B-B14F-4D97-AF65-F5344CB8AC3E}">
        <p14:creationId xmlns:p14="http://schemas.microsoft.com/office/powerpoint/2010/main" val="23714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概念メタファーとプライマリー・メタファー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概念</a:t>
            </a:r>
            <a:r>
              <a:rPr lang="ja-JP" altLang="en-US" dirty="0" smtClean="0"/>
              <a:t>メタファー＝プライマリー・メタファーと「複合的メタファー」</a:t>
            </a:r>
            <a:endParaRPr lang="en-US" altLang="ja-JP" dirty="0" smtClean="0"/>
          </a:p>
          <a:p>
            <a:r>
              <a:rPr kumimoji="1" lang="ja-JP" altLang="en-US" dirty="0" smtClean="0"/>
              <a:t>「複合的</a:t>
            </a:r>
            <a:r>
              <a:rPr lang="ja-JP" altLang="en-US" dirty="0" smtClean="0"/>
              <a:t>メタファー」＝複数のプライマリー・メタファーを統合したもの</a:t>
            </a:r>
            <a:endParaRPr lang="en-US" altLang="ja-JP" dirty="0" smtClean="0"/>
          </a:p>
          <a:p>
            <a:r>
              <a:rPr kumimoji="1" lang="ja-JP" altLang="en-US" dirty="0" smtClean="0"/>
              <a:t>例）</a:t>
            </a:r>
            <a:r>
              <a:rPr kumimoji="1" lang="en-US" altLang="ja-JP" dirty="0" smtClean="0">
                <a:solidFill>
                  <a:srgbClr val="FF0000"/>
                </a:solidFill>
              </a:rPr>
              <a:t>《</a:t>
            </a:r>
            <a:r>
              <a:rPr kumimoji="1" lang="ja-JP" altLang="en-US" dirty="0" smtClean="0">
                <a:solidFill>
                  <a:srgbClr val="FF0000"/>
                </a:solidFill>
              </a:rPr>
              <a:t>より多いことはより上である</a:t>
            </a:r>
            <a:r>
              <a:rPr kumimoji="1" lang="en-US" altLang="ja-JP" dirty="0" smtClean="0">
                <a:solidFill>
                  <a:srgbClr val="FF0000"/>
                </a:solidFill>
              </a:rPr>
              <a:t>》</a:t>
            </a:r>
            <a:r>
              <a:rPr kumimoji="1" lang="ja-JP" altLang="en-US" dirty="0" err="1" smtClean="0"/>
              <a:t>ー</a:t>
            </a:r>
            <a:r>
              <a:rPr kumimoji="1" lang="ja-JP" altLang="en-US" dirty="0" smtClean="0"/>
              <a:t>プライマリー・メタファー</a:t>
            </a:r>
            <a:endParaRPr kumimoji="1" lang="en-US" altLang="ja-JP" dirty="0" smtClean="0"/>
          </a:p>
          <a:p>
            <a:r>
              <a:rPr lang="ja-JP" altLang="en-US" dirty="0" smtClean="0"/>
              <a:t>「積み木などをより多く積み上げていけば、積み木の高さはより高くなっていく」などの経験的基盤に基づく。</a:t>
            </a:r>
            <a:endParaRPr lang="en-US" altLang="ja-JP" dirty="0" smtClean="0"/>
          </a:p>
          <a:p>
            <a:pPr marL="0" indent="0">
              <a:buNone/>
            </a:pPr>
            <a:r>
              <a:rPr kumimoji="1" lang="ja-JP" altLang="en-US" dirty="0" smtClean="0"/>
              <a:t>５．給料が少し</a:t>
            </a:r>
            <a:r>
              <a:rPr kumimoji="1" lang="ja-JP" altLang="en-US" u="sng" dirty="0" smtClean="0"/>
              <a:t>あがった</a:t>
            </a:r>
            <a:r>
              <a:rPr kumimoji="1" lang="ja-JP" altLang="en-US" dirty="0" smtClean="0"/>
              <a:t>。</a:t>
            </a:r>
            <a:endParaRPr kumimoji="1" lang="en-US" altLang="ja-JP" dirty="0" smtClean="0"/>
          </a:p>
          <a:p>
            <a:pPr marL="0" indent="0">
              <a:buNone/>
            </a:pPr>
            <a:r>
              <a:rPr lang="ja-JP" altLang="en-US" dirty="0"/>
              <a:t>６</a:t>
            </a:r>
            <a:r>
              <a:rPr lang="ja-JP" altLang="en-US" dirty="0" smtClean="0"/>
              <a:t>．今回の事故で、犠牲者がかなりの数に</a:t>
            </a:r>
            <a:r>
              <a:rPr lang="ja-JP" altLang="en-US" u="sng" dirty="0" smtClean="0"/>
              <a:t>のぼった</a:t>
            </a:r>
            <a:r>
              <a:rPr lang="ja-JP" altLang="en-US" dirty="0" smtClean="0"/>
              <a:t>。</a:t>
            </a:r>
            <a:endParaRPr lang="en-US" altLang="ja-JP" dirty="0" smtClean="0"/>
          </a:p>
          <a:p>
            <a:pPr marL="0" indent="0">
              <a:buNone/>
            </a:pPr>
            <a:r>
              <a:rPr kumimoji="1" lang="ja-JP" altLang="en-US" dirty="0"/>
              <a:t>７</a:t>
            </a:r>
            <a:r>
              <a:rPr kumimoji="1" lang="ja-JP" altLang="en-US" dirty="0" smtClean="0"/>
              <a:t>．ちょっと工夫したら、注目度が大幅に</a:t>
            </a:r>
            <a:r>
              <a:rPr kumimoji="1" lang="ja-JP" altLang="en-US" u="sng" dirty="0" smtClean="0"/>
              <a:t>アップした</a:t>
            </a:r>
            <a:r>
              <a:rPr kumimoji="1" lang="ja-JP" altLang="en-US" dirty="0" smtClean="0"/>
              <a:t>。</a:t>
            </a:r>
            <a:endParaRPr kumimoji="1" lang="ja-JP" altLang="en-US" dirty="0"/>
          </a:p>
        </p:txBody>
      </p:sp>
      <p:pic>
        <p:nvPicPr>
          <p:cNvPr id="1026" name="Picture 2" descr="C:\Users\OKA\AppData\Local\Microsoft\Windows\Temporary Internet Files\Content.IE5\GRCR1FD4\gi01a2013122003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053" y="3882682"/>
            <a:ext cx="1991283"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a:t>
            </a:r>
            <a:r>
              <a:rPr lang="ja-JP" altLang="en-US" dirty="0">
                <a:solidFill>
                  <a:srgbClr val="FF0000"/>
                </a:solidFill>
              </a:rPr>
              <a:t>「目的のある行為」は「目的地への移動」である</a:t>
            </a:r>
            <a:r>
              <a:rPr lang="en-US" altLang="ja-JP" dirty="0">
                <a:solidFill>
                  <a:srgbClr val="FF0000"/>
                </a:solidFill>
              </a:rPr>
              <a:t>》</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８．　ある地点を出発　→　ある経路を移動　→　ある目的地に到達</a:t>
            </a:r>
            <a:endParaRPr kumimoji="1" lang="en-US" altLang="ja-JP" dirty="0" smtClean="0"/>
          </a:p>
          <a:p>
            <a:pPr marL="0" indent="0">
              <a:buNone/>
            </a:pPr>
            <a:endParaRPr lang="en-US" altLang="ja-JP" dirty="0" smtClean="0"/>
          </a:p>
          <a:p>
            <a:pPr marL="0" indent="0">
              <a:buNone/>
            </a:pPr>
            <a:r>
              <a:rPr lang="ja-JP" altLang="en-US" dirty="0"/>
              <a:t>　</a:t>
            </a:r>
            <a:r>
              <a:rPr lang="ja-JP" altLang="en-US" dirty="0" smtClean="0"/>
              <a:t>　　ある行為に着手　→　継続的な取り組み　→　ある目的を達成</a:t>
            </a:r>
            <a:endParaRPr lang="en-US" altLang="ja-JP" dirty="0" smtClean="0"/>
          </a:p>
          <a:p>
            <a:r>
              <a:rPr lang="ja-JP" altLang="en-US" dirty="0" smtClean="0"/>
              <a:t>３つのプライマリー・メタファーからなる複合的メタファー</a:t>
            </a:r>
            <a:endParaRPr lang="en-US" altLang="ja-JP" dirty="0" smtClean="0"/>
          </a:p>
          <a:p>
            <a:pPr marL="0" indent="0">
              <a:buNone/>
            </a:pPr>
            <a:r>
              <a:rPr lang="en-US" altLang="ja-JP" dirty="0" smtClean="0"/>
              <a:t>9a 《</a:t>
            </a:r>
            <a:r>
              <a:rPr lang="ja-JP" altLang="en-US" dirty="0" smtClean="0"/>
              <a:t>「行為への着手」は「起点からの出発」である</a:t>
            </a:r>
            <a:r>
              <a:rPr lang="en-US" altLang="ja-JP" dirty="0" smtClean="0"/>
              <a:t>》</a:t>
            </a:r>
          </a:p>
          <a:p>
            <a:pPr marL="0" indent="0">
              <a:buNone/>
            </a:pPr>
            <a:r>
              <a:rPr lang="en-US" altLang="ja-JP" dirty="0"/>
              <a:t> </a:t>
            </a:r>
            <a:r>
              <a:rPr lang="en-US" altLang="ja-JP" dirty="0" smtClean="0"/>
              <a:t>b</a:t>
            </a:r>
            <a:r>
              <a:rPr lang="ja-JP" altLang="en-US" dirty="0" smtClean="0"/>
              <a:t>　</a:t>
            </a:r>
            <a:r>
              <a:rPr lang="en-US" altLang="ja-JP" dirty="0" smtClean="0"/>
              <a:t>《</a:t>
            </a:r>
            <a:r>
              <a:rPr lang="ja-JP" altLang="en-US" dirty="0" smtClean="0"/>
              <a:t>「行為」は「動作」である</a:t>
            </a:r>
            <a:r>
              <a:rPr lang="en-US" altLang="ja-JP" dirty="0" smtClean="0"/>
              <a:t>》</a:t>
            </a:r>
          </a:p>
          <a:p>
            <a:pPr marL="0" indent="0">
              <a:buNone/>
            </a:pPr>
            <a:r>
              <a:rPr lang="en-US" altLang="ja-JP" dirty="0"/>
              <a:t> </a:t>
            </a:r>
            <a:r>
              <a:rPr lang="en-US" altLang="ja-JP" dirty="0" smtClean="0"/>
              <a:t>c</a:t>
            </a:r>
            <a:r>
              <a:rPr lang="ja-JP" altLang="en-US" dirty="0" smtClean="0"/>
              <a:t>　</a:t>
            </a:r>
            <a:r>
              <a:rPr lang="en-US" altLang="ja-JP" dirty="0" smtClean="0"/>
              <a:t>《</a:t>
            </a:r>
            <a:r>
              <a:rPr lang="ja-JP" altLang="en-US" dirty="0" smtClean="0"/>
              <a:t>「目的の達成」は「目的地への到達」である</a:t>
            </a:r>
            <a:r>
              <a:rPr lang="en-US" altLang="ja-JP" dirty="0" smtClean="0"/>
              <a:t>》</a:t>
            </a:r>
          </a:p>
          <a:p>
            <a:r>
              <a:rPr lang="ja-JP" altLang="en-US" dirty="0" smtClean="0"/>
              <a:t>「ある経路を移動／継続的な取り組み」に関わるプライマリー・メタファー</a:t>
            </a:r>
            <a:endParaRPr lang="en-US" altLang="ja-JP" dirty="0" smtClean="0"/>
          </a:p>
          <a:p>
            <a:pPr marL="0" indent="0">
              <a:buNone/>
            </a:pPr>
            <a:r>
              <a:rPr lang="en-US" altLang="ja-JP" dirty="0" smtClean="0"/>
              <a:t>10  《</a:t>
            </a:r>
            <a:r>
              <a:rPr lang="ja-JP" altLang="en-US" dirty="0" smtClean="0"/>
              <a:t>「困難」は「移動における物理的障害」である</a:t>
            </a:r>
            <a:r>
              <a:rPr lang="en-US" altLang="ja-JP" dirty="0" smtClean="0"/>
              <a:t>》</a:t>
            </a:r>
          </a:p>
          <a:p>
            <a:pPr marL="0" indent="0">
              <a:buNone/>
            </a:pPr>
            <a:endParaRPr kumimoji="1" lang="en-US" altLang="ja-JP" dirty="0"/>
          </a:p>
          <a:p>
            <a:pPr marL="0" indent="0">
              <a:buNone/>
            </a:pPr>
            <a:endParaRPr lang="en-US" altLang="ja-JP" dirty="0" smtClean="0"/>
          </a:p>
          <a:p>
            <a:pPr marL="0" indent="0">
              <a:buNone/>
            </a:pPr>
            <a:endParaRPr kumimoji="1" lang="ja-JP" altLang="en-US" dirty="0"/>
          </a:p>
        </p:txBody>
      </p:sp>
      <p:sp>
        <p:nvSpPr>
          <p:cNvPr id="4" name="上下矢印 3"/>
          <p:cNvSpPr/>
          <p:nvPr/>
        </p:nvSpPr>
        <p:spPr>
          <a:xfrm>
            <a:off x="2222696" y="2553285"/>
            <a:ext cx="211016" cy="3938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上下矢印 4"/>
          <p:cNvSpPr/>
          <p:nvPr/>
        </p:nvSpPr>
        <p:spPr>
          <a:xfrm>
            <a:off x="4428978" y="2581421"/>
            <a:ext cx="211016" cy="3938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上下矢印 5"/>
          <p:cNvSpPr/>
          <p:nvPr/>
        </p:nvSpPr>
        <p:spPr>
          <a:xfrm>
            <a:off x="6930683" y="2461844"/>
            <a:ext cx="211016" cy="3938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01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t>
            </a:r>
            <a:r>
              <a:rPr lang="ja-JP" altLang="en-US" dirty="0"/>
              <a:t>「行為への着手」は「起点からの出発」である</a:t>
            </a:r>
            <a:r>
              <a:rPr lang="en-US" altLang="ja-JP" dirty="0"/>
              <a:t>》</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11</a:t>
            </a:r>
            <a:r>
              <a:rPr kumimoji="1" lang="ja-JP" altLang="en-US" dirty="0" smtClean="0"/>
              <a:t>　紛争の解決に</a:t>
            </a:r>
            <a:r>
              <a:rPr kumimoji="1" lang="ja-JP" altLang="en-US" u="sng" dirty="0" smtClean="0"/>
              <a:t>乗り出す</a:t>
            </a:r>
            <a:endParaRPr kumimoji="1" lang="en-US" altLang="ja-JP" u="sng" dirty="0" smtClean="0"/>
          </a:p>
          <a:p>
            <a:pPr marL="0" indent="0">
              <a:buNone/>
            </a:pPr>
            <a:r>
              <a:rPr lang="en-US" altLang="ja-JP" dirty="0" smtClean="0"/>
              <a:t>12</a:t>
            </a:r>
            <a:r>
              <a:rPr lang="ja-JP" altLang="en-US" dirty="0" smtClean="0"/>
              <a:t>　新たな日米関係の構築に向けて</a:t>
            </a:r>
            <a:r>
              <a:rPr lang="ja-JP" altLang="en-US" u="sng" dirty="0" smtClean="0"/>
              <a:t>一歩を踏み出す</a:t>
            </a:r>
            <a:r>
              <a:rPr lang="ja-JP" altLang="en-US" dirty="0" smtClean="0"/>
              <a:t>。</a:t>
            </a:r>
            <a:endParaRPr lang="en-US" altLang="ja-JP" dirty="0" smtClean="0"/>
          </a:p>
          <a:p>
            <a:pPr marL="0" indent="0">
              <a:buNone/>
            </a:pPr>
            <a:r>
              <a:rPr kumimoji="1" lang="en-US" altLang="ja-JP" dirty="0" smtClean="0"/>
              <a:t>13</a:t>
            </a:r>
            <a:r>
              <a:rPr kumimoji="1" lang="ja-JP" altLang="en-US" dirty="0" smtClean="0"/>
              <a:t>　この問題を解決するためには、市民が</a:t>
            </a:r>
            <a:r>
              <a:rPr kumimoji="1" lang="ja-JP" altLang="en-US" u="sng" dirty="0" smtClean="0"/>
              <a:t>立ち上がる</a:t>
            </a:r>
            <a:r>
              <a:rPr kumimoji="1" lang="ja-JP" altLang="en-US" dirty="0" smtClean="0"/>
              <a:t>べきだ。</a:t>
            </a:r>
            <a:endParaRPr kumimoji="1" lang="en-US" altLang="ja-JP" dirty="0" smtClean="0"/>
          </a:p>
          <a:p>
            <a:r>
              <a:rPr kumimoji="1" lang="ja-JP" altLang="en-US" dirty="0" smtClean="0"/>
              <a:t>いずれも「起点からの出発」の表現で「行為の着手」を表している。</a:t>
            </a:r>
            <a:endParaRPr kumimoji="1" lang="en-US" altLang="ja-JP" dirty="0" smtClean="0"/>
          </a:p>
          <a:p>
            <a:r>
              <a:rPr lang="ja-JP" altLang="en-US" dirty="0" smtClean="0"/>
              <a:t>その経験的基盤</a:t>
            </a:r>
            <a:endParaRPr lang="en-US" altLang="ja-JP" dirty="0" smtClean="0"/>
          </a:p>
          <a:p>
            <a:r>
              <a:rPr kumimoji="1" lang="ja-JP" altLang="en-US" dirty="0" smtClean="0"/>
              <a:t>登山や島へ渡るという「行為の着手」は、山の麓や</a:t>
            </a:r>
            <a:endParaRPr kumimoji="1" lang="en-US" altLang="ja-JP" dirty="0" smtClean="0"/>
          </a:p>
          <a:p>
            <a:pPr marL="0" indent="0">
              <a:buNone/>
            </a:pPr>
            <a:r>
              <a:rPr lang="ja-JP" altLang="en-US" dirty="0"/>
              <a:t>　</a:t>
            </a:r>
            <a:r>
              <a:rPr kumimoji="1" lang="ja-JP" altLang="en-US" dirty="0" smtClean="0"/>
              <a:t>港などの「起点からの出発」と同時に生じる。</a:t>
            </a:r>
            <a:endParaRPr kumimoji="1" lang="ja-JP" altLang="en-US" dirty="0"/>
          </a:p>
        </p:txBody>
      </p:sp>
      <p:pic>
        <p:nvPicPr>
          <p:cNvPr id="2050" name="Picture 2" descr="C:\Users\OKA\AppData\Local\Microsoft\Windows\Temporary Internet Files\Content.IE5\GRCR1FD4\lgi01a2014122923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477" y="3981156"/>
            <a:ext cx="2406438" cy="203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circle(in)">
                                      <p:cBhvr>
                                        <p:cTn id="5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「行為」は「動作」である</a:t>
            </a:r>
            <a:r>
              <a:rPr lang="en-US" altLang="ja-JP" dirty="0"/>
              <a:t>》</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「行為」：身体の動きを伴わないものも含む、人間の営み一般。</a:t>
            </a:r>
            <a:endParaRPr kumimoji="1" lang="en-US" altLang="ja-JP" dirty="0" smtClean="0"/>
          </a:p>
          <a:p>
            <a:r>
              <a:rPr lang="ja-JP" altLang="en-US" dirty="0" smtClean="0"/>
              <a:t>「動作」：身体（の一部）の動き（を伴うこと）一般。</a:t>
            </a:r>
            <a:endParaRPr lang="en-US" altLang="ja-JP" dirty="0" smtClean="0"/>
          </a:p>
          <a:p>
            <a:pPr marL="0" indent="0">
              <a:buNone/>
            </a:pPr>
            <a:r>
              <a:rPr kumimoji="1" lang="en-US" altLang="ja-JP" dirty="0" smtClean="0"/>
              <a:t>14</a:t>
            </a:r>
            <a:r>
              <a:rPr kumimoji="1" lang="ja-JP" altLang="en-US" dirty="0" smtClean="0"/>
              <a:t>　その件については、警察がすでに</a:t>
            </a:r>
            <a:r>
              <a:rPr kumimoji="1" lang="ja-JP" altLang="en-US" u="sng" dirty="0" smtClean="0"/>
              <a:t>動いている</a:t>
            </a:r>
            <a:r>
              <a:rPr kumimoji="1" lang="ja-JP" altLang="en-US" dirty="0" smtClean="0"/>
              <a:t>ようだ。</a:t>
            </a:r>
            <a:endParaRPr kumimoji="1" lang="en-US" altLang="ja-JP" dirty="0" smtClean="0"/>
          </a:p>
          <a:p>
            <a:pPr marL="0" indent="0">
              <a:buNone/>
            </a:pPr>
            <a:r>
              <a:rPr lang="en-US" altLang="ja-JP" dirty="0" smtClean="0"/>
              <a:t>15</a:t>
            </a:r>
            <a:r>
              <a:rPr lang="ja-JP" altLang="en-US" dirty="0" smtClean="0"/>
              <a:t>　我が社への移籍をいくらお願いしても、彼女が</a:t>
            </a:r>
            <a:r>
              <a:rPr lang="ja-JP" altLang="en-US" u="sng" dirty="0" smtClean="0"/>
              <a:t>首を縦に振る</a:t>
            </a:r>
            <a:r>
              <a:rPr lang="ja-JP" altLang="en-US" dirty="0" smtClean="0"/>
              <a:t>ことはないだろう。</a:t>
            </a:r>
            <a:endParaRPr lang="en-US" altLang="ja-JP" dirty="0" smtClean="0"/>
          </a:p>
          <a:p>
            <a:r>
              <a:rPr kumimoji="1" lang="ja-JP" altLang="en-US" dirty="0" smtClean="0"/>
              <a:t>「動いている」：＜捜査などを行う＞</a:t>
            </a:r>
            <a:endParaRPr kumimoji="1" lang="en-US" altLang="ja-JP" dirty="0" smtClean="0"/>
          </a:p>
          <a:p>
            <a:r>
              <a:rPr lang="ja-JP" altLang="en-US" dirty="0" smtClean="0"/>
              <a:t>「首を縦に振る」：＜同意する＞</a:t>
            </a:r>
            <a:endParaRPr lang="en-US" altLang="ja-JP" dirty="0" smtClean="0"/>
          </a:p>
          <a:p>
            <a:r>
              <a:rPr kumimoji="1" lang="ja-JP" altLang="en-US" dirty="0"/>
              <a:t>その経験的</a:t>
            </a:r>
            <a:r>
              <a:rPr kumimoji="1" lang="ja-JP" altLang="en-US" dirty="0" smtClean="0"/>
              <a:t>基盤</a:t>
            </a:r>
            <a:r>
              <a:rPr kumimoji="1" lang="en-US" altLang="ja-JP" dirty="0" smtClean="0"/>
              <a:t>…</a:t>
            </a:r>
          </a:p>
          <a:p>
            <a:r>
              <a:rPr lang="ja-JP" altLang="en-US" dirty="0" smtClean="0"/>
              <a:t>「動作」と「行為」が同時あるいは連続して生じる。</a:t>
            </a:r>
            <a:endParaRPr lang="en-US" altLang="ja-JP" dirty="0" smtClean="0"/>
          </a:p>
          <a:p>
            <a:r>
              <a:rPr kumimoji="1" lang="ja-JP" altLang="en-US" dirty="0" smtClean="0"/>
              <a:t>「木陰に移動する」→「涼をとる」</a:t>
            </a:r>
            <a:endParaRPr kumimoji="1" lang="ja-JP" altLang="en-US" dirty="0"/>
          </a:p>
        </p:txBody>
      </p:sp>
      <p:pic>
        <p:nvPicPr>
          <p:cNvPr id="1027" name="Picture 3" descr="C:\Users\OKA\AppData\Local\Microsoft\Windows\Temporary Internet Files\Content.IE5\P8T0M6D0\sgi01a201404150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462" y="387564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6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1027"/>
                                        </p:tgtEl>
                                        <p:attrNameLst>
                                          <p:attrName>style.visibility</p:attrName>
                                        </p:attrNameLst>
                                      </p:cBhvr>
                                      <p:to>
                                        <p:strVal val="visible"/>
                                      </p:to>
                                    </p:set>
                                    <p:animEffect transition="in" filter="circle(in)">
                                      <p:cBhvr>
                                        <p:cTn id="7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marL="0" indent="0"/>
            <a:r>
              <a:rPr lang="en-US" altLang="ja-JP" dirty="0"/>
              <a:t>《</a:t>
            </a:r>
            <a:r>
              <a:rPr lang="ja-JP" altLang="en-US" dirty="0"/>
              <a:t>「困難」は「移動における物理的障害」である</a:t>
            </a:r>
            <a:r>
              <a:rPr lang="en-US" altLang="ja-JP" dirty="0"/>
              <a:t>》</a:t>
            </a:r>
            <a:br>
              <a:rPr lang="en-US" altLang="ja-JP" dirty="0"/>
            </a:b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en-US" altLang="ja-JP" dirty="0" smtClean="0"/>
              <a:t>16</a:t>
            </a:r>
            <a:r>
              <a:rPr kumimoji="1" lang="ja-JP" altLang="en-US" dirty="0" smtClean="0"/>
              <a:t>　オリンピックの開催に至るまで、</a:t>
            </a:r>
            <a:r>
              <a:rPr kumimoji="1" lang="ja-JP" altLang="en-US" u="sng" dirty="0" smtClean="0"/>
              <a:t>山あり谷ありの道のり</a:t>
            </a:r>
            <a:r>
              <a:rPr kumimoji="1" lang="ja-JP" altLang="en-US" dirty="0" smtClean="0"/>
              <a:t>だった。</a:t>
            </a:r>
            <a:endParaRPr kumimoji="1" lang="en-US" altLang="ja-JP" dirty="0" smtClean="0"/>
          </a:p>
          <a:p>
            <a:pPr marL="0" indent="0">
              <a:buNone/>
            </a:pPr>
            <a:r>
              <a:rPr lang="ja-JP" altLang="en-US" dirty="0"/>
              <a:t>　</a:t>
            </a:r>
            <a:r>
              <a:rPr lang="ja-JP" altLang="en-US" dirty="0" smtClean="0"/>
              <a:t>　＜困難を伴うプロセス＞</a:t>
            </a:r>
            <a:endParaRPr kumimoji="1" lang="en-US" altLang="ja-JP" dirty="0" smtClean="0"/>
          </a:p>
          <a:p>
            <a:pPr marL="0" indent="0">
              <a:buNone/>
            </a:pPr>
            <a:r>
              <a:rPr lang="en-US" altLang="ja-JP" dirty="0" smtClean="0"/>
              <a:t>17</a:t>
            </a:r>
            <a:r>
              <a:rPr lang="ja-JP" altLang="en-US" dirty="0" smtClean="0"/>
              <a:t>　我々の会社は、他社と比べて、昇進</a:t>
            </a:r>
            <a:r>
              <a:rPr lang="ja-JP" altLang="en-US" u="sng" dirty="0" smtClean="0"/>
              <a:t>のハードルが高い</a:t>
            </a:r>
            <a:r>
              <a:rPr lang="ja-JP" altLang="en-US" dirty="0" smtClean="0"/>
              <a:t>。</a:t>
            </a:r>
            <a:endParaRPr lang="en-US" altLang="ja-JP" dirty="0" smtClean="0"/>
          </a:p>
          <a:p>
            <a:pPr marL="0" indent="0">
              <a:buNone/>
            </a:pPr>
            <a:r>
              <a:rPr lang="ja-JP" altLang="en-US" dirty="0"/>
              <a:t>　</a:t>
            </a:r>
            <a:r>
              <a:rPr lang="ja-JP" altLang="en-US" dirty="0" smtClean="0"/>
              <a:t>　＜障害となる物事が容易に乗越えられない状態である＞</a:t>
            </a:r>
            <a:endParaRPr lang="en-US" altLang="ja-JP" dirty="0" smtClean="0"/>
          </a:p>
          <a:p>
            <a:pPr marL="0" indent="0">
              <a:buNone/>
            </a:pPr>
            <a:r>
              <a:rPr kumimoji="1" lang="en-US" altLang="ja-JP" dirty="0" smtClean="0"/>
              <a:t>18</a:t>
            </a:r>
            <a:r>
              <a:rPr kumimoji="1" lang="ja-JP" altLang="en-US" dirty="0" smtClean="0"/>
              <a:t>　私たちの研究は、完成間近と思われたところで、</a:t>
            </a:r>
            <a:r>
              <a:rPr kumimoji="1" lang="ja-JP" altLang="en-US" u="sng" dirty="0" smtClean="0"/>
              <a:t>壁にぶつかってしまった</a:t>
            </a:r>
            <a:r>
              <a:rPr kumimoji="1" lang="ja-JP" altLang="en-US" dirty="0" smtClean="0"/>
              <a:t>。</a:t>
            </a:r>
            <a:endParaRPr kumimoji="1" lang="en-US" altLang="ja-JP" dirty="0" smtClean="0"/>
          </a:p>
          <a:p>
            <a:pPr marL="0" indent="0">
              <a:buNone/>
            </a:pPr>
            <a:r>
              <a:rPr lang="ja-JP" altLang="en-US" dirty="0"/>
              <a:t>　</a:t>
            </a:r>
            <a:r>
              <a:rPr lang="ja-JP" altLang="en-US" dirty="0" smtClean="0"/>
              <a:t>　＜困難な状況に陥って、予定通りに物事が行えない＞</a:t>
            </a:r>
            <a:endParaRPr kumimoji="1" lang="en-US" altLang="ja-JP" dirty="0" smtClean="0"/>
          </a:p>
          <a:p>
            <a:pPr marL="0" indent="0">
              <a:buNone/>
            </a:pPr>
            <a:r>
              <a:rPr lang="en-US" altLang="ja-JP" dirty="0" smtClean="0"/>
              <a:t>19</a:t>
            </a:r>
            <a:r>
              <a:rPr lang="ja-JP" altLang="en-US" dirty="0" smtClean="0"/>
              <a:t>　日本の近隣外交は、出口の見えない</a:t>
            </a:r>
            <a:r>
              <a:rPr lang="ja-JP" altLang="en-US" u="sng" dirty="0" smtClean="0"/>
              <a:t>袋小路に入り込んで</a:t>
            </a:r>
            <a:r>
              <a:rPr lang="ja-JP" altLang="en-US" dirty="0" smtClean="0"/>
              <a:t>いる。</a:t>
            </a:r>
            <a:endParaRPr lang="en-US" altLang="ja-JP" dirty="0" smtClean="0"/>
          </a:p>
          <a:p>
            <a:pPr marL="0" indent="0">
              <a:buNone/>
            </a:pPr>
            <a:r>
              <a:rPr lang="ja-JP" altLang="en-US" dirty="0"/>
              <a:t>　</a:t>
            </a:r>
            <a:r>
              <a:rPr lang="ja-JP" altLang="en-US" dirty="0" smtClean="0"/>
              <a:t>　＜物事が行き詰まって、さらなる展開が困難である、あるいはできない＞</a:t>
            </a:r>
            <a:endParaRPr lang="en-US" altLang="ja-JP" dirty="0" smtClean="0"/>
          </a:p>
          <a:p>
            <a:pPr marL="0" indent="0">
              <a:buNone/>
            </a:pPr>
            <a:r>
              <a:rPr lang="en-US" altLang="ja-JP" dirty="0"/>
              <a:t>20</a:t>
            </a:r>
            <a:r>
              <a:rPr lang="ja-JP" altLang="en-US" dirty="0"/>
              <a:t>　業種によっては、円安が</a:t>
            </a:r>
            <a:r>
              <a:rPr lang="ja-JP" altLang="en-US" u="sng" dirty="0"/>
              <a:t>逆風</a:t>
            </a:r>
            <a:r>
              <a:rPr lang="ja-JP" altLang="en-US" dirty="0"/>
              <a:t>になる場合もある。</a:t>
            </a:r>
            <a:endParaRPr lang="en-US" altLang="ja-JP" dirty="0"/>
          </a:p>
          <a:p>
            <a:pPr marL="0" indent="0">
              <a:buNone/>
            </a:pPr>
            <a:r>
              <a:rPr lang="ja-JP" altLang="en-US" dirty="0" smtClean="0"/>
              <a:t>　　＜物事が望ましい方向に進む</a:t>
            </a:r>
            <a:r>
              <a:rPr lang="ja-JP" altLang="en-US" dirty="0"/>
              <a:t>の</a:t>
            </a:r>
            <a:r>
              <a:rPr lang="ja-JP" altLang="en-US" dirty="0" smtClean="0"/>
              <a:t>を妨げるもの＞</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3645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KA\AppData\Local\Microsoft\Windows\Temporary Internet Files\Content.IE5\9KE7IZMC\1024-cc-library0100061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734" y="2982351"/>
            <a:ext cx="2688957" cy="275901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en-US" altLang="ja-JP" dirty="0" smtClean="0"/>
              <a:t>21</a:t>
            </a:r>
            <a:r>
              <a:rPr lang="ja-JP" altLang="en-US" dirty="0"/>
              <a:t>　父の会社は、不景気の</a:t>
            </a:r>
            <a:r>
              <a:rPr lang="ja-JP" altLang="en-US" u="sng" dirty="0"/>
              <a:t>荒波に翻弄され</a:t>
            </a:r>
            <a:r>
              <a:rPr lang="ja-JP" altLang="en-US" dirty="0"/>
              <a:t>、倒産寸前だ</a:t>
            </a:r>
            <a:r>
              <a:rPr lang="ja-JP" altLang="en-US" dirty="0" smtClean="0"/>
              <a:t>。</a:t>
            </a:r>
            <a:endParaRPr lang="en-US" altLang="ja-JP" dirty="0" smtClean="0"/>
          </a:p>
          <a:p>
            <a:pPr marL="0" indent="0">
              <a:buNone/>
            </a:pPr>
            <a:r>
              <a:rPr lang="ja-JP" altLang="en-US" dirty="0"/>
              <a:t>　</a:t>
            </a:r>
            <a:r>
              <a:rPr lang="ja-JP" altLang="en-US" dirty="0" smtClean="0"/>
              <a:t>　＜自分の力ではどうにもできないことのよって、もてあそばれる＞</a:t>
            </a:r>
            <a:endParaRPr lang="en-US" altLang="ja-JP" dirty="0" smtClean="0"/>
          </a:p>
          <a:p>
            <a:r>
              <a:rPr lang="ja-JP" altLang="en-US" dirty="0"/>
              <a:t>その経験的</a:t>
            </a:r>
            <a:r>
              <a:rPr lang="ja-JP" altLang="en-US" dirty="0" smtClean="0"/>
              <a:t>基盤</a:t>
            </a:r>
            <a:endParaRPr lang="en-US" altLang="ja-JP" dirty="0" smtClean="0"/>
          </a:p>
          <a:p>
            <a:r>
              <a:rPr lang="ja-JP" altLang="en-US" dirty="0"/>
              <a:t>移動の途中</a:t>
            </a:r>
            <a:r>
              <a:rPr lang="ja-JP" altLang="en-US" dirty="0" smtClean="0"/>
              <a:t>で「物理的障害」に出会うことと</a:t>
            </a:r>
            <a:endParaRPr lang="en-US" altLang="ja-JP" dirty="0" smtClean="0"/>
          </a:p>
          <a:p>
            <a:pPr marL="0" indent="0">
              <a:buNone/>
            </a:pPr>
            <a:r>
              <a:rPr lang="ja-JP" altLang="en-US" dirty="0"/>
              <a:t>　</a:t>
            </a:r>
            <a:r>
              <a:rPr lang="ja-JP" altLang="en-US" dirty="0" smtClean="0"/>
              <a:t>「困難」を感じることが同時に生じる。</a:t>
            </a:r>
            <a:endParaRPr lang="en-US" altLang="ja-JP" dirty="0" smtClean="0"/>
          </a:p>
          <a:p>
            <a:r>
              <a:rPr lang="ja-JP" altLang="en-US" dirty="0" smtClean="0"/>
              <a:t>「細い山道を歩いているときに、大きな岩という</a:t>
            </a:r>
            <a:endParaRPr lang="en-US" altLang="ja-JP" dirty="0" smtClean="0"/>
          </a:p>
          <a:p>
            <a:pPr marL="0" indent="0">
              <a:buNone/>
            </a:pPr>
            <a:r>
              <a:rPr lang="ja-JP" altLang="en-US" dirty="0"/>
              <a:t>　</a:t>
            </a:r>
            <a:r>
              <a:rPr lang="ja-JP" altLang="en-US" dirty="0" smtClean="0"/>
              <a:t>「物理的障害」が現れる。</a:t>
            </a:r>
            <a:endParaRPr lang="en-US" altLang="ja-JP" dirty="0" smtClean="0"/>
          </a:p>
          <a:p>
            <a:pPr marL="0" indent="0">
              <a:buNone/>
            </a:pPr>
            <a:r>
              <a:rPr lang="ja-JP" altLang="en-US" dirty="0"/>
              <a:t>　</a:t>
            </a:r>
            <a:r>
              <a:rPr lang="ja-JP" altLang="en-US" dirty="0" smtClean="0"/>
              <a:t>→先に進めないか、これまでの移動にはなかった</a:t>
            </a:r>
            <a:endParaRPr lang="en-US" altLang="ja-JP" dirty="0" smtClean="0"/>
          </a:p>
          <a:p>
            <a:pPr marL="0" indent="0">
              <a:buNone/>
            </a:pPr>
            <a:r>
              <a:rPr lang="ja-JP" altLang="en-US" dirty="0"/>
              <a:t>　</a:t>
            </a:r>
            <a:r>
              <a:rPr lang="ja-JP" altLang="en-US" dirty="0" smtClean="0"/>
              <a:t>　「困難」を伴う。</a:t>
            </a:r>
            <a:endParaRPr lang="en-US" altLang="ja-JP" dirty="0"/>
          </a:p>
          <a:p>
            <a:endParaRPr kumimoji="1" lang="ja-JP" altLang="en-US" dirty="0"/>
          </a:p>
        </p:txBody>
      </p:sp>
      <p:pic>
        <p:nvPicPr>
          <p:cNvPr id="2051" name="Picture 3" descr="C:\Users\OKA\AppData\Local\Microsoft\Windows\Temporary Internet Files\Content.IE5\5E7IKMGC\sgi01a2013101513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283" y="3981155"/>
            <a:ext cx="675249" cy="67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1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fade">
                                      <p:cBhvr>
                                        <p:cTn id="29" dur="2000"/>
                                        <p:tgtEl>
                                          <p:spTgt spid="2051"/>
                                        </p:tgtEl>
                                      </p:cBhvr>
                                    </p:animEffect>
                                    <p:anim calcmode="lin" valueType="num">
                                      <p:cBhvr>
                                        <p:cTn id="30" dur="2000" fill="hold"/>
                                        <p:tgtEl>
                                          <p:spTgt spid="2051"/>
                                        </p:tgtEl>
                                        <p:attrNameLst>
                                          <p:attrName>ppt_w</p:attrName>
                                        </p:attrNameLst>
                                      </p:cBhvr>
                                      <p:tavLst>
                                        <p:tav tm="0" fmla="#ppt_w*sin(2.5*pi*$)">
                                          <p:val>
                                            <p:fltVal val="0"/>
                                          </p:val>
                                        </p:tav>
                                        <p:tav tm="100000">
                                          <p:val>
                                            <p:fltVal val="1"/>
                                          </p:val>
                                        </p:tav>
                                      </p:tavLst>
                                    </p:anim>
                                    <p:anim calcmode="lin" valueType="num">
                                      <p:cBhvr>
                                        <p:cTn id="31"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1000"/>
                                        <p:tgtEl>
                                          <p:spTgt spid="3">
                                            <p:txEl>
                                              <p:pRg st="5" end="5"/>
                                            </p:txEl>
                                          </p:spTgt>
                                        </p:tgtEl>
                                      </p:cBhvr>
                                    </p:animEffect>
                                    <p:anim calcmode="lin" valueType="num">
                                      <p:cBhvr>
                                        <p:cTn id="5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fade">
                                      <p:cBhvr>
                                        <p:cTn id="64" dur="1000"/>
                                        <p:tgtEl>
                                          <p:spTgt spid="3">
                                            <p:txEl>
                                              <p:pRg st="6" end="6"/>
                                            </p:txEl>
                                          </p:spTgt>
                                        </p:tgtEl>
                                      </p:cBhvr>
                                    </p:animEffect>
                                    <p:anim calcmode="lin" valueType="num">
                                      <p:cBhvr>
                                        <p:cTn id="6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1000"/>
                                        <p:tgtEl>
                                          <p:spTgt spid="3">
                                            <p:txEl>
                                              <p:pRg st="7" end="7"/>
                                            </p:txEl>
                                          </p:spTgt>
                                        </p:tgtEl>
                                      </p:cBhvr>
                                    </p:animEffect>
                                    <p:anim calcmode="lin" valueType="num">
                                      <p:cBhvr>
                                        <p:cTn id="7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Effect transition="in" filter="fade">
                                      <p:cBhvr>
                                        <p:cTn id="78" dur="1000"/>
                                        <p:tgtEl>
                                          <p:spTgt spid="3">
                                            <p:txEl>
                                              <p:pRg st="8" end="8"/>
                                            </p:txEl>
                                          </p:spTgt>
                                        </p:tgtEl>
                                      </p:cBhvr>
                                    </p:animEffect>
                                    <p:anim calcmode="lin" valueType="num">
                                      <p:cBhvr>
                                        <p:cTn id="7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t>
            </a:r>
            <a:r>
              <a:rPr lang="ja-JP" altLang="en-US" dirty="0"/>
              <a:t>「目的の達成」は「目的地への到達」である</a:t>
            </a:r>
            <a:r>
              <a:rPr lang="en-US" altLang="ja-JP" dirty="0"/>
              <a:t>》</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22</a:t>
            </a:r>
            <a:r>
              <a:rPr kumimoji="1" lang="ja-JP" altLang="en-US" dirty="0" smtClean="0"/>
              <a:t>　何とか新規店舗のオープンに</a:t>
            </a:r>
            <a:r>
              <a:rPr kumimoji="1" lang="ja-JP" altLang="en-US" u="sng" dirty="0" smtClean="0"/>
              <a:t>漕ぎ着けた</a:t>
            </a:r>
            <a:r>
              <a:rPr kumimoji="1" lang="ja-JP" altLang="en-US" dirty="0" smtClean="0"/>
              <a:t>。</a:t>
            </a:r>
            <a:endParaRPr kumimoji="1" lang="en-US" altLang="ja-JP" dirty="0" smtClean="0"/>
          </a:p>
          <a:p>
            <a:pPr marL="0" indent="0">
              <a:buNone/>
            </a:pPr>
            <a:r>
              <a:rPr lang="en-US" altLang="ja-JP" dirty="0" smtClean="0"/>
              <a:t>23</a:t>
            </a:r>
            <a:r>
              <a:rPr lang="ja-JP" altLang="en-US" dirty="0" smtClean="0"/>
              <a:t>　長時間にわたる議論の末、ようやく</a:t>
            </a:r>
            <a:r>
              <a:rPr lang="ja-JP" altLang="en-US" u="sng" dirty="0" smtClean="0"/>
              <a:t>たどり着いた</a:t>
            </a:r>
            <a:r>
              <a:rPr lang="ja-JP" altLang="en-US" dirty="0" smtClean="0"/>
              <a:t>結論は、思いも寄らぬものだった。</a:t>
            </a:r>
            <a:endParaRPr lang="en-US" altLang="ja-JP" dirty="0" smtClean="0"/>
          </a:p>
          <a:p>
            <a:pPr marL="0" indent="0">
              <a:buNone/>
            </a:pPr>
            <a:r>
              <a:rPr kumimoji="1" lang="en-US" altLang="ja-JP" dirty="0" smtClean="0"/>
              <a:t>24</a:t>
            </a:r>
            <a:r>
              <a:rPr kumimoji="1" lang="ja-JP" altLang="en-US" dirty="0" smtClean="0"/>
              <a:t>　真相の解明に</a:t>
            </a:r>
            <a:r>
              <a:rPr kumimoji="1" lang="ja-JP" altLang="en-US" u="sng" dirty="0" smtClean="0"/>
              <a:t>至る</a:t>
            </a:r>
            <a:r>
              <a:rPr kumimoji="1" lang="ja-JP" altLang="en-US" dirty="0" smtClean="0"/>
              <a:t>道は険しい。</a:t>
            </a:r>
            <a:endParaRPr kumimoji="1" lang="en-US" altLang="ja-JP" dirty="0" smtClean="0"/>
          </a:p>
          <a:p>
            <a:pPr marL="0" indent="0">
              <a:buNone/>
            </a:pPr>
            <a:r>
              <a:rPr lang="en-US" altLang="ja-JP" dirty="0" smtClean="0"/>
              <a:t>25</a:t>
            </a:r>
            <a:r>
              <a:rPr lang="ja-JP" altLang="en-US" dirty="0" smtClean="0"/>
              <a:t>　この春、二人はめでたく</a:t>
            </a:r>
            <a:r>
              <a:rPr lang="ja-JP" altLang="en-US" u="sng" dirty="0" smtClean="0"/>
              <a:t>ゴールインした</a:t>
            </a:r>
            <a:r>
              <a:rPr lang="ja-JP" altLang="en-US" dirty="0" smtClean="0"/>
              <a:t>。</a:t>
            </a:r>
            <a:endParaRPr lang="en-US" altLang="ja-JP" dirty="0" smtClean="0"/>
          </a:p>
          <a:p>
            <a:r>
              <a:rPr lang="ja-JP" altLang="en-US" dirty="0" smtClean="0"/>
              <a:t>その経験的基盤</a:t>
            </a:r>
            <a:endParaRPr lang="en-US" altLang="ja-JP" dirty="0" smtClean="0"/>
          </a:p>
          <a:p>
            <a:r>
              <a:rPr lang="ja-JP" altLang="en-US" dirty="0" smtClean="0"/>
              <a:t>目的地</a:t>
            </a:r>
            <a:r>
              <a:rPr lang="ja-JP" altLang="en-US" dirty="0"/>
              <a:t>であるゴール</a:t>
            </a:r>
            <a:r>
              <a:rPr lang="ja-JP" altLang="en-US" dirty="0" smtClean="0"/>
              <a:t>に</a:t>
            </a:r>
            <a:r>
              <a:rPr lang="ja-JP" altLang="en-US" dirty="0"/>
              <a:t>到達すること</a:t>
            </a:r>
            <a:r>
              <a:rPr lang="ja-JP" altLang="en-US" dirty="0" smtClean="0"/>
              <a:t>が、</a:t>
            </a:r>
            <a:endParaRPr lang="en-US" altLang="ja-JP" dirty="0" smtClean="0"/>
          </a:p>
          <a:p>
            <a:pPr marL="0" indent="0">
              <a:buNone/>
            </a:pPr>
            <a:r>
              <a:rPr lang="ja-JP" altLang="en-US" dirty="0"/>
              <a:t>　</a:t>
            </a:r>
            <a:r>
              <a:rPr lang="ja-JP" altLang="en-US" dirty="0" smtClean="0"/>
              <a:t>同時に</a:t>
            </a:r>
            <a:r>
              <a:rPr lang="ja-JP" altLang="en-US" dirty="0"/>
              <a:t>目的を達成することで</a:t>
            </a:r>
            <a:r>
              <a:rPr lang="ja-JP" altLang="en-US" dirty="0" smtClean="0"/>
              <a:t>ある</a:t>
            </a:r>
            <a:r>
              <a:rPr lang="ja-JP" altLang="en-US" dirty="0"/>
              <a:t>。</a:t>
            </a:r>
            <a:endParaRPr lang="en-US" altLang="ja-JP" dirty="0" smtClean="0"/>
          </a:p>
          <a:p>
            <a:pPr marL="0" indent="0">
              <a:buNone/>
            </a:pPr>
            <a:endParaRPr kumimoji="1" lang="ja-JP" altLang="en-US" dirty="0"/>
          </a:p>
        </p:txBody>
      </p:sp>
      <p:pic>
        <p:nvPicPr>
          <p:cNvPr id="3074" name="Picture 2" descr="C:\Users\OKA\AppData\Local\Microsoft\Windows\Temporary Internet Files\Content.IE5\5E7IKMGC\gf01a2013062107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1766" y="3319975"/>
            <a:ext cx="3995224" cy="249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074"/>
                                        </p:tgtEl>
                                        <p:attrNameLst>
                                          <p:attrName>style.visibility</p:attrName>
                                        </p:attrNameLst>
                                      </p:cBhvr>
                                      <p:to>
                                        <p:strVal val="visible"/>
                                      </p:to>
                                    </p:set>
                                    <p:animEffect transition="in" filter="circle(in)">
                                      <p:cBhvr>
                                        <p:cTn id="5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第</a:t>
            </a:r>
            <a:r>
              <a:rPr lang="en-US" altLang="ja-JP" dirty="0" smtClean="0"/>
              <a:t>10</a:t>
            </a:r>
            <a:r>
              <a:rPr lang="ja-JP" altLang="en-US" dirty="0" smtClean="0"/>
              <a:t>講のまと</a:t>
            </a:r>
            <a:r>
              <a:rPr lang="ja-JP" altLang="en-US" dirty="0"/>
              <a:t>め</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kumimoji="1" lang="ja-JP" altLang="en-US" dirty="0" smtClean="0"/>
              <a:t>「プライマリー・メタファー」とは、明確な経験的基盤を有する概念メタファーのことである。</a:t>
            </a:r>
            <a:endParaRPr kumimoji="1" lang="en-US" altLang="ja-JP" dirty="0" smtClean="0"/>
          </a:p>
          <a:p>
            <a:pPr>
              <a:buFont typeface="+mj-lt"/>
              <a:buAutoNum type="arabicPeriod"/>
            </a:pPr>
            <a:r>
              <a:rPr lang="ja-JP" altLang="en-US" dirty="0"/>
              <a:t>従来</a:t>
            </a:r>
            <a:r>
              <a:rPr lang="ja-JP" altLang="en-US" dirty="0" smtClean="0"/>
              <a:t>の概念</a:t>
            </a:r>
            <a:r>
              <a:rPr lang="ja-JP" altLang="en-US" dirty="0"/>
              <a:t>メタファ</a:t>
            </a:r>
            <a:r>
              <a:rPr lang="ja-JP" altLang="en-US" dirty="0" smtClean="0"/>
              <a:t>ーは、「プライマリー・メタファー」と「複合的メタファー」に分けられる。複合的メタファーは、複数のプライマリー・メタファーから成り立っている。</a:t>
            </a:r>
            <a:endParaRPr lang="en-US" altLang="ja-JP" dirty="0" smtClean="0"/>
          </a:p>
          <a:p>
            <a:pPr>
              <a:buFont typeface="+mj-lt"/>
              <a:buAutoNum type="arabicPeriod"/>
            </a:pPr>
            <a:r>
              <a:rPr kumimoji="1" lang="ja-JP" altLang="en-US" dirty="0" smtClean="0"/>
              <a:t>≪「目的のある行為」は「目的地への移動」である≫という概念メタファーは、</a:t>
            </a:r>
            <a:r>
              <a:rPr lang="en-US" altLang="ja-JP" dirty="0"/>
              <a:t>《</a:t>
            </a:r>
            <a:r>
              <a:rPr lang="ja-JP" altLang="en-US" dirty="0"/>
              <a:t>「行為への着手」は「起点からの出発」である</a:t>
            </a:r>
            <a:r>
              <a:rPr lang="en-US" altLang="ja-JP" dirty="0" smtClean="0"/>
              <a:t>》</a:t>
            </a:r>
            <a:r>
              <a:rPr lang="ja-JP" altLang="en-US" dirty="0" err="1" smtClean="0"/>
              <a:t>、</a:t>
            </a:r>
            <a:r>
              <a:rPr lang="en-US" altLang="ja-JP" dirty="0" smtClean="0"/>
              <a:t>《</a:t>
            </a:r>
            <a:r>
              <a:rPr lang="ja-JP" altLang="en-US" dirty="0"/>
              <a:t>「行為」は「動作」である</a:t>
            </a:r>
            <a:r>
              <a:rPr lang="en-US" altLang="ja-JP" dirty="0" smtClean="0"/>
              <a:t>》</a:t>
            </a:r>
            <a:r>
              <a:rPr lang="ja-JP" altLang="en-US" dirty="0" err="1" smtClean="0"/>
              <a:t>、</a:t>
            </a:r>
            <a:r>
              <a:rPr lang="en-US" altLang="ja-JP" dirty="0" smtClean="0"/>
              <a:t>《</a:t>
            </a:r>
            <a:r>
              <a:rPr lang="ja-JP" altLang="en-US" dirty="0"/>
              <a:t>「目的の達成」は「目的地への到達」である</a:t>
            </a:r>
            <a:r>
              <a:rPr lang="en-US" altLang="ja-JP" dirty="0" smtClean="0"/>
              <a:t>》</a:t>
            </a:r>
            <a:r>
              <a:rPr lang="ja-JP" altLang="en-US" dirty="0" smtClean="0"/>
              <a:t>という３つのプライマリー・メタファーに分解できる。</a:t>
            </a:r>
            <a:endParaRPr lang="en-US" altLang="ja-JP" dirty="0"/>
          </a:p>
          <a:p>
            <a:pPr>
              <a:buFont typeface="+mj-lt"/>
              <a:buAutoNum type="arabicPeriod"/>
            </a:pPr>
            <a:endParaRPr kumimoji="1" lang="ja-JP" altLang="en-US" dirty="0"/>
          </a:p>
        </p:txBody>
      </p:sp>
    </p:spTree>
    <p:extLst>
      <p:ext uri="{BB962C8B-B14F-4D97-AF65-F5344CB8AC3E}">
        <p14:creationId xmlns:p14="http://schemas.microsoft.com/office/powerpoint/2010/main" val="8238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１．プライマリー・メタファー</a:t>
            </a:r>
            <a:endParaRPr kumimoji="1" lang="en-US" altLang="ja-JP" dirty="0" smtClean="0"/>
          </a:p>
          <a:p>
            <a:pPr marL="0" indent="0">
              <a:buNone/>
            </a:pPr>
            <a:r>
              <a:rPr lang="ja-JP" altLang="en-US" dirty="0"/>
              <a:t>　</a:t>
            </a:r>
            <a:r>
              <a:rPr lang="ja-JP" altLang="en-US" dirty="0" smtClean="0"/>
              <a:t>　「親愛は、あたたかさである」（「親愛の欠如は、つめたさである」）</a:t>
            </a:r>
            <a:endParaRPr lang="en-US" altLang="ja-JP" dirty="0" smtClean="0"/>
          </a:p>
          <a:p>
            <a:pPr marL="0" indent="0">
              <a:buNone/>
            </a:pPr>
            <a:r>
              <a:rPr kumimoji="1" lang="ja-JP" altLang="en-US" dirty="0"/>
              <a:t>　</a:t>
            </a:r>
            <a:r>
              <a:rPr kumimoji="1" lang="ja-JP" altLang="en-US" dirty="0" smtClean="0"/>
              <a:t>　経験的基盤：赤ん坊が母親の胸に抱かれているときは暖かさを感じる。</a:t>
            </a:r>
            <a:endParaRPr kumimoji="1" lang="en-US" altLang="ja-JP" dirty="0" smtClean="0"/>
          </a:p>
          <a:p>
            <a:pPr marL="0" indent="0">
              <a:buNone/>
            </a:pPr>
            <a:endParaRPr lang="en-US" altLang="ja-JP" dirty="0"/>
          </a:p>
          <a:p>
            <a:pPr marL="0" indent="0">
              <a:buNone/>
            </a:pPr>
            <a:r>
              <a:rPr kumimoji="1" lang="ja-JP" altLang="en-US" dirty="0" smtClean="0"/>
              <a:t>２．プライマリー・メタファー</a:t>
            </a:r>
            <a:endParaRPr kumimoji="1" lang="en-US" altLang="ja-JP" dirty="0" smtClean="0"/>
          </a:p>
          <a:p>
            <a:pPr marL="0" indent="0">
              <a:buNone/>
            </a:pPr>
            <a:r>
              <a:rPr lang="ja-JP" altLang="en-US" dirty="0"/>
              <a:t>　</a:t>
            </a:r>
            <a:r>
              <a:rPr lang="ja-JP" altLang="en-US" dirty="0" smtClean="0"/>
              <a:t>　</a:t>
            </a:r>
            <a:r>
              <a:rPr lang="ja-JP" altLang="en-US" dirty="0"/>
              <a:t>「正気であることは、</a:t>
            </a:r>
            <a:r>
              <a:rPr lang="ja-JP" altLang="en-US" dirty="0" smtClean="0"/>
              <a:t>目</a:t>
            </a:r>
            <a:r>
              <a:rPr lang="ja-JP" altLang="en-US" dirty="0"/>
              <a:t>が覚めていることで</a:t>
            </a:r>
            <a:r>
              <a:rPr lang="ja-JP" altLang="en-US" dirty="0" smtClean="0"/>
              <a:t>ある」</a:t>
            </a:r>
            <a:endParaRPr lang="en-US" altLang="ja-JP" dirty="0" smtClean="0"/>
          </a:p>
          <a:p>
            <a:pPr marL="0" indent="0">
              <a:buNone/>
            </a:pPr>
            <a:r>
              <a:rPr kumimoji="1" lang="ja-JP" altLang="en-US" dirty="0"/>
              <a:t>　</a:t>
            </a:r>
            <a:r>
              <a:rPr kumimoji="1" lang="ja-JP" altLang="en-US" dirty="0" smtClean="0"/>
              <a:t>　（</a:t>
            </a:r>
            <a:r>
              <a:rPr lang="ja-JP" altLang="en-US" dirty="0"/>
              <a:t>「正気で</a:t>
            </a:r>
            <a:r>
              <a:rPr lang="ja-JP" altLang="en-US" dirty="0" smtClean="0"/>
              <a:t>ない</a:t>
            </a:r>
            <a:r>
              <a:rPr kumimoji="1" lang="ja-JP" altLang="en-US" dirty="0" smtClean="0"/>
              <a:t>ことは、</a:t>
            </a:r>
            <a:r>
              <a:rPr lang="ja-JP" altLang="en-US" dirty="0"/>
              <a:t>寝ていること</a:t>
            </a:r>
            <a:r>
              <a:rPr kumimoji="1" lang="ja-JP" altLang="en-US" dirty="0" smtClean="0"/>
              <a:t>である」）</a:t>
            </a:r>
            <a:endParaRPr kumimoji="1" lang="en-US" altLang="ja-JP" dirty="0" smtClean="0"/>
          </a:p>
          <a:p>
            <a:pPr marL="0" indent="0">
              <a:buNone/>
            </a:pPr>
            <a:r>
              <a:rPr lang="ja-JP" altLang="en-US" dirty="0"/>
              <a:t>　</a:t>
            </a:r>
            <a:r>
              <a:rPr lang="ja-JP" altLang="en-US" dirty="0" smtClean="0"/>
              <a:t>　経験的基盤：目が覚めているときは正常な判断を下すことができるが、寝て　いるときは、物事を認識できない、正常な判断を下すことができない。</a:t>
            </a:r>
            <a:endParaRPr kumimoji="1" lang="ja-JP" altLang="en-US" dirty="0"/>
          </a:p>
        </p:txBody>
      </p:sp>
    </p:spTree>
    <p:extLst>
      <p:ext uri="{BB962C8B-B14F-4D97-AF65-F5344CB8AC3E}">
        <p14:creationId xmlns:p14="http://schemas.microsoft.com/office/powerpoint/2010/main" val="389706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2</a:t>
            </a:r>
            <a:r>
              <a:rPr kumimoji="1" lang="ja-JP" altLang="en-US" dirty="0" smtClean="0"/>
              <a:t>講　１つの事態に対する多様な捉え方</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ja-JP" altLang="en-US" sz="2400" dirty="0" smtClean="0"/>
              <a:t>ポイント</a:t>
            </a:r>
            <a:endParaRPr kumimoji="1" lang="en-US" altLang="ja-JP" sz="2400" dirty="0" smtClean="0"/>
          </a:p>
          <a:p>
            <a:r>
              <a:rPr lang="ja-JP" altLang="en-US" sz="2400" dirty="0"/>
              <a:t>私たち人間に</a:t>
            </a:r>
            <a:r>
              <a:rPr lang="ja-JP" altLang="en-US" sz="2400" dirty="0" smtClean="0"/>
              <a:t>は、同じ</a:t>
            </a:r>
            <a:r>
              <a:rPr lang="en-US" altLang="ja-JP" sz="2400" dirty="0" smtClean="0"/>
              <a:t>1</a:t>
            </a:r>
            <a:r>
              <a:rPr lang="ja-JP" altLang="en-US" sz="2400" dirty="0" err="1" smtClean="0"/>
              <a:t>つの</a:t>
            </a:r>
            <a:r>
              <a:rPr lang="ja-JP" altLang="en-US" sz="2400" dirty="0" smtClean="0"/>
              <a:t>事態に対して、異なる捉え方をすることができるという認知能力があり、この認知能力が同一の事態に対する多様な言語表現を可能にしている。</a:t>
            </a:r>
            <a:endParaRPr lang="en-US" altLang="ja-JP" sz="2400" dirty="0" smtClean="0"/>
          </a:p>
          <a:p>
            <a:r>
              <a:rPr kumimoji="1" lang="ja-JP" altLang="en-US" sz="2400" dirty="0"/>
              <a:t>同一の事態に</a:t>
            </a:r>
            <a:r>
              <a:rPr kumimoji="1" lang="ja-JP" altLang="en-US" sz="2400" dirty="0" smtClean="0"/>
              <a:t>対する異なる</a:t>
            </a:r>
            <a:r>
              <a:rPr kumimoji="1" lang="ja-JP" altLang="en-US" sz="2400" dirty="0"/>
              <a:t>捉え方と</a:t>
            </a:r>
            <a:r>
              <a:rPr kumimoji="1" lang="ja-JP" altLang="en-US" sz="2400" dirty="0" smtClean="0"/>
              <a:t>して、複数の要素から構成される物事の異なる要素に焦点を当てること（＝</a:t>
            </a:r>
            <a:r>
              <a:rPr kumimoji="1" lang="ja-JP" altLang="en-US" sz="2400" dirty="0" smtClean="0">
                <a:solidFill>
                  <a:srgbClr val="FF0000"/>
                </a:solidFill>
              </a:rPr>
              <a:t>焦点化</a:t>
            </a:r>
            <a:r>
              <a:rPr kumimoji="1" lang="ja-JP" altLang="en-US" sz="2400" dirty="0" smtClean="0"/>
              <a:t>）、</a:t>
            </a:r>
            <a:r>
              <a:rPr kumimoji="1" lang="ja-JP" altLang="en-US" sz="2400" dirty="0" smtClean="0">
                <a:solidFill>
                  <a:srgbClr val="FF0000"/>
                </a:solidFill>
              </a:rPr>
              <a:t>同一の数量を多いと捉えるか否か</a:t>
            </a:r>
            <a:r>
              <a:rPr kumimoji="1" lang="ja-JP" altLang="en-US" sz="2400" dirty="0" smtClean="0"/>
              <a:t>などがある。</a:t>
            </a:r>
            <a:endParaRPr kumimoji="1" lang="ja-JP" altLang="en-US" sz="2400" dirty="0"/>
          </a:p>
        </p:txBody>
      </p:sp>
    </p:spTree>
    <p:extLst>
      <p:ext uri="{BB962C8B-B14F-4D97-AF65-F5344CB8AC3E}">
        <p14:creationId xmlns:p14="http://schemas.microsoft.com/office/powerpoint/2010/main" val="12992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11</a:t>
            </a:r>
            <a:r>
              <a:rPr kumimoji="1" lang="ja-JP" altLang="en-US" dirty="0" smtClean="0"/>
              <a:t>講　メンタル・スペース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a:t>メンタル・</a:t>
            </a:r>
            <a:r>
              <a:rPr lang="ja-JP" altLang="en-US" dirty="0" smtClean="0"/>
              <a:t>スペース理論とは、複数の世界（＝メンタル・スペース）を設定し、オンラインで適切に意味を構築するという考え方である。</a:t>
            </a:r>
            <a:endParaRPr lang="en-US" altLang="ja-JP" dirty="0" smtClean="0"/>
          </a:p>
          <a:p>
            <a:r>
              <a:rPr kumimoji="1" lang="ja-JP" altLang="en-US" dirty="0"/>
              <a:t>メンタル・</a:t>
            </a:r>
            <a:r>
              <a:rPr kumimoji="1" lang="ja-JP" altLang="en-US" dirty="0" smtClean="0"/>
              <a:t>スペースは、言語表現と外部世界の間に存在する中間的な認知レベルである。</a:t>
            </a:r>
            <a:endParaRPr kumimoji="1" lang="en-US" altLang="ja-JP" dirty="0" smtClean="0"/>
          </a:p>
          <a:p>
            <a:endParaRPr kumimoji="1" lang="ja-JP" altLang="en-US" dirty="0"/>
          </a:p>
        </p:txBody>
      </p:sp>
    </p:spTree>
    <p:extLst>
      <p:ext uri="{BB962C8B-B14F-4D97-AF65-F5344CB8AC3E}">
        <p14:creationId xmlns:p14="http://schemas.microsoft.com/office/powerpoint/2010/main" val="38824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1a.</a:t>
            </a:r>
            <a:r>
              <a:rPr kumimoji="1" lang="ja-JP" altLang="en-US" dirty="0" smtClean="0"/>
              <a:t>　？四角い顔の太郎が／は丸顔だ。</a:t>
            </a:r>
            <a:endParaRPr kumimoji="1" lang="en-US" altLang="ja-JP" dirty="0" smtClean="0"/>
          </a:p>
          <a:p>
            <a:pPr marL="0" indent="0">
              <a:buNone/>
            </a:pPr>
            <a:r>
              <a:rPr lang="en-US" altLang="ja-JP" dirty="0"/>
              <a:t> </a:t>
            </a:r>
            <a:r>
              <a:rPr lang="en-US" altLang="ja-JP" dirty="0" smtClean="0"/>
              <a:t> b.</a:t>
            </a:r>
            <a:r>
              <a:rPr lang="ja-JP" altLang="en-US" dirty="0" smtClean="0"/>
              <a:t>　この絵では、四角い顔の太郎が丸顔だ。</a:t>
            </a:r>
            <a:endParaRPr lang="en-US" altLang="ja-JP" dirty="0" smtClean="0"/>
          </a:p>
          <a:p>
            <a:pPr marL="0" indent="0">
              <a:buNone/>
            </a:pPr>
            <a:endParaRPr lang="en-US" altLang="ja-JP" dirty="0" smtClean="0"/>
          </a:p>
          <a:p>
            <a:pPr marL="0" indent="0">
              <a:buNone/>
            </a:pP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378" y="3698789"/>
            <a:ext cx="1311876" cy="1311876"/>
          </a:xfrm>
          <a:prstGeom prst="rect">
            <a:avLst/>
          </a:prstGeom>
        </p:spPr>
      </p:pic>
      <p:sp>
        <p:nvSpPr>
          <p:cNvPr id="5" name="正方形/長方形 4"/>
          <p:cNvSpPr/>
          <p:nvPr/>
        </p:nvSpPr>
        <p:spPr>
          <a:xfrm>
            <a:off x="3739978" y="3130378"/>
            <a:ext cx="3764692" cy="2710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89" y="3519615"/>
            <a:ext cx="1970903" cy="1970903"/>
          </a:xfrm>
          <a:prstGeom prst="rect">
            <a:avLst/>
          </a:prstGeom>
        </p:spPr>
      </p:pic>
      <p:sp>
        <p:nvSpPr>
          <p:cNvPr id="7" name="フリーフォーム 6"/>
          <p:cNvSpPr/>
          <p:nvPr/>
        </p:nvSpPr>
        <p:spPr>
          <a:xfrm>
            <a:off x="2899719" y="3687106"/>
            <a:ext cx="1998865" cy="447257"/>
          </a:xfrm>
          <a:custGeom>
            <a:avLst/>
            <a:gdLst>
              <a:gd name="connsiteX0" fmla="*/ 0 w 1998865"/>
              <a:gd name="connsiteY0" fmla="*/ 258818 h 447257"/>
              <a:gd name="connsiteX1" fmla="*/ 601362 w 1998865"/>
              <a:gd name="connsiteY1" fmla="*/ 3445 h 447257"/>
              <a:gd name="connsiteX2" fmla="*/ 1919416 w 1998865"/>
              <a:gd name="connsiteY2" fmla="*/ 423575 h 447257"/>
              <a:gd name="connsiteX3" fmla="*/ 1738184 w 1998865"/>
              <a:gd name="connsiteY3" fmla="*/ 357672 h 447257"/>
            </a:gdLst>
            <a:ahLst/>
            <a:cxnLst>
              <a:cxn ang="0">
                <a:pos x="connsiteX0" y="connsiteY0"/>
              </a:cxn>
              <a:cxn ang="0">
                <a:pos x="connsiteX1" y="connsiteY1"/>
              </a:cxn>
              <a:cxn ang="0">
                <a:pos x="connsiteX2" y="connsiteY2"/>
              </a:cxn>
              <a:cxn ang="0">
                <a:pos x="connsiteX3" y="connsiteY3"/>
              </a:cxn>
            </a:cxnLst>
            <a:rect l="l" t="t" r="r" b="b"/>
            <a:pathLst>
              <a:path w="1998865" h="447257">
                <a:moveTo>
                  <a:pt x="0" y="258818"/>
                </a:moveTo>
                <a:cubicBezTo>
                  <a:pt x="140729" y="117402"/>
                  <a:pt x="281459" y="-24014"/>
                  <a:pt x="601362" y="3445"/>
                </a:cubicBezTo>
                <a:cubicBezTo>
                  <a:pt x="921265" y="30904"/>
                  <a:pt x="1729946" y="364537"/>
                  <a:pt x="1919416" y="423575"/>
                </a:cubicBezTo>
                <a:cubicBezTo>
                  <a:pt x="2108886" y="482613"/>
                  <a:pt x="1923535" y="420142"/>
                  <a:pt x="1738184" y="3576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22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メンタル・スペース理論</a:t>
            </a:r>
            <a:r>
              <a:rPr kumimoji="1" lang="ja-JP" altLang="en-US" dirty="0" smtClean="0"/>
              <a:t>とは、現実世界と絵の世界のような異なる世界（＝メンタル・スペース）を設定し、適切に意味を構築するという考え方。</a:t>
            </a:r>
            <a:endParaRPr kumimoji="1" lang="en-US" altLang="ja-JP" dirty="0" smtClean="0"/>
          </a:p>
          <a:p>
            <a:r>
              <a:rPr lang="ja-JP" altLang="en-US" dirty="0"/>
              <a:t>メンタル・</a:t>
            </a:r>
            <a:r>
              <a:rPr lang="ja-JP" altLang="en-US" dirty="0" smtClean="0"/>
              <a:t>スペースは、話をしているとき、あるいは考えているときに、その場の談話などから情報を取り込んで、</a:t>
            </a:r>
            <a:r>
              <a:rPr lang="ja-JP" altLang="en-US" dirty="0" smtClean="0">
                <a:solidFill>
                  <a:srgbClr val="FF0000"/>
                </a:solidFill>
              </a:rPr>
              <a:t>即時に（＝オンラインで）構築される一時的なもの</a:t>
            </a:r>
            <a:r>
              <a:rPr lang="ja-JP" altLang="en-US" dirty="0" smtClean="0"/>
              <a:t>である。</a:t>
            </a:r>
            <a:endParaRPr lang="en-US" altLang="ja-JP" dirty="0" smtClean="0"/>
          </a:p>
          <a:p>
            <a:r>
              <a:rPr kumimoji="1" lang="ja-JP" altLang="en-US" dirty="0" smtClean="0"/>
              <a:t>メンタル・スペースは、言語の表示レベルではなく、外部世界を直接表しているものでもなく、</a:t>
            </a:r>
            <a:r>
              <a:rPr kumimoji="1" lang="ja-JP" altLang="en-US" dirty="0" smtClean="0">
                <a:solidFill>
                  <a:srgbClr val="FF0000"/>
                </a:solidFill>
              </a:rPr>
              <a:t>言語表現と外部世界の間に存在する中間的な認知レベル</a:t>
            </a:r>
            <a:r>
              <a:rPr kumimoji="1" lang="ja-JP" altLang="en-US" dirty="0" smtClean="0"/>
              <a:t>である。</a:t>
            </a:r>
            <a:endParaRPr kumimoji="1" lang="en-US" altLang="ja-JP" dirty="0" smtClean="0"/>
          </a:p>
        </p:txBody>
      </p:sp>
    </p:spTree>
    <p:extLst>
      <p:ext uri="{BB962C8B-B14F-4D97-AF65-F5344CB8AC3E}">
        <p14:creationId xmlns:p14="http://schemas.microsoft.com/office/powerpoint/2010/main" val="30397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ja-JP" altLang="en-US" dirty="0"/>
              <a:t>２．私があんたの母親なら、ひっぱたいているところよ。</a:t>
            </a:r>
            <a:endParaRPr lang="en-US" altLang="ja-JP" dirty="0"/>
          </a:p>
          <a:p>
            <a:r>
              <a:rPr lang="ja-JP" altLang="en-US" dirty="0"/>
              <a:t>現実の</a:t>
            </a:r>
            <a:r>
              <a:rPr lang="ja-JP" altLang="en-US" dirty="0" smtClean="0"/>
              <a:t>メンタルスペースの要素：</a:t>
            </a:r>
            <a:r>
              <a:rPr lang="ja-JP" altLang="en-US" dirty="0"/>
              <a:t>「私」「子供に厳しい」</a:t>
            </a:r>
            <a:endParaRPr lang="en-US" altLang="ja-JP" dirty="0"/>
          </a:p>
          <a:p>
            <a:r>
              <a:rPr lang="ja-JP" altLang="en-US" dirty="0"/>
              <a:t>反事実のメンタル・スペース：「私は太郎の母親である」</a:t>
            </a:r>
          </a:p>
          <a:p>
            <a:r>
              <a:rPr kumimoji="1" lang="ja-JP" altLang="en-US" dirty="0" smtClean="0"/>
              <a:t>「子供に厳しいという性質を持つ母親（である私）は、自分の子供（である太郎）がいたずらを繰り返した場合、子供をひっぱたく」</a:t>
            </a:r>
            <a:endParaRPr kumimoji="1" lang="en-US" altLang="ja-JP" dirty="0" smtClean="0"/>
          </a:p>
          <a:p>
            <a:r>
              <a:rPr lang="ja-JP" altLang="en-US" dirty="0"/>
              <a:t>現実</a:t>
            </a:r>
            <a:r>
              <a:rPr lang="ja-JP" altLang="en-US" dirty="0" smtClean="0"/>
              <a:t>のメンタル</a:t>
            </a:r>
            <a:r>
              <a:rPr lang="ja-JP" altLang="en-US" dirty="0"/>
              <a:t>スペース</a:t>
            </a:r>
            <a:r>
              <a:rPr lang="ja-JP" altLang="en-US" dirty="0" smtClean="0"/>
              <a:t>での推論：「子供に甘いという性質を持つ母親は、自分の子供（である太郎）がいたずらを繰り返しても、子供をひっぱたかない」</a:t>
            </a:r>
            <a:endParaRPr lang="en-US" altLang="ja-JP" dirty="0" smtClean="0"/>
          </a:p>
          <a:p>
            <a:r>
              <a:rPr kumimoji="1" lang="ja-JP" altLang="en-US" dirty="0" smtClean="0"/>
              <a:t>→子供がいたずらを繰り返してもひっぱたかない甘い母親を非難。</a:t>
            </a:r>
            <a:endParaRPr kumimoji="1" lang="ja-JP" altLang="en-US" dirty="0"/>
          </a:p>
        </p:txBody>
      </p:sp>
    </p:spTree>
    <p:extLst>
      <p:ext uri="{BB962C8B-B14F-4D97-AF65-F5344CB8AC3E}">
        <p14:creationId xmlns:p14="http://schemas.microsoft.com/office/powerpoint/2010/main" val="77881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メンタル・スペースの設定・構成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スペース導入表現</a:t>
            </a:r>
            <a:r>
              <a:rPr lang="ja-JP" altLang="en-US" dirty="0" smtClean="0"/>
              <a:t>の基本的機能</a:t>
            </a:r>
            <a:r>
              <a:rPr lang="en-US" altLang="ja-JP" dirty="0" smtClean="0"/>
              <a:t>…</a:t>
            </a:r>
            <a:r>
              <a:rPr kumimoji="1" lang="ja-JP" altLang="en-US" dirty="0" smtClean="0"/>
              <a:t>談話における聞き手に、談話のその場（＝今ここ）以外のスペースを設定するように求める。</a:t>
            </a:r>
            <a:endParaRPr kumimoji="1" lang="en-US" altLang="ja-JP" dirty="0" smtClean="0"/>
          </a:p>
          <a:p>
            <a:r>
              <a:rPr lang="ja-JP" altLang="en-US" dirty="0" smtClean="0"/>
              <a:t>例）「</a:t>
            </a:r>
            <a:r>
              <a:rPr lang="en-US" altLang="ja-JP" dirty="0" smtClean="0"/>
              <a:t>2010</a:t>
            </a:r>
            <a:r>
              <a:rPr lang="ja-JP" altLang="en-US" dirty="0" smtClean="0"/>
              <a:t>年に」「東京大学で」（時間や場所を指定する表現）、</a:t>
            </a:r>
            <a:endParaRPr lang="en-US" altLang="ja-JP" dirty="0" smtClean="0"/>
          </a:p>
          <a:p>
            <a:r>
              <a:rPr kumimoji="1" lang="ja-JP" altLang="en-US" dirty="0"/>
              <a:t>　</a:t>
            </a:r>
            <a:r>
              <a:rPr kumimoji="1" lang="ja-JP" altLang="en-US" dirty="0" smtClean="0"/>
              <a:t>　「おそらく」「理論上」（副詞表現）、</a:t>
            </a:r>
            <a:endParaRPr kumimoji="1" lang="en-US" altLang="ja-JP" dirty="0" smtClean="0"/>
          </a:p>
          <a:p>
            <a:r>
              <a:rPr lang="ja-JP" altLang="en-US" dirty="0"/>
              <a:t>　</a:t>
            </a:r>
            <a:r>
              <a:rPr lang="ja-JP" altLang="en-US" dirty="0" smtClean="0"/>
              <a:t>　</a:t>
            </a:r>
            <a:r>
              <a:rPr kumimoji="1" lang="ja-JP" altLang="en-US" dirty="0" smtClean="0"/>
              <a:t>「</a:t>
            </a:r>
            <a:r>
              <a:rPr kumimoji="1" lang="en-US" altLang="ja-JP" dirty="0" smtClean="0"/>
              <a:t>…</a:t>
            </a:r>
            <a:r>
              <a:rPr kumimoji="1" lang="ja-JP" altLang="en-US" dirty="0" smtClean="0"/>
              <a:t>と思っている」「</a:t>
            </a:r>
            <a:r>
              <a:rPr kumimoji="1" lang="en-US" altLang="ja-JP" dirty="0" smtClean="0"/>
              <a:t>…</a:t>
            </a:r>
            <a:r>
              <a:rPr kumimoji="1" lang="ja-JP" altLang="en-US" dirty="0" smtClean="0"/>
              <a:t>と言った」（思考動詞、発話動詞を含む表現）</a:t>
            </a:r>
            <a:endParaRPr kumimoji="1" lang="en-US" altLang="ja-JP" dirty="0" smtClean="0"/>
          </a:p>
          <a:p>
            <a:r>
              <a:rPr kumimoji="1" lang="ja-JP" altLang="en-US" dirty="0" smtClean="0"/>
              <a:t>「</a:t>
            </a:r>
            <a:r>
              <a:rPr kumimoji="1" lang="en-US" altLang="ja-JP" dirty="0" smtClean="0"/>
              <a:t>2010</a:t>
            </a:r>
            <a:r>
              <a:rPr kumimoji="1" lang="ja-JP" altLang="en-US" dirty="0" smtClean="0"/>
              <a:t>年に」「</a:t>
            </a:r>
            <a:r>
              <a:rPr lang="en-US" altLang="ja-JP" dirty="0" smtClean="0"/>
              <a:t>A</a:t>
            </a:r>
            <a:r>
              <a:rPr lang="ja-JP" altLang="en-US" dirty="0" smtClean="0"/>
              <a:t>さんは（</a:t>
            </a:r>
            <a:r>
              <a:rPr lang="en-US" altLang="ja-JP" dirty="0" smtClean="0"/>
              <a:t>…</a:t>
            </a:r>
            <a:r>
              <a:rPr lang="ja-JP" altLang="en-US" dirty="0" smtClean="0"/>
              <a:t>だ）と思っている」</a:t>
            </a:r>
            <a:endParaRPr lang="en-US" altLang="ja-JP" dirty="0" smtClean="0"/>
          </a:p>
          <a:p>
            <a:r>
              <a:rPr kumimoji="1" lang="ja-JP" altLang="en-US" dirty="0" smtClean="0">
                <a:solidFill>
                  <a:srgbClr val="FF0000"/>
                </a:solidFill>
              </a:rPr>
              <a:t>要素</a:t>
            </a:r>
            <a:r>
              <a:rPr kumimoji="1" lang="en-US" altLang="ja-JP" dirty="0" smtClean="0"/>
              <a:t>…</a:t>
            </a:r>
            <a:r>
              <a:rPr kumimoji="1" lang="ja-JP" altLang="en-US" dirty="0" smtClean="0"/>
              <a:t>ある個別の言語表現（名詞句）によって、メンタル・スペース内に設定されるもの。</a:t>
            </a:r>
            <a:endParaRPr kumimoji="1" lang="en-US" altLang="ja-JP" dirty="0" smtClean="0"/>
          </a:p>
          <a:p>
            <a:r>
              <a:rPr lang="ja-JP" altLang="en-US" dirty="0" smtClean="0"/>
              <a:t>例）「名前」（太郎、山田、長嶋茂雄など）、「記述」（総理大臣、言語学者など）、</a:t>
            </a:r>
            <a:r>
              <a:rPr kumimoji="1" lang="ja-JP" altLang="en-US" dirty="0" smtClean="0"/>
              <a:t>「代名詞類」（それ、彼など）</a:t>
            </a:r>
            <a:endParaRPr kumimoji="1" lang="en-US" altLang="ja-JP" dirty="0" smtClean="0"/>
          </a:p>
          <a:p>
            <a:endParaRPr kumimoji="1" lang="ja-JP" altLang="en-US" dirty="0"/>
          </a:p>
        </p:txBody>
      </p:sp>
    </p:spTree>
    <p:extLst>
      <p:ext uri="{BB962C8B-B14F-4D97-AF65-F5344CB8AC3E}">
        <p14:creationId xmlns:p14="http://schemas.microsoft.com/office/powerpoint/2010/main" val="34784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属性と関係</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３　そのドラマで、杉下右京は（いつも）冷静だ。</a:t>
            </a:r>
            <a:endParaRPr lang="en-US" altLang="ja-JP" dirty="0" smtClean="0"/>
          </a:p>
          <a:p>
            <a:r>
              <a:rPr lang="ja-JP" altLang="en-US" dirty="0" smtClean="0"/>
              <a:t>スペース</a:t>
            </a:r>
            <a:r>
              <a:rPr kumimoji="1" lang="ja-JP" altLang="en-US" dirty="0" smtClean="0"/>
              <a:t>導入表現：「そのドラマで」、メンタル・スペース：「ドラマ」</a:t>
            </a:r>
            <a:endParaRPr kumimoji="1" lang="en-US" altLang="ja-JP" dirty="0" smtClean="0"/>
          </a:p>
          <a:p>
            <a:r>
              <a:rPr lang="ja-JP" altLang="en-US" dirty="0" smtClean="0"/>
              <a:t>要素</a:t>
            </a:r>
            <a:r>
              <a:rPr lang="en-US" altLang="ja-JP" dirty="0" smtClean="0"/>
              <a:t>a</a:t>
            </a:r>
            <a:r>
              <a:rPr lang="ja-JP" altLang="en-US" dirty="0" smtClean="0"/>
              <a:t>を導入</a:t>
            </a:r>
            <a:endParaRPr lang="en-US" altLang="ja-JP" dirty="0" smtClean="0"/>
          </a:p>
          <a:p>
            <a:r>
              <a:rPr lang="ja-JP" altLang="en-US" dirty="0" smtClean="0"/>
              <a:t>対話ボックス：</a:t>
            </a:r>
            <a:r>
              <a:rPr lang="en-US" altLang="ja-JP" dirty="0" smtClean="0"/>
              <a:t>a:</a:t>
            </a:r>
            <a:r>
              <a:rPr lang="ja-JP" altLang="en-US" dirty="0" smtClean="0"/>
              <a:t>名前　杉下右京　冷静だ（属性）</a:t>
            </a:r>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r>
              <a:rPr lang="ja-JP" altLang="en-US" dirty="0"/>
              <a:t>　</a:t>
            </a:r>
            <a:r>
              <a:rPr lang="ja-JP" altLang="en-US" dirty="0" smtClean="0"/>
              <a:t>　ドラマ　　　　　　　　　　　対話ボックス</a:t>
            </a:r>
            <a:endParaRPr lang="en-US" altLang="ja-JP" dirty="0" smtClean="0"/>
          </a:p>
        </p:txBody>
      </p:sp>
      <p:sp>
        <p:nvSpPr>
          <p:cNvPr id="4" name="円/楕円 3"/>
          <p:cNvSpPr/>
          <p:nvPr/>
        </p:nvSpPr>
        <p:spPr>
          <a:xfrm>
            <a:off x="1804086" y="3995351"/>
            <a:ext cx="1713471" cy="1631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479589" y="4522573"/>
            <a:ext cx="296562" cy="369332"/>
          </a:xfrm>
          <a:prstGeom prst="rect">
            <a:avLst/>
          </a:prstGeom>
          <a:noFill/>
        </p:spPr>
        <p:txBody>
          <a:bodyPr wrap="square" rtlCol="0">
            <a:spAutoFit/>
          </a:bodyPr>
          <a:lstStyle/>
          <a:p>
            <a:r>
              <a:rPr kumimoji="1" lang="en-US" altLang="ja-JP" dirty="0" smtClean="0"/>
              <a:t>a</a:t>
            </a:r>
            <a:endParaRPr kumimoji="1" lang="ja-JP" altLang="en-US" dirty="0"/>
          </a:p>
        </p:txBody>
      </p:sp>
      <p:sp>
        <p:nvSpPr>
          <p:cNvPr id="6" name="正方形/長方形 5"/>
          <p:cNvSpPr/>
          <p:nvPr/>
        </p:nvSpPr>
        <p:spPr>
          <a:xfrm>
            <a:off x="4267200" y="4425837"/>
            <a:ext cx="2504303" cy="71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596820" y="4680092"/>
            <a:ext cx="2034746" cy="261610"/>
          </a:xfrm>
          <a:prstGeom prst="rect">
            <a:avLst/>
          </a:prstGeom>
          <a:noFill/>
        </p:spPr>
        <p:txBody>
          <a:bodyPr wrap="square" rtlCol="0">
            <a:spAutoFit/>
          </a:bodyPr>
          <a:lstStyle/>
          <a:p>
            <a:r>
              <a:rPr kumimoji="1" lang="en-US" altLang="ja-JP" sz="1100" dirty="0" smtClean="0"/>
              <a:t>a:</a:t>
            </a:r>
            <a:r>
              <a:rPr kumimoji="1" lang="ja-JP" altLang="en-US" sz="1100" dirty="0" smtClean="0"/>
              <a:t>名前　杉下右京　冷静だ</a:t>
            </a:r>
            <a:endParaRPr kumimoji="1" lang="ja-JP" altLang="en-US" sz="1100"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676" y="3655975"/>
            <a:ext cx="2207050" cy="2309844"/>
          </a:xfrm>
          <a:prstGeom prst="rect">
            <a:avLst/>
          </a:prstGeom>
        </p:spPr>
      </p:pic>
    </p:spTree>
    <p:extLst>
      <p:ext uri="{BB962C8B-B14F-4D97-AF65-F5344CB8AC3E}">
        <p14:creationId xmlns:p14="http://schemas.microsoft.com/office/powerpoint/2010/main" val="388782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animBg="1"/>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４　この絵では、少年がリンゴを食べている。</a:t>
            </a:r>
            <a:endParaRPr kumimoji="1" lang="en-US" altLang="ja-JP" dirty="0" smtClean="0"/>
          </a:p>
          <a:p>
            <a:r>
              <a:rPr lang="ja-JP" altLang="en-US" dirty="0" smtClean="0"/>
              <a:t>　　　　　　　絵</a:t>
            </a:r>
            <a:endParaRPr lang="en-US" altLang="ja-JP" dirty="0" smtClean="0"/>
          </a:p>
          <a:p>
            <a:pPr marL="0" indent="0">
              <a:buNone/>
            </a:pP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pPr marL="0" indent="0">
              <a:buNone/>
            </a:pPr>
            <a:r>
              <a:rPr lang="ja-JP" altLang="en-US" dirty="0" smtClean="0">
                <a:solidFill>
                  <a:srgbClr val="FF0000"/>
                </a:solidFill>
              </a:rPr>
              <a:t>「スキーマ誘導」</a:t>
            </a:r>
            <a:r>
              <a:rPr lang="ja-JP" altLang="en-US" dirty="0" smtClean="0"/>
              <a:t>：スペース導入表現、メンタルスペースによって導入された要素、要素間の関係などが、既存の知識構造をメンタル・スペース内に取り込むプロセス。　　　　　　</a:t>
            </a:r>
            <a:endParaRPr lang="en-US" altLang="ja-JP" dirty="0"/>
          </a:p>
          <a:p>
            <a:endParaRPr kumimoji="1" lang="en-US" altLang="ja-JP" dirty="0" smtClean="0"/>
          </a:p>
          <a:p>
            <a:endParaRPr kumimoji="1" lang="ja-JP" altLang="en-US" dirty="0"/>
          </a:p>
        </p:txBody>
      </p:sp>
      <p:sp>
        <p:nvSpPr>
          <p:cNvPr id="4" name="円/楕円 3"/>
          <p:cNvSpPr/>
          <p:nvPr/>
        </p:nvSpPr>
        <p:spPr>
          <a:xfrm>
            <a:off x="2108886" y="2965622"/>
            <a:ext cx="1367482" cy="1309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553730" y="3295135"/>
            <a:ext cx="601362" cy="307777"/>
          </a:xfrm>
          <a:prstGeom prst="rect">
            <a:avLst/>
          </a:prstGeom>
          <a:noFill/>
        </p:spPr>
        <p:txBody>
          <a:bodyPr wrap="square" rtlCol="0">
            <a:spAutoFit/>
          </a:bodyPr>
          <a:lstStyle/>
          <a:p>
            <a:r>
              <a:rPr kumimoji="1" lang="en-US" altLang="ja-JP" sz="1400" dirty="0" smtClean="0"/>
              <a:t>a  b</a:t>
            </a:r>
            <a:endParaRPr kumimoji="1" lang="ja-JP" altLang="en-US" sz="1400" dirty="0"/>
          </a:p>
        </p:txBody>
      </p:sp>
      <p:sp>
        <p:nvSpPr>
          <p:cNvPr id="7" name="正方形/長方形 6"/>
          <p:cNvSpPr/>
          <p:nvPr/>
        </p:nvSpPr>
        <p:spPr>
          <a:xfrm>
            <a:off x="4514335" y="3171568"/>
            <a:ext cx="1087395" cy="733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679092" y="3295135"/>
            <a:ext cx="889686" cy="523220"/>
          </a:xfrm>
          <a:prstGeom prst="rect">
            <a:avLst/>
          </a:prstGeom>
          <a:noFill/>
        </p:spPr>
        <p:txBody>
          <a:bodyPr wrap="square" rtlCol="0">
            <a:spAutoFit/>
          </a:bodyPr>
          <a:lstStyle/>
          <a:p>
            <a:r>
              <a:rPr kumimoji="1" lang="en-US" altLang="ja-JP" sz="1400" dirty="0" smtClean="0"/>
              <a:t>a:</a:t>
            </a:r>
            <a:r>
              <a:rPr kumimoji="1" lang="ja-JP" altLang="en-US" sz="1400" dirty="0" smtClean="0"/>
              <a:t>少年</a:t>
            </a:r>
            <a:endParaRPr kumimoji="1" lang="en-US" altLang="ja-JP" sz="1400" dirty="0" smtClean="0"/>
          </a:p>
          <a:p>
            <a:r>
              <a:rPr lang="en-US" altLang="ja-JP" sz="1400" dirty="0" smtClean="0"/>
              <a:t>b:</a:t>
            </a:r>
            <a:r>
              <a:rPr lang="ja-JP" altLang="en-US" sz="1400" dirty="0" smtClean="0"/>
              <a:t>リンゴ</a:t>
            </a:r>
            <a:endParaRPr kumimoji="1" lang="ja-JP" altLang="en-US" sz="1400" dirty="0"/>
          </a:p>
        </p:txBody>
      </p:sp>
      <p:sp>
        <p:nvSpPr>
          <p:cNvPr id="9" name="正方形/長方形 8"/>
          <p:cNvSpPr/>
          <p:nvPr/>
        </p:nvSpPr>
        <p:spPr>
          <a:xfrm>
            <a:off x="4316627" y="4621426"/>
            <a:ext cx="2570205" cy="650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390767" y="4712043"/>
            <a:ext cx="2372497" cy="523220"/>
          </a:xfrm>
          <a:prstGeom prst="rect">
            <a:avLst/>
          </a:prstGeom>
          <a:noFill/>
        </p:spPr>
        <p:txBody>
          <a:bodyPr wrap="square" rtlCol="0">
            <a:spAutoFit/>
          </a:bodyPr>
          <a:lstStyle/>
          <a:p>
            <a:r>
              <a:rPr kumimoji="1" lang="ja-JP" altLang="en-US" sz="1400" dirty="0" smtClean="0"/>
              <a:t>「食べる」フレーム</a:t>
            </a:r>
            <a:endParaRPr kumimoji="1" lang="en-US" altLang="ja-JP" sz="1400" dirty="0" smtClean="0"/>
          </a:p>
          <a:p>
            <a:r>
              <a:rPr lang="ja-JP" altLang="en-US" sz="1400" dirty="0" smtClean="0"/>
              <a:t>＜食べる人、食べるもの＞</a:t>
            </a:r>
            <a:endParaRPr kumimoji="1" lang="ja-JP" altLang="en-US" sz="1400" dirty="0"/>
          </a:p>
        </p:txBody>
      </p:sp>
      <p:cxnSp>
        <p:nvCxnSpPr>
          <p:cNvPr id="12" name="直線コネクタ 11"/>
          <p:cNvCxnSpPr>
            <a:stCxn id="4" idx="5"/>
            <a:endCxn id="9" idx="1"/>
          </p:cNvCxnSpPr>
          <p:nvPr/>
        </p:nvCxnSpPr>
        <p:spPr>
          <a:xfrm>
            <a:off x="3276105" y="4083620"/>
            <a:ext cx="1040522" cy="86320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1299" y="2670044"/>
            <a:ext cx="1838236" cy="2039651"/>
          </a:xfrm>
          <a:prstGeom prst="rect">
            <a:avLst/>
          </a:prstGeom>
        </p:spPr>
      </p:pic>
    </p:spTree>
    <p:extLst>
      <p:ext uri="{BB962C8B-B14F-4D97-AF65-F5344CB8AC3E}">
        <p14:creationId xmlns:p14="http://schemas.microsoft.com/office/powerpoint/2010/main" val="7296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p:bldP spid="7" grpId="0" animBg="1"/>
      <p:bldP spid="8" grpId="0"/>
      <p:bldP spid="9" grpId="0" animBg="1"/>
      <p:bldP spid="1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メンタル・スペースの増殖と相互リンク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基底スペース</a:t>
            </a:r>
            <a:r>
              <a:rPr kumimoji="1" lang="ja-JP" altLang="en-US" dirty="0" smtClean="0"/>
              <a:t>：談話の出発点となるものであり、新たなメンタル・スペースを構築するにあたってアクセス可能なメンタル・スペースである。</a:t>
            </a:r>
            <a:endParaRPr kumimoji="1" lang="en-US" altLang="ja-JP" dirty="0" smtClean="0"/>
          </a:p>
          <a:p>
            <a:r>
              <a:rPr kumimoji="1" lang="ja-JP" altLang="en-US" dirty="0" smtClean="0">
                <a:solidFill>
                  <a:srgbClr val="FF0000"/>
                </a:solidFill>
              </a:rPr>
              <a:t>メンタル・スペースの束</a:t>
            </a:r>
            <a:r>
              <a:rPr kumimoji="1" lang="ja-JP" altLang="en-US" dirty="0" smtClean="0"/>
              <a:t>：基底スペースを出発点とし、順次構築され、相互にリンクされた一連のメンタル・スペース</a:t>
            </a:r>
            <a:endParaRPr kumimoji="1" lang="en-US" altLang="ja-JP" dirty="0" smtClean="0"/>
          </a:p>
          <a:p>
            <a:r>
              <a:rPr lang="ja-JP" altLang="en-US" dirty="0" smtClean="0"/>
              <a:t>異なるメンタル・スペース内の要素同士はリンクすることができる。</a:t>
            </a:r>
            <a:endParaRPr lang="en-US" altLang="ja-JP" dirty="0" smtClean="0"/>
          </a:p>
          <a:p>
            <a:r>
              <a:rPr kumimoji="1" lang="ja-JP" altLang="en-US" dirty="0" smtClean="0">
                <a:solidFill>
                  <a:srgbClr val="FF0000"/>
                </a:solidFill>
              </a:rPr>
              <a:t>コネクター</a:t>
            </a:r>
            <a:r>
              <a:rPr kumimoji="1" lang="ja-JP" altLang="en-US" dirty="0" smtClean="0"/>
              <a:t>：対応する要素間にマッピングを設定するもの。</a:t>
            </a:r>
            <a:endParaRPr kumimoji="1" lang="en-US" altLang="ja-JP" dirty="0" smtClean="0"/>
          </a:p>
          <a:p>
            <a:r>
              <a:rPr lang="ja-JP" altLang="en-US" dirty="0"/>
              <a:t>対応</a:t>
            </a:r>
            <a:r>
              <a:rPr lang="ja-JP" altLang="en-US" dirty="0" smtClean="0"/>
              <a:t>する</a:t>
            </a:r>
            <a:r>
              <a:rPr lang="ja-JP" altLang="en-US" dirty="0"/>
              <a:t>要素</a:t>
            </a:r>
            <a:r>
              <a:rPr lang="ja-JP" altLang="en-US" dirty="0" smtClean="0"/>
              <a:t>は、「</a:t>
            </a:r>
            <a:r>
              <a:rPr lang="ja-JP" altLang="en-US" dirty="0" smtClean="0">
                <a:solidFill>
                  <a:srgbClr val="FF0000"/>
                </a:solidFill>
              </a:rPr>
              <a:t>語用論的関数</a:t>
            </a:r>
            <a:r>
              <a:rPr lang="ja-JP" altLang="en-US" dirty="0" smtClean="0"/>
              <a:t>」に基づいて成立する。</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4373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５　</a:t>
            </a:r>
            <a:r>
              <a:rPr kumimoji="1" lang="ja-JP" altLang="en-US" u="sng" dirty="0" smtClean="0"/>
              <a:t>長嶋茂雄氏</a:t>
            </a:r>
            <a:r>
              <a:rPr kumimoji="1" lang="ja-JP" altLang="en-US" dirty="0" smtClean="0"/>
              <a:t>の回復を多くの野球ファンが祈っている。現役時代に、</a:t>
            </a:r>
            <a:r>
              <a:rPr kumimoji="1" lang="ja-JP" altLang="en-US" u="sng" dirty="0" smtClean="0"/>
              <a:t>ミスター</a:t>
            </a:r>
            <a:r>
              <a:rPr kumimoji="1" lang="ja-JP" altLang="en-US" dirty="0" smtClean="0"/>
              <a:t>が何度となく人々を興奮の渦に巻き込んだことを覚えている人は多いだろう。</a:t>
            </a:r>
            <a:endParaRPr kumimoji="1" lang="en-US" altLang="ja-JP" dirty="0" smtClean="0"/>
          </a:p>
          <a:p>
            <a:r>
              <a:rPr kumimoji="1" lang="ja-JP" altLang="en-US" dirty="0" smtClean="0"/>
              <a:t>第</a:t>
            </a:r>
            <a:r>
              <a:rPr kumimoji="1" lang="en-US" altLang="ja-JP" dirty="0" smtClean="0"/>
              <a:t>1</a:t>
            </a:r>
            <a:r>
              <a:rPr kumimoji="1" lang="ja-JP" altLang="en-US" dirty="0" smtClean="0"/>
              <a:t>文</a:t>
            </a:r>
            <a:r>
              <a:rPr kumimoji="1" lang="en-US" altLang="ja-JP" dirty="0" smtClean="0"/>
              <a:t>…</a:t>
            </a:r>
            <a:r>
              <a:rPr kumimoji="1" lang="ja-JP" altLang="en-US" dirty="0" smtClean="0"/>
              <a:t>「現在の長嶋」に関するメンタル・スペース</a:t>
            </a:r>
            <a:endParaRPr kumimoji="1" lang="en-US" altLang="ja-JP" dirty="0" smtClean="0"/>
          </a:p>
          <a:p>
            <a:r>
              <a:rPr lang="ja-JP" altLang="en-US" dirty="0" smtClean="0"/>
              <a:t>第</a:t>
            </a:r>
            <a:r>
              <a:rPr lang="en-US" altLang="ja-JP" dirty="0" smtClean="0"/>
              <a:t>2</a:t>
            </a:r>
            <a:r>
              <a:rPr lang="ja-JP" altLang="en-US" dirty="0" smtClean="0"/>
              <a:t>文</a:t>
            </a:r>
            <a:r>
              <a:rPr lang="en-US" altLang="ja-JP" dirty="0" smtClean="0"/>
              <a:t>…</a:t>
            </a:r>
            <a:r>
              <a:rPr lang="ja-JP" altLang="en-US" dirty="0" smtClean="0"/>
              <a:t>「現役時代の長嶋」に関するメンタル・スペース</a:t>
            </a:r>
            <a:endParaRPr lang="en-US" altLang="ja-JP" dirty="0"/>
          </a:p>
          <a:p>
            <a:r>
              <a:rPr kumimoji="1" lang="ja-JP" altLang="en-US" dirty="0" smtClean="0"/>
              <a:t>第</a:t>
            </a:r>
            <a:r>
              <a:rPr kumimoji="1" lang="en-US" altLang="ja-JP" dirty="0" smtClean="0"/>
              <a:t>1</a:t>
            </a:r>
            <a:r>
              <a:rPr kumimoji="1" lang="ja-JP" altLang="en-US" dirty="0" smtClean="0"/>
              <a:t>文の「長嶋茂雄氏」と第２文の「ミスター」は同一人物。－「同一性」</a:t>
            </a:r>
            <a:endParaRPr kumimoji="1" lang="en-US" altLang="ja-JP" dirty="0" smtClean="0"/>
          </a:p>
          <a:p>
            <a:r>
              <a:rPr lang="ja-JP" altLang="en-US" dirty="0"/>
              <a:t>　</a:t>
            </a:r>
            <a:r>
              <a:rPr lang="ja-JP" altLang="en-US" dirty="0" smtClean="0"/>
              <a:t>　　現在の長嶋　　　　現役時代の長嶋</a:t>
            </a:r>
            <a:endParaRPr lang="ja-JP" altLang="en-US" dirty="0"/>
          </a:p>
          <a:p>
            <a:endParaRPr lang="en-US" altLang="ja-JP" dirty="0" smtClean="0"/>
          </a:p>
          <a:p>
            <a:endParaRPr kumimoji="1" lang="ja-JP" altLang="en-US" dirty="0"/>
          </a:p>
        </p:txBody>
      </p:sp>
      <p:sp>
        <p:nvSpPr>
          <p:cNvPr id="4" name="円/楕円 3"/>
          <p:cNvSpPr/>
          <p:nvPr/>
        </p:nvSpPr>
        <p:spPr>
          <a:xfrm>
            <a:off x="1985318" y="4703805"/>
            <a:ext cx="102149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4155975" y="4703805"/>
            <a:ext cx="102149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81880" y="4992130"/>
            <a:ext cx="370703" cy="307777"/>
          </a:xfrm>
          <a:prstGeom prst="rect">
            <a:avLst/>
          </a:prstGeom>
          <a:noFill/>
        </p:spPr>
        <p:txBody>
          <a:bodyPr wrap="square" rtlCol="0">
            <a:spAutoFit/>
          </a:bodyPr>
          <a:lstStyle/>
          <a:p>
            <a:r>
              <a:rPr kumimoji="1" lang="en-US" altLang="ja-JP" sz="1400" dirty="0" smtClean="0"/>
              <a:t>a1</a:t>
            </a:r>
            <a:endParaRPr kumimoji="1" lang="ja-JP" altLang="en-US" sz="1400" dirty="0"/>
          </a:p>
        </p:txBody>
      </p:sp>
      <p:sp>
        <p:nvSpPr>
          <p:cNvPr id="7" name="テキスト ボックス 6"/>
          <p:cNvSpPr txBox="1"/>
          <p:nvPr/>
        </p:nvSpPr>
        <p:spPr>
          <a:xfrm>
            <a:off x="4481369" y="4926184"/>
            <a:ext cx="370703" cy="307777"/>
          </a:xfrm>
          <a:prstGeom prst="rect">
            <a:avLst/>
          </a:prstGeom>
          <a:noFill/>
        </p:spPr>
        <p:txBody>
          <a:bodyPr wrap="square" rtlCol="0">
            <a:spAutoFit/>
          </a:bodyPr>
          <a:lstStyle/>
          <a:p>
            <a:r>
              <a:rPr kumimoji="1" lang="en-US" altLang="ja-JP" sz="1400" dirty="0" smtClean="0"/>
              <a:t>a2</a:t>
            </a:r>
            <a:endParaRPr kumimoji="1" lang="ja-JP" altLang="en-US" sz="1400" dirty="0"/>
          </a:p>
        </p:txBody>
      </p:sp>
      <p:sp>
        <p:nvSpPr>
          <p:cNvPr id="8" name="フリーフォーム 7"/>
          <p:cNvSpPr/>
          <p:nvPr/>
        </p:nvSpPr>
        <p:spPr>
          <a:xfrm>
            <a:off x="2636108" y="4802574"/>
            <a:ext cx="1828813" cy="247221"/>
          </a:xfrm>
          <a:custGeom>
            <a:avLst/>
            <a:gdLst>
              <a:gd name="connsiteX0" fmla="*/ 0 w 2398379"/>
              <a:gd name="connsiteY0" fmla="*/ 337837 h 337837"/>
              <a:gd name="connsiteX1" fmla="*/ 922638 w 2398379"/>
              <a:gd name="connsiteY1" fmla="*/ 85 h 337837"/>
              <a:gd name="connsiteX2" fmla="*/ 2273643 w 2398379"/>
              <a:gd name="connsiteY2" fmla="*/ 304885 h 337837"/>
              <a:gd name="connsiteX3" fmla="*/ 2257168 w 2398379"/>
              <a:gd name="connsiteY3" fmla="*/ 296648 h 337837"/>
            </a:gdLst>
            <a:ahLst/>
            <a:cxnLst>
              <a:cxn ang="0">
                <a:pos x="connsiteX0" y="connsiteY0"/>
              </a:cxn>
              <a:cxn ang="0">
                <a:pos x="connsiteX1" y="connsiteY1"/>
              </a:cxn>
              <a:cxn ang="0">
                <a:pos x="connsiteX2" y="connsiteY2"/>
              </a:cxn>
              <a:cxn ang="0">
                <a:pos x="connsiteX3" y="connsiteY3"/>
              </a:cxn>
            </a:cxnLst>
            <a:rect l="l" t="t" r="r" b="b"/>
            <a:pathLst>
              <a:path w="2398379" h="337837">
                <a:moveTo>
                  <a:pt x="0" y="337837"/>
                </a:moveTo>
                <a:cubicBezTo>
                  <a:pt x="271849" y="171707"/>
                  <a:pt x="543698" y="5577"/>
                  <a:pt x="922638" y="85"/>
                </a:cubicBezTo>
                <a:cubicBezTo>
                  <a:pt x="1301579" y="-5407"/>
                  <a:pt x="2051221" y="255458"/>
                  <a:pt x="2273643" y="304885"/>
                </a:cubicBezTo>
                <a:cubicBezTo>
                  <a:pt x="2496065" y="354312"/>
                  <a:pt x="2376616" y="325480"/>
                  <a:pt x="2257168" y="296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804455" y="4703805"/>
            <a:ext cx="1795848" cy="428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804697" y="4772796"/>
            <a:ext cx="1894703" cy="276999"/>
          </a:xfrm>
          <a:prstGeom prst="rect">
            <a:avLst/>
          </a:prstGeom>
          <a:noFill/>
        </p:spPr>
        <p:txBody>
          <a:bodyPr wrap="square" rtlCol="0">
            <a:spAutoFit/>
          </a:bodyPr>
          <a:lstStyle/>
          <a:p>
            <a:r>
              <a:rPr kumimoji="1" lang="en-US" altLang="ja-JP" sz="1200" dirty="0" smtClean="0"/>
              <a:t>a1:</a:t>
            </a:r>
            <a:r>
              <a:rPr kumimoji="1" lang="ja-JP" altLang="en-US" sz="1200" dirty="0" smtClean="0"/>
              <a:t>名前：長嶋茂雄氏</a:t>
            </a:r>
            <a:endParaRPr kumimoji="1" lang="ja-JP" altLang="en-US" sz="1200" dirty="0"/>
          </a:p>
        </p:txBody>
      </p:sp>
      <p:sp>
        <p:nvSpPr>
          <p:cNvPr id="11" name="正方形/長方形 10"/>
          <p:cNvSpPr/>
          <p:nvPr/>
        </p:nvSpPr>
        <p:spPr>
          <a:xfrm>
            <a:off x="6831469" y="5374330"/>
            <a:ext cx="1754659" cy="42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779740" y="5450015"/>
            <a:ext cx="1565189" cy="276999"/>
          </a:xfrm>
          <a:prstGeom prst="rect">
            <a:avLst/>
          </a:prstGeom>
          <a:noFill/>
        </p:spPr>
        <p:txBody>
          <a:bodyPr wrap="square" rtlCol="0">
            <a:spAutoFit/>
          </a:bodyPr>
          <a:lstStyle/>
          <a:p>
            <a:r>
              <a:rPr kumimoji="1" lang="en-US" altLang="ja-JP" sz="1200" dirty="0" smtClean="0"/>
              <a:t>a2:</a:t>
            </a:r>
            <a:r>
              <a:rPr kumimoji="1" lang="ja-JP" altLang="en-US" sz="1200" dirty="0" smtClean="0"/>
              <a:t>名前：ミスター</a:t>
            </a:r>
            <a:endParaRPr kumimoji="1" lang="ja-JP" altLang="en-US" sz="1200" dirty="0"/>
          </a:p>
        </p:txBody>
      </p:sp>
      <p:pic>
        <p:nvPicPr>
          <p:cNvPr id="13" name="コンテンツ プレースホルダ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12" y="4842304"/>
            <a:ext cx="1003827" cy="1171132"/>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399" y="4733034"/>
            <a:ext cx="1294801" cy="1433962"/>
          </a:xfrm>
          <a:prstGeom prst="rect">
            <a:avLst/>
          </a:prstGeom>
        </p:spPr>
      </p:pic>
    </p:spTree>
    <p:extLst>
      <p:ext uri="{BB962C8B-B14F-4D97-AF65-F5344CB8AC3E}">
        <p14:creationId xmlns:p14="http://schemas.microsoft.com/office/powerpoint/2010/main" val="10061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P spid="7" grpId="0"/>
      <p:bldP spid="8" grpId="0" animBg="1"/>
      <p:bldP spid="9" grpId="0" animBg="1"/>
      <p:bldP spid="10" grpId="0"/>
      <p:bldP spid="11" grpId="0" animBg="1"/>
      <p:bldP spid="12" grpId="0"/>
      <p:bldP spid="12" grpId="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テクストの分析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６　太郎がカメを見ている。彼はカメはのろいと思っている。しかし、それは速い。ことによると、カメはウサギなのかもしれない。</a:t>
            </a:r>
            <a:endParaRPr kumimoji="1" lang="en-US" altLang="ja-JP" dirty="0" smtClean="0"/>
          </a:p>
          <a:p>
            <a:r>
              <a:rPr lang="ja-JP" altLang="en-US" dirty="0"/>
              <a:t>　</a:t>
            </a:r>
            <a:r>
              <a:rPr lang="ja-JP" altLang="en-US" dirty="0" smtClean="0"/>
              <a:t>　　基底スペース　　　　　　　　可能性スペース</a:t>
            </a: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r>
              <a:rPr lang="ja-JP" altLang="en-US" dirty="0" smtClean="0"/>
              <a:t>　　太郎の信念スペース</a:t>
            </a:r>
            <a:endParaRPr kumimoji="1" lang="en-US" altLang="ja-JP" dirty="0" smtClean="0"/>
          </a:p>
          <a:p>
            <a:endParaRPr kumimoji="1" lang="ja-JP" altLang="en-US" dirty="0"/>
          </a:p>
        </p:txBody>
      </p:sp>
      <p:sp>
        <p:nvSpPr>
          <p:cNvPr id="4" name="円/楕円 3"/>
          <p:cNvSpPr/>
          <p:nvPr/>
        </p:nvSpPr>
        <p:spPr>
          <a:xfrm>
            <a:off x="2545493" y="3204519"/>
            <a:ext cx="1054443" cy="963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430162" y="5235696"/>
            <a:ext cx="1054443" cy="963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884136" y="3277191"/>
            <a:ext cx="1054443" cy="963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804984" y="3455599"/>
            <a:ext cx="407773" cy="461665"/>
          </a:xfrm>
          <a:prstGeom prst="rect">
            <a:avLst/>
          </a:prstGeom>
          <a:noFill/>
        </p:spPr>
        <p:txBody>
          <a:bodyPr wrap="square" rtlCol="0">
            <a:spAutoFit/>
          </a:bodyPr>
          <a:lstStyle/>
          <a:p>
            <a:r>
              <a:rPr kumimoji="1" lang="en-US" altLang="ja-JP" sz="1200" dirty="0" smtClean="0"/>
              <a:t>a1 b1</a:t>
            </a:r>
            <a:endParaRPr kumimoji="1" lang="ja-JP" altLang="en-US" sz="1200" dirty="0"/>
          </a:p>
        </p:txBody>
      </p:sp>
      <p:sp>
        <p:nvSpPr>
          <p:cNvPr id="8" name="テキスト ボックス 7"/>
          <p:cNvSpPr txBox="1"/>
          <p:nvPr/>
        </p:nvSpPr>
        <p:spPr>
          <a:xfrm>
            <a:off x="2753496" y="5386123"/>
            <a:ext cx="407773" cy="461665"/>
          </a:xfrm>
          <a:prstGeom prst="rect">
            <a:avLst/>
          </a:prstGeom>
          <a:noFill/>
        </p:spPr>
        <p:txBody>
          <a:bodyPr wrap="square" rtlCol="0">
            <a:spAutoFit/>
          </a:bodyPr>
          <a:lstStyle/>
          <a:p>
            <a:r>
              <a:rPr kumimoji="1" lang="en-US" altLang="ja-JP" sz="1200" dirty="0" smtClean="0"/>
              <a:t>a2 b2</a:t>
            </a:r>
            <a:endParaRPr kumimoji="1" lang="ja-JP" altLang="en-US" sz="1200" dirty="0"/>
          </a:p>
        </p:txBody>
      </p:sp>
      <p:sp>
        <p:nvSpPr>
          <p:cNvPr id="9" name="テキスト ボックス 8"/>
          <p:cNvSpPr txBox="1"/>
          <p:nvPr/>
        </p:nvSpPr>
        <p:spPr>
          <a:xfrm>
            <a:off x="5207470" y="3620604"/>
            <a:ext cx="407773" cy="276999"/>
          </a:xfrm>
          <a:prstGeom prst="rect">
            <a:avLst/>
          </a:prstGeom>
          <a:noFill/>
        </p:spPr>
        <p:txBody>
          <a:bodyPr wrap="square" rtlCol="0">
            <a:spAutoFit/>
          </a:bodyPr>
          <a:lstStyle/>
          <a:p>
            <a:r>
              <a:rPr kumimoji="1" lang="en-US" altLang="ja-JP" sz="1200" dirty="0" smtClean="0"/>
              <a:t> b3</a:t>
            </a:r>
            <a:endParaRPr kumimoji="1" lang="ja-JP" altLang="en-US" sz="1200" dirty="0"/>
          </a:p>
        </p:txBody>
      </p:sp>
      <p:sp>
        <p:nvSpPr>
          <p:cNvPr id="10" name="正方形/長方形 9"/>
          <p:cNvSpPr/>
          <p:nvPr/>
        </p:nvSpPr>
        <p:spPr>
          <a:xfrm>
            <a:off x="957072" y="3277191"/>
            <a:ext cx="1318054" cy="48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37968" y="3277191"/>
            <a:ext cx="1184189" cy="461665"/>
          </a:xfrm>
          <a:prstGeom prst="rect">
            <a:avLst/>
          </a:prstGeom>
          <a:noFill/>
        </p:spPr>
        <p:txBody>
          <a:bodyPr wrap="square" rtlCol="0">
            <a:spAutoFit/>
          </a:bodyPr>
          <a:lstStyle/>
          <a:p>
            <a:r>
              <a:rPr kumimoji="1" lang="en-US" altLang="ja-JP" sz="1200" dirty="0" smtClean="0"/>
              <a:t>a1:</a:t>
            </a:r>
            <a:r>
              <a:rPr kumimoji="1" lang="ja-JP" altLang="en-US" sz="1200" dirty="0" smtClean="0"/>
              <a:t>太郎</a:t>
            </a:r>
            <a:endParaRPr kumimoji="1" lang="en-US" altLang="ja-JP" sz="1200" dirty="0" smtClean="0"/>
          </a:p>
          <a:p>
            <a:r>
              <a:rPr lang="en-US" altLang="ja-JP" sz="1200" dirty="0" smtClean="0"/>
              <a:t>b1:</a:t>
            </a:r>
            <a:r>
              <a:rPr lang="ja-JP" altLang="en-US" sz="1200" dirty="0" smtClean="0"/>
              <a:t>カメ　速い</a:t>
            </a:r>
            <a:endParaRPr kumimoji="1" lang="ja-JP" altLang="en-US" sz="1200" dirty="0"/>
          </a:p>
        </p:txBody>
      </p:sp>
      <p:sp>
        <p:nvSpPr>
          <p:cNvPr id="12" name="正方形/長方形 11"/>
          <p:cNvSpPr/>
          <p:nvPr/>
        </p:nvSpPr>
        <p:spPr>
          <a:xfrm>
            <a:off x="957071" y="3917264"/>
            <a:ext cx="1588421" cy="803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037968" y="4020065"/>
            <a:ext cx="1507525" cy="646331"/>
          </a:xfrm>
          <a:prstGeom prst="rect">
            <a:avLst/>
          </a:prstGeom>
          <a:noFill/>
        </p:spPr>
        <p:txBody>
          <a:bodyPr wrap="square" rtlCol="0">
            <a:spAutoFit/>
          </a:bodyPr>
          <a:lstStyle/>
          <a:p>
            <a:r>
              <a:rPr kumimoji="1" lang="ja-JP" altLang="en-US" sz="1200" dirty="0" smtClean="0"/>
              <a:t>「見る」フレーム</a:t>
            </a:r>
            <a:endParaRPr kumimoji="1" lang="en-US" altLang="ja-JP" sz="1200" dirty="0" smtClean="0"/>
          </a:p>
          <a:p>
            <a:r>
              <a:rPr lang="ja-JP" altLang="en-US" sz="1200" dirty="0" smtClean="0"/>
              <a:t>＜見る人、見られるもの＞</a:t>
            </a:r>
            <a:endParaRPr kumimoji="1" lang="ja-JP" altLang="en-US" sz="1200" dirty="0"/>
          </a:p>
        </p:txBody>
      </p:sp>
      <p:cxnSp>
        <p:nvCxnSpPr>
          <p:cNvPr id="15" name="直線コネクタ 14"/>
          <p:cNvCxnSpPr>
            <a:stCxn id="12" idx="3"/>
          </p:cNvCxnSpPr>
          <p:nvPr/>
        </p:nvCxnSpPr>
        <p:spPr>
          <a:xfrm flipV="1">
            <a:off x="2545492" y="4147453"/>
            <a:ext cx="411892" cy="1713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324865" y="5386123"/>
            <a:ext cx="1613714" cy="655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90767" y="5535827"/>
            <a:ext cx="1326291" cy="461665"/>
          </a:xfrm>
          <a:prstGeom prst="rect">
            <a:avLst/>
          </a:prstGeom>
          <a:noFill/>
        </p:spPr>
        <p:txBody>
          <a:bodyPr wrap="square" rtlCol="0">
            <a:spAutoFit/>
          </a:bodyPr>
          <a:lstStyle/>
          <a:p>
            <a:r>
              <a:rPr kumimoji="1" lang="en-US" altLang="ja-JP" sz="1200" dirty="0" smtClean="0"/>
              <a:t>a2:</a:t>
            </a:r>
            <a:r>
              <a:rPr kumimoji="1" lang="ja-JP" altLang="en-US" sz="1200" dirty="0" smtClean="0"/>
              <a:t>彼</a:t>
            </a:r>
            <a:endParaRPr kumimoji="1" lang="en-US" altLang="ja-JP" sz="1200" dirty="0" smtClean="0"/>
          </a:p>
          <a:p>
            <a:r>
              <a:rPr lang="en-US" altLang="ja-JP" sz="1200" dirty="0" smtClean="0"/>
              <a:t>b2:</a:t>
            </a:r>
            <a:r>
              <a:rPr lang="ja-JP" altLang="en-US" sz="1200" dirty="0" smtClean="0"/>
              <a:t>カメ　のろい</a:t>
            </a:r>
            <a:endParaRPr kumimoji="1" lang="ja-JP" altLang="en-US" sz="1200" dirty="0"/>
          </a:p>
        </p:txBody>
      </p:sp>
      <p:sp>
        <p:nvSpPr>
          <p:cNvPr id="19" name="フリーフォーム 18"/>
          <p:cNvSpPr/>
          <p:nvPr/>
        </p:nvSpPr>
        <p:spPr>
          <a:xfrm>
            <a:off x="2998573" y="3608173"/>
            <a:ext cx="568952" cy="1902941"/>
          </a:xfrm>
          <a:custGeom>
            <a:avLst/>
            <a:gdLst>
              <a:gd name="connsiteX0" fmla="*/ 82378 w 568952"/>
              <a:gd name="connsiteY0" fmla="*/ 0 h 1902941"/>
              <a:gd name="connsiteX1" fmla="*/ 568411 w 568952"/>
              <a:gd name="connsiteY1" fmla="*/ 1120346 h 1902941"/>
              <a:gd name="connsiteX2" fmla="*/ 0 w 568952"/>
              <a:gd name="connsiteY2" fmla="*/ 1902941 h 1902941"/>
              <a:gd name="connsiteX3" fmla="*/ 0 w 568952"/>
              <a:gd name="connsiteY3" fmla="*/ 1902941 h 1902941"/>
              <a:gd name="connsiteX4" fmla="*/ 0 w 568952"/>
              <a:gd name="connsiteY4" fmla="*/ 1902941 h 190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2" h="1902941">
                <a:moveTo>
                  <a:pt x="82378" y="0"/>
                </a:moveTo>
                <a:cubicBezTo>
                  <a:pt x="332259" y="401594"/>
                  <a:pt x="582141" y="803189"/>
                  <a:pt x="568411" y="1120346"/>
                </a:cubicBezTo>
                <a:cubicBezTo>
                  <a:pt x="554681" y="1437503"/>
                  <a:pt x="0" y="1902941"/>
                  <a:pt x="0" y="1902941"/>
                </a:cubicBezTo>
                <a:lnTo>
                  <a:pt x="0" y="1902941"/>
                </a:lnTo>
                <a:lnTo>
                  <a:pt x="0" y="19029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2297915" y="3805881"/>
            <a:ext cx="618280" cy="1886465"/>
          </a:xfrm>
          <a:custGeom>
            <a:avLst/>
            <a:gdLst>
              <a:gd name="connsiteX0" fmla="*/ 618280 w 618280"/>
              <a:gd name="connsiteY0" fmla="*/ 0 h 1886465"/>
              <a:gd name="connsiteX1" fmla="*/ 442 w 618280"/>
              <a:gd name="connsiteY1" fmla="*/ 1037968 h 1886465"/>
              <a:gd name="connsiteX2" fmla="*/ 511188 w 618280"/>
              <a:gd name="connsiteY2" fmla="*/ 1886465 h 1886465"/>
              <a:gd name="connsiteX3" fmla="*/ 511188 w 618280"/>
              <a:gd name="connsiteY3" fmla="*/ 1886465 h 1886465"/>
            </a:gdLst>
            <a:ahLst/>
            <a:cxnLst>
              <a:cxn ang="0">
                <a:pos x="connsiteX0" y="connsiteY0"/>
              </a:cxn>
              <a:cxn ang="0">
                <a:pos x="connsiteX1" y="connsiteY1"/>
              </a:cxn>
              <a:cxn ang="0">
                <a:pos x="connsiteX2" y="connsiteY2"/>
              </a:cxn>
              <a:cxn ang="0">
                <a:pos x="connsiteX3" y="connsiteY3"/>
              </a:cxn>
            </a:cxnLst>
            <a:rect l="l" t="t" r="r" b="b"/>
            <a:pathLst>
              <a:path w="618280" h="1886465">
                <a:moveTo>
                  <a:pt x="618280" y="0"/>
                </a:moveTo>
                <a:cubicBezTo>
                  <a:pt x="318285" y="361778"/>
                  <a:pt x="18291" y="723557"/>
                  <a:pt x="442" y="1037968"/>
                </a:cubicBezTo>
                <a:cubicBezTo>
                  <a:pt x="-17407" y="1352379"/>
                  <a:pt x="511188" y="1886465"/>
                  <a:pt x="511188" y="1886465"/>
                </a:cubicBezTo>
                <a:lnTo>
                  <a:pt x="511188" y="18864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051589" y="3508023"/>
            <a:ext cx="1054443" cy="512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183395" y="3608173"/>
            <a:ext cx="848497" cy="461665"/>
          </a:xfrm>
          <a:prstGeom prst="rect">
            <a:avLst/>
          </a:prstGeom>
          <a:noFill/>
        </p:spPr>
        <p:txBody>
          <a:bodyPr wrap="square" rtlCol="0">
            <a:spAutoFit/>
          </a:bodyPr>
          <a:lstStyle/>
          <a:p>
            <a:r>
              <a:rPr kumimoji="1" lang="en-US" altLang="ja-JP" sz="1200" dirty="0" smtClean="0"/>
              <a:t>b3:</a:t>
            </a:r>
            <a:r>
              <a:rPr kumimoji="1" lang="ja-JP" altLang="en-US" sz="1200" dirty="0" smtClean="0"/>
              <a:t>ウサギ</a:t>
            </a:r>
            <a:endParaRPr kumimoji="1" lang="ja-JP" altLang="en-US" sz="1200" dirty="0"/>
          </a:p>
        </p:txBody>
      </p:sp>
      <p:sp>
        <p:nvSpPr>
          <p:cNvPr id="23" name="フリーフォーム 22"/>
          <p:cNvSpPr/>
          <p:nvPr/>
        </p:nvSpPr>
        <p:spPr>
          <a:xfrm>
            <a:off x="2990335" y="3500362"/>
            <a:ext cx="2380735" cy="354946"/>
          </a:xfrm>
          <a:custGeom>
            <a:avLst/>
            <a:gdLst>
              <a:gd name="connsiteX0" fmla="*/ 0 w 2380735"/>
              <a:gd name="connsiteY0" fmla="*/ 354946 h 354946"/>
              <a:gd name="connsiteX1" fmla="*/ 1103870 w 2380735"/>
              <a:gd name="connsiteY1" fmla="*/ 719 h 354946"/>
              <a:gd name="connsiteX2" fmla="*/ 2380735 w 2380735"/>
              <a:gd name="connsiteY2" fmla="*/ 256092 h 354946"/>
              <a:gd name="connsiteX3" fmla="*/ 2380735 w 2380735"/>
              <a:gd name="connsiteY3" fmla="*/ 256092 h 354946"/>
            </a:gdLst>
            <a:ahLst/>
            <a:cxnLst>
              <a:cxn ang="0">
                <a:pos x="connsiteX0" y="connsiteY0"/>
              </a:cxn>
              <a:cxn ang="0">
                <a:pos x="connsiteX1" y="connsiteY1"/>
              </a:cxn>
              <a:cxn ang="0">
                <a:pos x="connsiteX2" y="connsiteY2"/>
              </a:cxn>
              <a:cxn ang="0">
                <a:pos x="connsiteX3" y="connsiteY3"/>
              </a:cxn>
            </a:cxnLst>
            <a:rect l="l" t="t" r="r" b="b"/>
            <a:pathLst>
              <a:path w="2380735" h="354946">
                <a:moveTo>
                  <a:pt x="0" y="354946"/>
                </a:moveTo>
                <a:cubicBezTo>
                  <a:pt x="353540" y="186070"/>
                  <a:pt x="707081" y="17195"/>
                  <a:pt x="1103870" y="719"/>
                </a:cubicBezTo>
                <a:cubicBezTo>
                  <a:pt x="1500659" y="-15757"/>
                  <a:pt x="2380735" y="256092"/>
                  <a:pt x="2380735" y="256092"/>
                </a:cubicBezTo>
                <a:lnTo>
                  <a:pt x="2380735" y="25609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939" y="4219725"/>
            <a:ext cx="2291579" cy="2031942"/>
          </a:xfrm>
          <a:prstGeom prst="rect">
            <a:avLst/>
          </a:prstGeom>
        </p:spPr>
      </p:pic>
    </p:spTree>
    <p:extLst>
      <p:ext uri="{BB962C8B-B14F-4D97-AF65-F5344CB8AC3E}">
        <p14:creationId xmlns:p14="http://schemas.microsoft.com/office/powerpoint/2010/main" val="3965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500"/>
                                        <p:tgtEl>
                                          <p:spTgt spid="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5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p:bldP spid="8" grpId="0"/>
      <p:bldP spid="9" grpId="0"/>
      <p:bldP spid="10" grpId="0" animBg="1"/>
      <p:bldP spid="11" grpId="0"/>
      <p:bldP spid="12" grpId="0" animBg="1"/>
      <p:bldP spid="13" grpId="0"/>
      <p:bldP spid="17" grpId="0" animBg="1"/>
      <p:bldP spid="18" grpId="0"/>
      <p:bldP spid="19" grpId="0" animBg="1"/>
      <p:bldP spid="20" grpId="0" animBg="1"/>
      <p:bldP spid="21" grpId="0" animBg="1"/>
      <p:bldP spid="22"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「見に来る人」の焦点化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sz="2400" dirty="0" smtClean="0"/>
              <a:t>「ナゴヤゴームの中日・巨人戦の観客数が</a:t>
            </a:r>
            <a:r>
              <a:rPr kumimoji="1" lang="en-US" altLang="ja-JP" sz="2400" dirty="0" smtClean="0"/>
              <a:t>4</a:t>
            </a:r>
            <a:r>
              <a:rPr kumimoji="1" lang="ja-JP" altLang="en-US" sz="2400" dirty="0" smtClean="0"/>
              <a:t>万人であった」ということを多様な捉え方で捉えることができる。</a:t>
            </a:r>
            <a:endParaRPr kumimoji="1" lang="en-US" altLang="ja-JP" sz="2400" dirty="0" smtClean="0"/>
          </a:p>
          <a:p>
            <a:pPr marL="0" indent="0">
              <a:buNone/>
            </a:pPr>
            <a:r>
              <a:rPr lang="ja-JP" altLang="en-US" sz="2400" dirty="0"/>
              <a:t>１</a:t>
            </a:r>
            <a:r>
              <a:rPr lang="ja-JP" altLang="en-US" sz="2400" dirty="0" smtClean="0"/>
              <a:t>．ナゴヤドームの中日・巨人戦の観客数は</a:t>
            </a:r>
            <a:r>
              <a:rPr lang="en-US" altLang="ja-JP" sz="2400" dirty="0" smtClean="0"/>
              <a:t>4</a:t>
            </a:r>
            <a:r>
              <a:rPr lang="ja-JP" altLang="en-US" sz="2400" dirty="0" smtClean="0"/>
              <a:t>万人であった。</a:t>
            </a:r>
            <a:endParaRPr lang="en-US" altLang="ja-JP" sz="2400" dirty="0" smtClean="0"/>
          </a:p>
          <a:p>
            <a:pPr marL="0" indent="0">
              <a:buNone/>
            </a:pPr>
            <a:r>
              <a:rPr kumimoji="1" lang="ja-JP" altLang="en-US" sz="2400" dirty="0"/>
              <a:t>２</a:t>
            </a:r>
            <a:r>
              <a:rPr kumimoji="1" lang="ja-JP" altLang="en-US" sz="2400" dirty="0" smtClean="0"/>
              <a:t>．ナゴヤドームの</a:t>
            </a:r>
            <a:r>
              <a:rPr lang="ja-JP" altLang="en-US" sz="2400" dirty="0"/>
              <a:t>中日・巨人戦の観客数は</a:t>
            </a:r>
            <a:r>
              <a:rPr lang="en-US" altLang="ja-JP" sz="2400" dirty="0"/>
              <a:t>4</a:t>
            </a:r>
            <a:r>
              <a:rPr lang="ja-JP" altLang="en-US" sz="2400" dirty="0" smtClean="0"/>
              <a:t>万人に</a:t>
            </a:r>
            <a:r>
              <a:rPr lang="ja-JP" altLang="en-US" sz="2400" u="sng" dirty="0" smtClean="0"/>
              <a:t>上った</a:t>
            </a:r>
            <a:r>
              <a:rPr lang="ja-JP" altLang="en-US" sz="2400" dirty="0" smtClean="0"/>
              <a:t>。</a:t>
            </a:r>
            <a:endParaRPr lang="en-US" altLang="ja-JP" sz="2400" dirty="0" smtClean="0"/>
          </a:p>
          <a:p>
            <a:pPr marL="0" indent="0">
              <a:buNone/>
            </a:pPr>
            <a:r>
              <a:rPr kumimoji="1" lang="ja-JP" altLang="en-US" sz="2400" dirty="0"/>
              <a:t>３</a:t>
            </a:r>
            <a:r>
              <a:rPr kumimoji="1" lang="ja-JP" altLang="en-US" sz="2400" dirty="0" smtClean="0"/>
              <a:t>．</a:t>
            </a:r>
            <a:r>
              <a:rPr lang="ja-JP" altLang="en-US" sz="2400" dirty="0"/>
              <a:t>ナゴヤドームの中日・巨人戦の観客数は</a:t>
            </a:r>
            <a:r>
              <a:rPr lang="en-US" altLang="ja-JP" sz="2400" dirty="0"/>
              <a:t>4</a:t>
            </a:r>
            <a:r>
              <a:rPr lang="ja-JP" altLang="en-US" sz="2400" dirty="0" smtClean="0"/>
              <a:t>万人に</a:t>
            </a:r>
            <a:r>
              <a:rPr lang="ja-JP" altLang="en-US" sz="2400" u="sng" dirty="0" smtClean="0"/>
              <a:t>達した</a:t>
            </a:r>
            <a:r>
              <a:rPr lang="ja-JP" altLang="en-US" sz="2400" dirty="0" smtClean="0"/>
              <a:t>。</a:t>
            </a:r>
            <a:endParaRPr lang="en-US" altLang="ja-JP" sz="2400" dirty="0" smtClean="0"/>
          </a:p>
          <a:p>
            <a:pPr marL="0" indent="0">
              <a:buNone/>
            </a:pPr>
            <a:r>
              <a:rPr lang="ja-JP" altLang="en-US" sz="2400" dirty="0"/>
              <a:t>　</a:t>
            </a:r>
            <a:r>
              <a:rPr lang="en-US" altLang="ja-JP" sz="2400" dirty="0" smtClean="0"/>
              <a:t>1</a:t>
            </a:r>
            <a:r>
              <a:rPr lang="ja-JP" altLang="en-US" sz="2400" dirty="0" smtClean="0"/>
              <a:t>はただ事実を述べた文であるが、２，３は</a:t>
            </a:r>
            <a:r>
              <a:rPr lang="en-US" altLang="ja-JP" sz="2400" dirty="0" smtClean="0"/>
              <a:t>4</a:t>
            </a:r>
            <a:r>
              <a:rPr lang="ja-JP" altLang="en-US" sz="2400" dirty="0" smtClean="0"/>
              <a:t>万人を多いと捉えた場合。「少ない」と捉えた場合は、「わずか</a:t>
            </a:r>
            <a:r>
              <a:rPr lang="en-US" altLang="ja-JP" sz="2400" dirty="0" smtClean="0"/>
              <a:t>1</a:t>
            </a:r>
            <a:r>
              <a:rPr lang="ja-JP" altLang="en-US" sz="2400" dirty="0" smtClean="0"/>
              <a:t>万人」と言える。</a:t>
            </a:r>
            <a:endParaRPr lang="en-US" altLang="ja-JP" sz="2400" dirty="0" smtClean="0"/>
          </a:p>
          <a:p>
            <a:pPr marL="0" indent="0">
              <a:buNone/>
            </a:pPr>
            <a:r>
              <a:rPr lang="en-US" altLang="ja-JP" sz="2400" dirty="0" smtClean="0"/>
              <a:t>cf. </a:t>
            </a:r>
            <a:r>
              <a:rPr lang="ja-JP" altLang="en-US" sz="2400" dirty="0" smtClean="0"/>
              <a:t>「</a:t>
            </a:r>
            <a:r>
              <a:rPr lang="en-US" altLang="ja-JP" sz="2400" dirty="0" smtClean="0"/>
              <a:t>5</a:t>
            </a:r>
            <a:r>
              <a:rPr lang="ja-JP" altLang="en-US" sz="2400" dirty="0" smtClean="0"/>
              <a:t>冊も読んだ」と「</a:t>
            </a:r>
            <a:r>
              <a:rPr lang="en-US" altLang="ja-JP" sz="2400" dirty="0" smtClean="0"/>
              <a:t>5</a:t>
            </a:r>
            <a:r>
              <a:rPr lang="ja-JP" altLang="en-US" sz="2400" dirty="0" smtClean="0"/>
              <a:t>冊しか読まなかった」</a:t>
            </a:r>
            <a:endParaRPr lang="en-US" altLang="ja-JP" sz="2400" dirty="0" smtClean="0"/>
          </a:p>
          <a:p>
            <a:pPr marL="0" indent="0">
              <a:buNone/>
            </a:pPr>
            <a:endParaRPr kumimoji="1" lang="ja-JP" altLang="en-US" dirty="0"/>
          </a:p>
        </p:txBody>
      </p:sp>
    </p:spTree>
    <p:extLst>
      <p:ext uri="{BB962C8B-B14F-4D97-AF65-F5344CB8AC3E}">
        <p14:creationId xmlns:p14="http://schemas.microsoft.com/office/powerpoint/2010/main" val="1286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additive="base">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１．「無敵の横綱白鵬はこどものころ泣き虫だった」</a:t>
            </a:r>
            <a:endParaRPr kumimoji="1" lang="en-US" altLang="ja-JP" dirty="0" smtClean="0"/>
          </a:p>
          <a:p>
            <a:r>
              <a:rPr lang="ja-JP" altLang="en-US" dirty="0"/>
              <a:t>　</a:t>
            </a:r>
            <a:r>
              <a:rPr lang="ja-JP" altLang="en-US" dirty="0" smtClean="0"/>
              <a:t>　基底スペース（現在）　　　　　子どものころ</a:t>
            </a:r>
            <a:endParaRPr kumimoji="1" lang="ja-JP" altLang="en-US" dirty="0"/>
          </a:p>
        </p:txBody>
      </p:sp>
      <p:sp>
        <p:nvSpPr>
          <p:cNvPr id="4" name="円/楕円 3"/>
          <p:cNvSpPr/>
          <p:nvPr/>
        </p:nvSpPr>
        <p:spPr>
          <a:xfrm>
            <a:off x="2051222" y="3013580"/>
            <a:ext cx="1342768" cy="1087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5078627" y="3013579"/>
            <a:ext cx="1342768" cy="1087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570205" y="3393989"/>
            <a:ext cx="428368" cy="307777"/>
          </a:xfrm>
          <a:prstGeom prst="rect">
            <a:avLst/>
          </a:prstGeom>
          <a:noFill/>
        </p:spPr>
        <p:txBody>
          <a:bodyPr wrap="square" rtlCol="0">
            <a:spAutoFit/>
          </a:bodyPr>
          <a:lstStyle/>
          <a:p>
            <a:r>
              <a:rPr kumimoji="1" lang="en-US" altLang="ja-JP" sz="1400" dirty="0" smtClean="0"/>
              <a:t>a1</a:t>
            </a:r>
            <a:endParaRPr kumimoji="1" lang="ja-JP" altLang="en-US" sz="1400" dirty="0"/>
          </a:p>
        </p:txBody>
      </p:sp>
      <p:sp>
        <p:nvSpPr>
          <p:cNvPr id="7" name="テキスト ボックス 6"/>
          <p:cNvSpPr txBox="1"/>
          <p:nvPr/>
        </p:nvSpPr>
        <p:spPr>
          <a:xfrm>
            <a:off x="5535827" y="3393988"/>
            <a:ext cx="428368" cy="307777"/>
          </a:xfrm>
          <a:prstGeom prst="rect">
            <a:avLst/>
          </a:prstGeom>
          <a:noFill/>
        </p:spPr>
        <p:txBody>
          <a:bodyPr wrap="square" rtlCol="0">
            <a:spAutoFit/>
          </a:bodyPr>
          <a:lstStyle/>
          <a:p>
            <a:r>
              <a:rPr kumimoji="1" lang="en-US" altLang="ja-JP" sz="1400" dirty="0" smtClean="0"/>
              <a:t>a2</a:t>
            </a:r>
            <a:endParaRPr kumimoji="1" lang="ja-JP" altLang="en-US" sz="1400" dirty="0"/>
          </a:p>
        </p:txBody>
      </p:sp>
      <p:sp>
        <p:nvSpPr>
          <p:cNvPr id="8" name="正方形/長方形 7"/>
          <p:cNvSpPr/>
          <p:nvPr/>
        </p:nvSpPr>
        <p:spPr>
          <a:xfrm>
            <a:off x="2226019" y="4448432"/>
            <a:ext cx="1464531" cy="679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248930" y="4481384"/>
            <a:ext cx="1318054" cy="461665"/>
          </a:xfrm>
          <a:prstGeom prst="rect">
            <a:avLst/>
          </a:prstGeom>
          <a:noFill/>
        </p:spPr>
        <p:txBody>
          <a:bodyPr wrap="square" rtlCol="0">
            <a:spAutoFit/>
          </a:bodyPr>
          <a:lstStyle/>
          <a:p>
            <a:r>
              <a:rPr kumimoji="1" lang="en-US" altLang="ja-JP" sz="1200" dirty="0" smtClean="0"/>
              <a:t>a1: </a:t>
            </a:r>
            <a:r>
              <a:rPr lang="ja-JP" altLang="en-US" sz="1200" dirty="0" smtClean="0"/>
              <a:t>名前　</a:t>
            </a:r>
            <a:r>
              <a:rPr kumimoji="1" lang="ja-JP" altLang="en-US" sz="1200" dirty="0" smtClean="0"/>
              <a:t>白鵬　無敵　横綱</a:t>
            </a:r>
            <a:endParaRPr kumimoji="1" lang="ja-JP" altLang="en-US" sz="1200" dirty="0"/>
          </a:p>
        </p:txBody>
      </p:sp>
      <p:sp>
        <p:nvSpPr>
          <p:cNvPr id="10" name="正方形/長方形 9"/>
          <p:cNvSpPr/>
          <p:nvPr/>
        </p:nvSpPr>
        <p:spPr>
          <a:xfrm>
            <a:off x="5253424" y="4439484"/>
            <a:ext cx="1674597" cy="700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338119" y="4481384"/>
            <a:ext cx="1466335" cy="646331"/>
          </a:xfrm>
          <a:prstGeom prst="rect">
            <a:avLst/>
          </a:prstGeom>
          <a:noFill/>
        </p:spPr>
        <p:txBody>
          <a:bodyPr wrap="square" rtlCol="0">
            <a:spAutoFit/>
          </a:bodyPr>
          <a:lstStyle/>
          <a:p>
            <a:r>
              <a:rPr lang="en-US" altLang="ja-JP" sz="1200" dirty="0" smtClean="0"/>
              <a:t>a2 </a:t>
            </a:r>
            <a:r>
              <a:rPr lang="ja-JP" altLang="en-US" sz="1200" dirty="0" smtClean="0"/>
              <a:t>：子供のころの白鵬（ダワー）</a:t>
            </a:r>
            <a:endParaRPr lang="en-US" altLang="ja-JP" sz="1200" dirty="0" smtClean="0"/>
          </a:p>
          <a:p>
            <a:r>
              <a:rPr lang="ja-JP" altLang="en-US" sz="1200" dirty="0" smtClean="0"/>
              <a:t>　泣き虫</a:t>
            </a:r>
            <a:endParaRPr kumimoji="1" lang="ja-JP" altLang="en-US" sz="1200" dirty="0"/>
          </a:p>
        </p:txBody>
      </p:sp>
      <p:sp>
        <p:nvSpPr>
          <p:cNvPr id="13" name="フリーフォーム 12"/>
          <p:cNvSpPr/>
          <p:nvPr/>
        </p:nvSpPr>
        <p:spPr>
          <a:xfrm>
            <a:off x="2899719" y="3072466"/>
            <a:ext cx="2619632" cy="436853"/>
          </a:xfrm>
          <a:custGeom>
            <a:avLst/>
            <a:gdLst>
              <a:gd name="connsiteX0" fmla="*/ 0 w 2619632"/>
              <a:gd name="connsiteY0" fmla="*/ 387426 h 436853"/>
              <a:gd name="connsiteX1" fmla="*/ 1046205 w 2619632"/>
              <a:gd name="connsiteY1" fmla="*/ 248 h 436853"/>
              <a:gd name="connsiteX2" fmla="*/ 2619632 w 2619632"/>
              <a:gd name="connsiteY2" fmla="*/ 436853 h 436853"/>
              <a:gd name="connsiteX3" fmla="*/ 2619632 w 2619632"/>
              <a:gd name="connsiteY3" fmla="*/ 436853 h 436853"/>
            </a:gdLst>
            <a:ahLst/>
            <a:cxnLst>
              <a:cxn ang="0">
                <a:pos x="connsiteX0" y="connsiteY0"/>
              </a:cxn>
              <a:cxn ang="0">
                <a:pos x="connsiteX1" y="connsiteY1"/>
              </a:cxn>
              <a:cxn ang="0">
                <a:pos x="connsiteX2" y="connsiteY2"/>
              </a:cxn>
              <a:cxn ang="0">
                <a:pos x="connsiteX3" y="connsiteY3"/>
              </a:cxn>
            </a:cxnLst>
            <a:rect l="l" t="t" r="r" b="b"/>
            <a:pathLst>
              <a:path w="2619632" h="436853">
                <a:moveTo>
                  <a:pt x="0" y="387426"/>
                </a:moveTo>
                <a:cubicBezTo>
                  <a:pt x="304800" y="189718"/>
                  <a:pt x="609600" y="-7990"/>
                  <a:pt x="1046205" y="248"/>
                </a:cubicBezTo>
                <a:cubicBezTo>
                  <a:pt x="1482810" y="8486"/>
                  <a:pt x="2619632" y="436853"/>
                  <a:pt x="2619632" y="436853"/>
                </a:cubicBezTo>
                <a:lnTo>
                  <a:pt x="2619632" y="4368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654" y="2214416"/>
            <a:ext cx="2348317" cy="4073611"/>
          </a:xfrm>
          <a:prstGeom prst="rect">
            <a:avLst/>
          </a:prstGeom>
        </p:spPr>
      </p:pic>
    </p:spTree>
    <p:extLst>
      <p:ext uri="{BB962C8B-B14F-4D97-AF65-F5344CB8AC3E}">
        <p14:creationId xmlns:p14="http://schemas.microsoft.com/office/powerpoint/2010/main" val="15421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P spid="7" grpId="0"/>
      <p:bldP spid="8" grpId="0" animBg="1"/>
      <p:bldP spid="9" grpId="0"/>
      <p:bldP spid="9" grpId="1"/>
      <p:bldP spid="10" grpId="0" animBg="1"/>
      <p:bldP spid="11" grpId="0"/>
      <p:bldP spid="1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２．「いつもの優しい</a:t>
            </a:r>
            <a:r>
              <a:rPr kumimoji="1" lang="en-US" altLang="ja-JP" dirty="0" smtClean="0"/>
              <a:t>A</a:t>
            </a:r>
            <a:r>
              <a:rPr kumimoji="1" lang="ja-JP" altLang="en-US" dirty="0" err="1" smtClean="0"/>
              <a:t>さんが</a:t>
            </a:r>
            <a:r>
              <a:rPr kumimoji="1" lang="ja-JP" altLang="en-US" dirty="0" smtClean="0"/>
              <a:t>なぜこんなに意地悪なんだろうと思った瞬間、目が覚めた」</a:t>
            </a:r>
            <a:endParaRPr kumimoji="1" lang="en-US" altLang="ja-JP" dirty="0" smtClean="0"/>
          </a:p>
          <a:p>
            <a:r>
              <a:rPr lang="ja-JP" altLang="en-US" dirty="0"/>
              <a:t>　</a:t>
            </a:r>
            <a:r>
              <a:rPr lang="ja-JP" altLang="en-US" dirty="0" smtClean="0"/>
              <a:t>　　　現実世界　　　　　　　　　夢の中</a:t>
            </a:r>
            <a:endParaRPr kumimoji="1" lang="ja-JP" altLang="en-US" dirty="0"/>
          </a:p>
        </p:txBody>
      </p:sp>
      <p:sp>
        <p:nvSpPr>
          <p:cNvPr id="4" name="円/楕円 3"/>
          <p:cNvSpPr/>
          <p:nvPr/>
        </p:nvSpPr>
        <p:spPr>
          <a:xfrm>
            <a:off x="1977083" y="3352799"/>
            <a:ext cx="1334530" cy="126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380735" y="3814119"/>
            <a:ext cx="461319" cy="276999"/>
          </a:xfrm>
          <a:prstGeom prst="rect">
            <a:avLst/>
          </a:prstGeom>
          <a:noFill/>
        </p:spPr>
        <p:txBody>
          <a:bodyPr wrap="square" rtlCol="0">
            <a:spAutoFit/>
          </a:bodyPr>
          <a:lstStyle/>
          <a:p>
            <a:r>
              <a:rPr kumimoji="1" lang="en-US" altLang="ja-JP" sz="1200" dirty="0" smtClean="0"/>
              <a:t>a1</a:t>
            </a:r>
            <a:endParaRPr kumimoji="1" lang="ja-JP" altLang="en-US" sz="1200" dirty="0"/>
          </a:p>
        </p:txBody>
      </p:sp>
      <p:sp>
        <p:nvSpPr>
          <p:cNvPr id="7" name="正方形/長方形 6"/>
          <p:cNvSpPr/>
          <p:nvPr/>
        </p:nvSpPr>
        <p:spPr>
          <a:xfrm>
            <a:off x="2092411" y="5280454"/>
            <a:ext cx="1507524" cy="551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83027" y="5404022"/>
            <a:ext cx="1260389" cy="461665"/>
          </a:xfrm>
          <a:prstGeom prst="rect">
            <a:avLst/>
          </a:prstGeom>
          <a:noFill/>
        </p:spPr>
        <p:txBody>
          <a:bodyPr wrap="square" rtlCol="0">
            <a:spAutoFit/>
          </a:bodyPr>
          <a:lstStyle/>
          <a:p>
            <a:r>
              <a:rPr kumimoji="1" lang="en-US" altLang="ja-JP" sz="1200" dirty="0" smtClean="0"/>
              <a:t>a1:</a:t>
            </a:r>
            <a:r>
              <a:rPr kumimoji="1" lang="ja-JP" altLang="en-US" sz="1200" dirty="0" smtClean="0"/>
              <a:t>　</a:t>
            </a:r>
            <a:r>
              <a:rPr kumimoji="1" lang="en-US" altLang="ja-JP" sz="1200" dirty="0" smtClean="0"/>
              <a:t>A</a:t>
            </a:r>
            <a:r>
              <a:rPr kumimoji="1" lang="ja-JP" altLang="en-US" sz="1200" dirty="0" smtClean="0"/>
              <a:t>さん　やさしい</a:t>
            </a:r>
            <a:endParaRPr kumimoji="1" lang="ja-JP" altLang="en-US" sz="1200" dirty="0"/>
          </a:p>
        </p:txBody>
      </p:sp>
      <p:sp>
        <p:nvSpPr>
          <p:cNvPr id="9" name="円/楕円 8"/>
          <p:cNvSpPr/>
          <p:nvPr/>
        </p:nvSpPr>
        <p:spPr>
          <a:xfrm>
            <a:off x="4611362" y="3371850"/>
            <a:ext cx="1285103" cy="1161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23253" y="3814117"/>
            <a:ext cx="461319" cy="276999"/>
          </a:xfrm>
          <a:prstGeom prst="rect">
            <a:avLst/>
          </a:prstGeom>
          <a:noFill/>
        </p:spPr>
        <p:txBody>
          <a:bodyPr wrap="square" rtlCol="0">
            <a:spAutoFit/>
          </a:bodyPr>
          <a:lstStyle/>
          <a:p>
            <a:r>
              <a:rPr kumimoji="1" lang="en-US" altLang="ja-JP" sz="1200" dirty="0" smtClean="0"/>
              <a:t>a2</a:t>
            </a:r>
            <a:endParaRPr kumimoji="1" lang="ja-JP" altLang="en-US" sz="1200" dirty="0"/>
          </a:p>
        </p:txBody>
      </p:sp>
      <p:sp>
        <p:nvSpPr>
          <p:cNvPr id="11" name="正方形/長方形 10"/>
          <p:cNvSpPr/>
          <p:nvPr/>
        </p:nvSpPr>
        <p:spPr>
          <a:xfrm>
            <a:off x="4769722" y="5280454"/>
            <a:ext cx="1392181" cy="46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52086" y="5346357"/>
            <a:ext cx="1309817" cy="461665"/>
          </a:xfrm>
          <a:prstGeom prst="rect">
            <a:avLst/>
          </a:prstGeom>
          <a:noFill/>
        </p:spPr>
        <p:txBody>
          <a:bodyPr wrap="square" rtlCol="0">
            <a:spAutoFit/>
          </a:bodyPr>
          <a:lstStyle/>
          <a:p>
            <a:r>
              <a:rPr kumimoji="1" lang="en-US" altLang="ja-JP" sz="1200" dirty="0" smtClean="0"/>
              <a:t>a2: A</a:t>
            </a:r>
            <a:r>
              <a:rPr kumimoji="1" lang="ja-JP" altLang="en-US" sz="1200" dirty="0" smtClean="0"/>
              <a:t>さん　意地悪</a:t>
            </a:r>
            <a:endParaRPr kumimoji="1" lang="ja-JP" altLang="en-US" sz="1200" dirty="0"/>
          </a:p>
        </p:txBody>
      </p:sp>
      <p:sp>
        <p:nvSpPr>
          <p:cNvPr id="13" name="フリーフォーム 12"/>
          <p:cNvSpPr/>
          <p:nvPr/>
        </p:nvSpPr>
        <p:spPr>
          <a:xfrm>
            <a:off x="2759676" y="3410375"/>
            <a:ext cx="2314832" cy="519074"/>
          </a:xfrm>
          <a:custGeom>
            <a:avLst/>
            <a:gdLst>
              <a:gd name="connsiteX0" fmla="*/ 0 w 2314832"/>
              <a:gd name="connsiteY0" fmla="*/ 486122 h 519074"/>
              <a:gd name="connsiteX1" fmla="*/ 1054443 w 2314832"/>
              <a:gd name="connsiteY1" fmla="*/ 90 h 519074"/>
              <a:gd name="connsiteX2" fmla="*/ 2314832 w 2314832"/>
              <a:gd name="connsiteY2" fmla="*/ 519074 h 519074"/>
              <a:gd name="connsiteX3" fmla="*/ 2314832 w 2314832"/>
              <a:gd name="connsiteY3" fmla="*/ 519074 h 519074"/>
            </a:gdLst>
            <a:ahLst/>
            <a:cxnLst>
              <a:cxn ang="0">
                <a:pos x="connsiteX0" y="connsiteY0"/>
              </a:cxn>
              <a:cxn ang="0">
                <a:pos x="connsiteX1" y="connsiteY1"/>
              </a:cxn>
              <a:cxn ang="0">
                <a:pos x="connsiteX2" y="connsiteY2"/>
              </a:cxn>
              <a:cxn ang="0">
                <a:pos x="connsiteX3" y="connsiteY3"/>
              </a:cxn>
            </a:cxnLst>
            <a:rect l="l" t="t" r="r" b="b"/>
            <a:pathLst>
              <a:path w="2314832" h="519074">
                <a:moveTo>
                  <a:pt x="0" y="486122"/>
                </a:moveTo>
                <a:cubicBezTo>
                  <a:pt x="334319" y="240360"/>
                  <a:pt x="668638" y="-5402"/>
                  <a:pt x="1054443" y="90"/>
                </a:cubicBezTo>
                <a:cubicBezTo>
                  <a:pt x="1440248" y="5582"/>
                  <a:pt x="2314832" y="519074"/>
                  <a:pt x="2314832" y="519074"/>
                </a:cubicBezTo>
                <a:lnTo>
                  <a:pt x="2314832" y="51907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727" y="3235584"/>
            <a:ext cx="3574192" cy="2382795"/>
          </a:xfrm>
          <a:prstGeom prst="rect">
            <a:avLst/>
          </a:prstGeom>
        </p:spPr>
      </p:pic>
    </p:spTree>
    <p:extLst>
      <p:ext uri="{BB962C8B-B14F-4D97-AF65-F5344CB8AC3E}">
        <p14:creationId xmlns:p14="http://schemas.microsoft.com/office/powerpoint/2010/main" val="20859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7" grpId="0" animBg="1"/>
      <p:bldP spid="8" grpId="0"/>
      <p:bldP spid="9" grpId="0" animBg="1"/>
      <p:bldP spid="10" grpId="0"/>
      <p:bldP spid="11" grpId="0" animBg="1"/>
      <p:bldP spid="12" grpId="0"/>
      <p:bldP spid="1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13</a:t>
            </a:r>
            <a:r>
              <a:rPr kumimoji="1" lang="ja-JP" altLang="en-US" dirty="0" smtClean="0"/>
              <a:t>講　流行語の認知言語学（</a:t>
            </a:r>
            <a:r>
              <a:rPr kumimoji="1" lang="en-US" altLang="ja-JP" dirty="0" smtClean="0"/>
              <a:t>1</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kumimoji="1" lang="ja-JP" altLang="en-US" dirty="0" smtClean="0"/>
              <a:t>「流行語」には、シネクドキー、メトニミ</a:t>
            </a:r>
            <a:r>
              <a:rPr kumimoji="1" lang="en-US" altLang="ja-JP" dirty="0" smtClean="0"/>
              <a:t>―</a:t>
            </a:r>
            <a:r>
              <a:rPr kumimoji="1" lang="ja-JP" altLang="en-US" dirty="0" err="1" smtClean="0"/>
              <a:t>、</a:t>
            </a:r>
            <a:r>
              <a:rPr kumimoji="1" lang="ja-JP" altLang="en-US" dirty="0" smtClean="0"/>
              <a:t>メタファーのそれぞれに基づくものがある。</a:t>
            </a:r>
            <a:endParaRPr kumimoji="1" lang="en-US" altLang="ja-JP" dirty="0" smtClean="0"/>
          </a:p>
          <a:p>
            <a:r>
              <a:rPr lang="ja-JP" altLang="en-US" dirty="0" smtClean="0"/>
              <a:t>「流行語」には、複数の比喩を基盤としたものがある。</a:t>
            </a:r>
            <a:endParaRPr lang="en-US" altLang="ja-JP" dirty="0" smtClean="0"/>
          </a:p>
          <a:p>
            <a:r>
              <a:rPr lang="ja-JP" altLang="en-US" dirty="0" smtClean="0"/>
              <a:t>資料：</a:t>
            </a:r>
            <a:r>
              <a:rPr lang="en-US" altLang="ja-JP" dirty="0" smtClean="0"/>
              <a:t>『</a:t>
            </a:r>
            <a:r>
              <a:rPr lang="ja-JP" altLang="en-US" dirty="0" smtClean="0"/>
              <a:t>暮らしの年表／流行語</a:t>
            </a:r>
            <a:r>
              <a:rPr lang="en-US" altLang="ja-JP" dirty="0" smtClean="0"/>
              <a:t>100</a:t>
            </a:r>
            <a:r>
              <a:rPr lang="ja-JP" altLang="en-US" dirty="0" smtClean="0"/>
              <a:t>年</a:t>
            </a:r>
            <a:r>
              <a:rPr lang="en-US" altLang="ja-JP" dirty="0" smtClean="0"/>
              <a:t>』</a:t>
            </a:r>
            <a:r>
              <a:rPr lang="ja-JP" altLang="en-US" dirty="0" smtClean="0"/>
              <a:t>（講談社）</a:t>
            </a:r>
            <a:endParaRPr lang="en-US" altLang="ja-JP" dirty="0" smtClean="0"/>
          </a:p>
          <a:p>
            <a:endParaRPr kumimoji="1" lang="ja-JP" altLang="en-US" dirty="0"/>
          </a:p>
        </p:txBody>
      </p:sp>
    </p:spTree>
    <p:extLst>
      <p:ext uri="{BB962C8B-B14F-4D97-AF65-F5344CB8AC3E}">
        <p14:creationId xmlns:p14="http://schemas.microsoft.com/office/powerpoint/2010/main" val="21723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シネクドキーを基盤とした流行語</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4941" y="2928552"/>
            <a:ext cx="2702011" cy="2026508"/>
          </a:xfrm>
          <a:prstGeom prst="rect">
            <a:avLst/>
          </a:prstGeom>
        </p:spPr>
      </p:pic>
      <p:sp>
        <p:nvSpPr>
          <p:cNvPr id="3" name="コンテンツ プレースホルダー 2"/>
          <p:cNvSpPr>
            <a:spLocks noGrp="1"/>
          </p:cNvSpPr>
          <p:nvPr>
            <p:ph idx="1"/>
          </p:nvPr>
        </p:nvSpPr>
        <p:spPr>
          <a:xfrm>
            <a:off x="677334" y="2160589"/>
            <a:ext cx="8596668" cy="3880773"/>
          </a:xfrm>
        </p:spPr>
        <p:txBody>
          <a:bodyPr>
            <a:normAutofit fontScale="92500" lnSpcReduction="20000"/>
          </a:bodyPr>
          <a:lstStyle/>
          <a:p>
            <a:r>
              <a:rPr kumimoji="1" lang="ja-JP" altLang="en-US" dirty="0" smtClean="0"/>
              <a:t>シネクドキー：本来の意味よりも狭い意味あるいは広い意味を表すこと</a:t>
            </a:r>
            <a:endParaRPr kumimoji="1" lang="en-US" altLang="ja-JP" dirty="0" smtClean="0"/>
          </a:p>
          <a:p>
            <a:r>
              <a:rPr kumimoji="1" lang="ja-JP" altLang="en-US" dirty="0" smtClean="0"/>
              <a:t>類から種への転用</a:t>
            </a:r>
            <a:endParaRPr kumimoji="1" lang="en-US" altLang="ja-JP" dirty="0" smtClean="0"/>
          </a:p>
          <a:p>
            <a:r>
              <a:rPr lang="ja-JP" altLang="en-US" dirty="0" smtClean="0"/>
              <a:t>「女子会」</a:t>
            </a:r>
            <a:endParaRPr lang="en-US" altLang="ja-JP" dirty="0" smtClean="0"/>
          </a:p>
          <a:p>
            <a:r>
              <a:rPr kumimoji="1" lang="ja-JP" altLang="en-US" dirty="0" smtClean="0"/>
              <a:t>本来、＜女子が（何らかの目的で）集まること、</a:t>
            </a:r>
            <a:endParaRPr kumimoji="1" lang="en-US" altLang="ja-JP" dirty="0" smtClean="0"/>
          </a:p>
          <a:p>
            <a:r>
              <a:rPr kumimoji="1" lang="ja-JP" altLang="en-US" dirty="0" smtClean="0"/>
              <a:t>あるいはその集まり。＞</a:t>
            </a:r>
            <a:endParaRPr kumimoji="1" lang="en-US" altLang="ja-JP" dirty="0" smtClean="0"/>
          </a:p>
          <a:p>
            <a:r>
              <a:rPr lang="ja-JP" altLang="en-US" dirty="0" smtClean="0"/>
              <a:t>＜飲食やおしゃべりのために、女性だけで集まること、</a:t>
            </a:r>
            <a:endParaRPr lang="en-US" altLang="ja-JP" dirty="0" smtClean="0"/>
          </a:p>
          <a:p>
            <a:r>
              <a:rPr lang="ja-JP" altLang="en-US" dirty="0" smtClean="0"/>
              <a:t>あるいはその集まり＞</a:t>
            </a:r>
            <a:endParaRPr lang="en-US" altLang="ja-JP" dirty="0" smtClean="0"/>
          </a:p>
          <a:p>
            <a:r>
              <a:rPr kumimoji="1" lang="ja-JP" altLang="en-US" dirty="0" smtClean="0"/>
              <a:t>「限定された目的」、「成人女性」という狭い意味を表す。</a:t>
            </a:r>
            <a:endParaRPr kumimoji="1" lang="en-US" altLang="ja-JP" dirty="0" smtClean="0"/>
          </a:p>
          <a:p>
            <a:r>
              <a:rPr lang="ja-JP" altLang="en-US" dirty="0" smtClean="0"/>
              <a:t>「転向」</a:t>
            </a:r>
            <a:endParaRPr lang="en-US" altLang="ja-JP" dirty="0" smtClean="0"/>
          </a:p>
          <a:p>
            <a:r>
              <a:rPr kumimoji="1" lang="ja-JP" altLang="en-US" dirty="0" smtClean="0"/>
              <a:t>本来＜立場や方針を変えること一般＞　「アマチュアからプロに転向する」</a:t>
            </a:r>
            <a:endParaRPr kumimoji="1" lang="en-US" altLang="ja-JP" dirty="0" smtClean="0"/>
          </a:p>
          <a:p>
            <a:r>
              <a:rPr lang="ja-JP" altLang="en-US" dirty="0" smtClean="0"/>
              <a:t>狭い意味「ある思想を持つものが、それを捨てて、他の思想的な立場に変わること」</a:t>
            </a:r>
            <a:endParaRPr kumimoji="1" lang="en-US" altLang="ja-JP" dirty="0" smtClean="0"/>
          </a:p>
          <a:p>
            <a:endParaRPr kumimoji="1" lang="ja-JP" altLang="en-US" dirty="0"/>
          </a:p>
        </p:txBody>
      </p:sp>
    </p:spTree>
    <p:extLst>
      <p:ext uri="{BB962C8B-B14F-4D97-AF65-F5344CB8AC3E}">
        <p14:creationId xmlns:p14="http://schemas.microsoft.com/office/powerpoint/2010/main" val="100791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種から類への転用</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「ウルトラ</a:t>
            </a:r>
            <a:r>
              <a:rPr kumimoji="1" lang="en-US" altLang="ja-JP" dirty="0" smtClean="0"/>
              <a:t>C</a:t>
            </a:r>
            <a:r>
              <a:rPr kumimoji="1" lang="ja-JP" altLang="en-US" dirty="0" smtClean="0"/>
              <a:t>」</a:t>
            </a:r>
            <a:endParaRPr kumimoji="1" lang="en-US" altLang="ja-JP" dirty="0" smtClean="0"/>
          </a:p>
          <a:p>
            <a:r>
              <a:rPr lang="ja-JP" altLang="en-US" dirty="0" smtClean="0"/>
              <a:t>本来、＜（</a:t>
            </a:r>
            <a:r>
              <a:rPr lang="en-US" altLang="ja-JP" dirty="0" smtClean="0"/>
              <a:t>1964</a:t>
            </a:r>
            <a:r>
              <a:rPr lang="ja-JP" altLang="en-US" dirty="0" smtClean="0"/>
              <a:t>年当時）体操で、競技難度</a:t>
            </a:r>
            <a:r>
              <a:rPr lang="en-US" altLang="ja-JP" dirty="0" smtClean="0"/>
              <a:t>C</a:t>
            </a:r>
            <a:r>
              <a:rPr lang="ja-JP" altLang="en-US" dirty="0" smtClean="0"/>
              <a:t>を</a:t>
            </a:r>
            <a:endParaRPr lang="en-US" altLang="ja-JP" dirty="0" smtClean="0"/>
          </a:p>
          <a:p>
            <a:r>
              <a:rPr lang="ja-JP" altLang="en-US" dirty="0" smtClean="0"/>
              <a:t>超える最高難度の技＞</a:t>
            </a:r>
            <a:endParaRPr lang="en-US" altLang="ja-JP" dirty="0" smtClean="0"/>
          </a:p>
          <a:p>
            <a:r>
              <a:rPr lang="ja-JP" altLang="en-US" dirty="0" smtClean="0"/>
              <a:t>＜ものすごい行為＞</a:t>
            </a:r>
            <a:endParaRPr lang="en-US" altLang="ja-JP" dirty="0" smtClean="0"/>
          </a:p>
          <a:p>
            <a:r>
              <a:rPr kumimoji="1" lang="ja-JP" altLang="en-US" dirty="0" smtClean="0"/>
              <a:t>「</a:t>
            </a:r>
            <a:r>
              <a:rPr kumimoji="1" lang="en-US" altLang="ja-JP" dirty="0" smtClean="0"/>
              <a:t>A</a:t>
            </a:r>
            <a:r>
              <a:rPr kumimoji="1" lang="ja-JP" altLang="en-US" dirty="0" err="1" smtClean="0"/>
              <a:t>さんの</a:t>
            </a:r>
            <a:r>
              <a:rPr kumimoji="1" lang="ja-JP" altLang="en-US" dirty="0" smtClean="0"/>
              <a:t>ウルトラ</a:t>
            </a:r>
            <a:r>
              <a:rPr kumimoji="1" lang="en-US" altLang="ja-JP" dirty="0" smtClean="0"/>
              <a:t>C</a:t>
            </a:r>
            <a:r>
              <a:rPr kumimoji="1" lang="ja-JP" altLang="en-US" dirty="0" smtClean="0"/>
              <a:t>で、問題はあっという間</a:t>
            </a:r>
            <a:endParaRPr kumimoji="1" lang="en-US" altLang="ja-JP" dirty="0" smtClean="0"/>
          </a:p>
          <a:p>
            <a:r>
              <a:rPr kumimoji="1" lang="ja-JP" altLang="en-US" dirty="0" err="1" smtClean="0"/>
              <a:t>に解</a:t>
            </a:r>
            <a:r>
              <a:rPr kumimoji="1" lang="ja-JP" altLang="en-US" dirty="0" smtClean="0"/>
              <a:t>決した」</a:t>
            </a:r>
            <a:endParaRPr kumimoji="1" lang="en-US" altLang="ja-JP" dirty="0" smtClean="0"/>
          </a:p>
          <a:p>
            <a:r>
              <a:rPr lang="ja-JP" altLang="en-US" dirty="0" smtClean="0"/>
              <a:t>「ウォークマン」</a:t>
            </a:r>
            <a:endParaRPr lang="en-US" altLang="ja-JP" dirty="0" smtClean="0"/>
          </a:p>
          <a:p>
            <a:r>
              <a:rPr kumimoji="1" lang="ja-JP" altLang="en-US" dirty="0" smtClean="0"/>
              <a:t>本来</a:t>
            </a:r>
            <a:r>
              <a:rPr lang="ja-JP" altLang="en-US" dirty="0" smtClean="0"/>
              <a:t>、ソニーという特定のメーカーの商品名</a:t>
            </a:r>
            <a:endParaRPr lang="en-US" altLang="ja-JP" dirty="0" smtClean="0"/>
          </a:p>
          <a:p>
            <a:r>
              <a:rPr lang="ja-JP" altLang="en-US" dirty="0" smtClean="0"/>
              <a:t>（ヘッドホンステレオカセットプレーヤー）</a:t>
            </a:r>
            <a:endParaRPr lang="en-US" altLang="ja-JP" dirty="0" smtClean="0"/>
          </a:p>
          <a:p>
            <a:r>
              <a:rPr kumimoji="1" lang="ja-JP" altLang="en-US" dirty="0"/>
              <a:t>同様</a:t>
            </a:r>
            <a:r>
              <a:rPr kumimoji="1" lang="ja-JP" altLang="en-US" dirty="0" smtClean="0"/>
              <a:t>の</a:t>
            </a:r>
            <a:r>
              <a:rPr kumimoji="1" lang="ja-JP" altLang="en-US" dirty="0"/>
              <a:t>機能</a:t>
            </a:r>
            <a:r>
              <a:rPr kumimoji="1" lang="ja-JP" altLang="en-US" dirty="0" smtClean="0"/>
              <a:t>を有する</a:t>
            </a:r>
            <a:r>
              <a:rPr lang="ja-JP" altLang="en-US" dirty="0" smtClean="0"/>
              <a:t>他メーカー</a:t>
            </a:r>
            <a:r>
              <a:rPr lang="ja-JP" altLang="en-US" dirty="0"/>
              <a:t>の</a:t>
            </a:r>
            <a:r>
              <a:rPr kumimoji="1" lang="ja-JP" altLang="en-US" dirty="0" smtClean="0"/>
              <a:t>商品にも使う　</a:t>
            </a:r>
            <a:endParaRPr kumimoji="1" lang="en-US" altLang="ja-JP" dirty="0" smtClean="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067" y="2359315"/>
            <a:ext cx="2570716" cy="174166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752" y="4481310"/>
            <a:ext cx="1817345" cy="1758778"/>
          </a:xfrm>
          <a:prstGeom prst="rect">
            <a:avLst/>
          </a:prstGeom>
        </p:spPr>
      </p:pic>
    </p:spTree>
    <p:extLst>
      <p:ext uri="{BB962C8B-B14F-4D97-AF65-F5344CB8AC3E}">
        <p14:creationId xmlns:p14="http://schemas.microsoft.com/office/powerpoint/2010/main" val="341771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「冬彦さん」</a:t>
            </a:r>
            <a:endParaRPr kumimoji="1" lang="en-US" altLang="ja-JP" dirty="0" smtClean="0"/>
          </a:p>
          <a:p>
            <a:r>
              <a:rPr lang="ja-JP" altLang="en-US" dirty="0" smtClean="0"/>
              <a:t>本来、ドラマの特定の登場人物の名前</a:t>
            </a:r>
            <a:endParaRPr lang="en-US" altLang="ja-JP" dirty="0" smtClean="0"/>
          </a:p>
          <a:p>
            <a:r>
              <a:rPr kumimoji="1" lang="ja-JP" altLang="en-US" dirty="0" smtClean="0"/>
              <a:t>「女性に関心を持たず、自分だけの世界</a:t>
            </a:r>
            <a:endParaRPr kumimoji="1" lang="en-US" altLang="ja-JP" dirty="0" smtClean="0"/>
          </a:p>
          <a:p>
            <a:r>
              <a:rPr kumimoji="1" lang="ja-JP" altLang="en-US" dirty="0" smtClean="0"/>
              <a:t>で趣味に没頭する、マザコンの男性」一般</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002" y="2412142"/>
            <a:ext cx="3810000" cy="2857500"/>
          </a:xfrm>
          <a:prstGeom prst="rect">
            <a:avLst/>
          </a:prstGeom>
        </p:spPr>
      </p:pic>
    </p:spTree>
    <p:extLst>
      <p:ext uri="{BB962C8B-B14F-4D97-AF65-F5344CB8AC3E}">
        <p14:creationId xmlns:p14="http://schemas.microsoft.com/office/powerpoint/2010/main" val="15687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メトニミ</a:t>
            </a:r>
            <a:r>
              <a:rPr kumimoji="1" lang="en-US" altLang="ja-JP" dirty="0" smtClean="0"/>
              <a:t>―</a:t>
            </a:r>
            <a:r>
              <a:rPr kumimoji="1" lang="ja-JP" altLang="en-US" dirty="0" smtClean="0"/>
              <a:t>を基盤とした流行語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メトニミ</a:t>
            </a:r>
            <a:r>
              <a:rPr kumimoji="1" lang="en-US" altLang="ja-JP" dirty="0" smtClean="0"/>
              <a:t>―</a:t>
            </a:r>
            <a:r>
              <a:rPr kumimoji="1" lang="ja-JP" altLang="en-US" dirty="0" smtClean="0"/>
              <a:t>：</a:t>
            </a:r>
            <a:r>
              <a:rPr kumimoji="1" lang="en-US" altLang="ja-JP" dirty="0" smtClean="0"/>
              <a:t>2</a:t>
            </a:r>
            <a:r>
              <a:rPr kumimoji="1" lang="ja-JP" altLang="en-US" dirty="0" err="1" smtClean="0"/>
              <a:t>つの</a:t>
            </a:r>
            <a:r>
              <a:rPr kumimoji="1" lang="ja-JP" altLang="en-US" dirty="0" smtClean="0"/>
              <a:t>事物の外界における「隣接性」、さらに広く</a:t>
            </a:r>
            <a:r>
              <a:rPr kumimoji="1" lang="en-US" altLang="ja-JP" dirty="0" smtClean="0"/>
              <a:t>2</a:t>
            </a:r>
            <a:r>
              <a:rPr kumimoji="1" lang="ja-JP" altLang="en-US" dirty="0" err="1" smtClean="0"/>
              <a:t>つの</a:t>
            </a:r>
            <a:r>
              <a:rPr kumimoji="1" lang="ja-JP" altLang="en-US" dirty="0" smtClean="0"/>
              <a:t>事物・概念の思考内、概念上の「関連性」に基づいて、一方の事物・概念を表す形式を用いて、他方の事物・概念を表す比喩」</a:t>
            </a:r>
            <a:endParaRPr kumimoji="1" lang="en-US" altLang="ja-JP" dirty="0" smtClean="0"/>
          </a:p>
          <a:p>
            <a:r>
              <a:rPr lang="ja-JP" altLang="en-US" dirty="0" smtClean="0"/>
              <a:t>空間的隣接性、時間的隣接性、生理現象と心理状態の同時性</a:t>
            </a:r>
            <a:endParaRPr lang="en-US" altLang="ja-JP" dirty="0" smtClean="0"/>
          </a:p>
          <a:p>
            <a:r>
              <a:rPr lang="ja-JP" altLang="en-US" dirty="0" smtClean="0"/>
              <a:t>空間的隣接</a:t>
            </a:r>
            <a:endParaRPr lang="en-US" altLang="ja-JP" dirty="0" smtClean="0"/>
          </a:p>
          <a:p>
            <a:r>
              <a:rPr lang="ja-JP" altLang="en-US" dirty="0" smtClean="0"/>
              <a:t>「赤ヘル軍団」</a:t>
            </a:r>
            <a:endParaRPr lang="en-US" altLang="ja-JP" dirty="0" smtClean="0"/>
          </a:p>
          <a:p>
            <a:r>
              <a:rPr lang="ja-JP" altLang="en-US" dirty="0" smtClean="0"/>
              <a:t>「赤いヘルメット」と「広島カープの選手」　</a:t>
            </a:r>
            <a:endParaRPr lang="en-US" altLang="ja-JP" dirty="0" smtClean="0"/>
          </a:p>
          <a:p>
            <a:r>
              <a:rPr lang="ja-JP" altLang="en-US" dirty="0" smtClean="0"/>
              <a:t>が空間的に隣接していることから、</a:t>
            </a:r>
            <a:endParaRPr lang="en-US" altLang="ja-JP" dirty="0" smtClean="0"/>
          </a:p>
          <a:p>
            <a:r>
              <a:rPr lang="ja-JP" altLang="en-US" dirty="0" smtClean="0"/>
              <a:t>本来＜赤いヘルメット＞を表す＜赤ヘル＞で</a:t>
            </a:r>
            <a:endParaRPr lang="en-US" altLang="ja-JP" dirty="0" smtClean="0"/>
          </a:p>
          <a:p>
            <a:r>
              <a:rPr lang="ja-JP" altLang="en-US" dirty="0" smtClean="0"/>
              <a:t>＜広島カープの選手＞を表す。</a:t>
            </a:r>
            <a:endParaRPr lang="en-US" altLang="ja-JP" dirty="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227" y="3426940"/>
            <a:ext cx="3101546" cy="3101546"/>
          </a:xfrm>
          <a:prstGeom prst="rect">
            <a:avLst/>
          </a:prstGeom>
        </p:spPr>
      </p:pic>
    </p:spTree>
    <p:extLst>
      <p:ext uri="{BB962C8B-B14F-4D97-AF65-F5344CB8AC3E}">
        <p14:creationId xmlns:p14="http://schemas.microsoft.com/office/powerpoint/2010/main" val="20349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時間的隣接</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「ヤメ検」</a:t>
            </a:r>
            <a:endParaRPr kumimoji="1" lang="en-US" altLang="ja-JP" dirty="0" smtClean="0"/>
          </a:p>
          <a:p>
            <a:r>
              <a:rPr lang="ja-JP" altLang="en-US" dirty="0" smtClean="0"/>
              <a:t>＜やめた検事＞</a:t>
            </a:r>
            <a:endParaRPr kumimoji="1" lang="en-US" altLang="ja-JP" dirty="0" smtClean="0"/>
          </a:p>
          <a:p>
            <a:r>
              <a:rPr lang="ja-JP" altLang="en-US" dirty="0" smtClean="0"/>
              <a:t>「検事の仕事を辞めて弁護士になった人」</a:t>
            </a:r>
            <a:endParaRPr lang="en-US" altLang="ja-JP" dirty="0" smtClean="0"/>
          </a:p>
          <a:p>
            <a:r>
              <a:rPr kumimoji="1" lang="ja-JP" altLang="en-US" dirty="0" smtClean="0"/>
              <a:t>「やめた検事」→「弁護士」（時間的連続）</a:t>
            </a:r>
            <a:endParaRPr kumimoji="1" lang="en-US" altLang="ja-JP" dirty="0" smtClean="0"/>
          </a:p>
          <a:p>
            <a:r>
              <a:rPr lang="ja-JP" altLang="en-US" dirty="0" smtClean="0"/>
              <a:t>「窓際族」</a:t>
            </a:r>
            <a:endParaRPr lang="en-US" altLang="ja-JP" dirty="0" smtClean="0"/>
          </a:p>
          <a:p>
            <a:r>
              <a:rPr kumimoji="1" lang="ja-JP" altLang="en-US" dirty="0" smtClean="0"/>
              <a:t>＜席の位置が窓際である＞</a:t>
            </a:r>
            <a:endParaRPr kumimoji="1" lang="en-US" altLang="ja-JP" dirty="0" smtClean="0"/>
          </a:p>
          <a:p>
            <a:r>
              <a:rPr lang="ja-JP" altLang="en-US" dirty="0" smtClean="0"/>
              <a:t>＜閑職につく＞が同時に起る</a:t>
            </a:r>
            <a:endParaRPr lang="en-US" altLang="ja-JP" dirty="0" smtClean="0"/>
          </a:p>
          <a:p>
            <a:r>
              <a:rPr kumimoji="1" lang="ja-JP" altLang="en-US" dirty="0" smtClean="0"/>
              <a:t>「実質的な仕事を与えられず、閑職につく</a:t>
            </a:r>
            <a:endParaRPr kumimoji="1" lang="en-US" altLang="ja-JP" dirty="0" smtClean="0"/>
          </a:p>
          <a:p>
            <a:r>
              <a:rPr lang="ja-JP" altLang="en-US" dirty="0" smtClean="0"/>
              <a:t>中高年</a:t>
            </a:r>
            <a:r>
              <a:rPr lang="ja-JP" altLang="en-US" dirty="0"/>
              <a:t>サラリーマン</a:t>
            </a:r>
            <a:r>
              <a:rPr lang="ja-JP" altLang="en-US" dirty="0" smtClean="0"/>
              <a:t>を</a:t>
            </a:r>
            <a:r>
              <a:rPr lang="ja-JP" altLang="en-US" dirty="0"/>
              <a:t>揶揄</a:t>
            </a:r>
            <a:r>
              <a:rPr lang="ja-JP" altLang="en-US" dirty="0" smtClean="0"/>
              <a:t>した言葉</a:t>
            </a:r>
            <a:r>
              <a:rPr lang="ja-JP" altLang="en-US" dirty="0"/>
              <a:t>」</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778" y="2160589"/>
            <a:ext cx="2591786" cy="1841532"/>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778" y="4100975"/>
            <a:ext cx="2422130" cy="2549611"/>
          </a:xfrm>
          <a:prstGeom prst="rect">
            <a:avLst/>
          </a:prstGeom>
        </p:spPr>
      </p:pic>
    </p:spTree>
    <p:extLst>
      <p:ext uri="{BB962C8B-B14F-4D97-AF65-F5344CB8AC3E}">
        <p14:creationId xmlns:p14="http://schemas.microsoft.com/office/powerpoint/2010/main" val="286308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生理現象と心理状態の同時性</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「シビレる」</a:t>
            </a:r>
            <a:endParaRPr kumimoji="1" lang="en-US" altLang="ja-JP" dirty="0" smtClean="0"/>
          </a:p>
          <a:p>
            <a:r>
              <a:rPr lang="ja-JP" altLang="en-US" dirty="0" smtClean="0"/>
              <a:t>「身震いすること」</a:t>
            </a:r>
            <a:endParaRPr lang="en-US" altLang="ja-JP" dirty="0" smtClean="0"/>
          </a:p>
          <a:p>
            <a:r>
              <a:rPr kumimoji="1" lang="ja-JP" altLang="en-US" dirty="0" smtClean="0"/>
              <a:t>＜（かっこよいと感じるなど）心を強く惹かれる＞</a:t>
            </a:r>
            <a:endParaRPr kumimoji="1" lang="en-US" altLang="ja-JP" dirty="0" smtClean="0"/>
          </a:p>
          <a:p>
            <a:r>
              <a:rPr lang="ja-JP" altLang="en-US" dirty="0" smtClean="0"/>
              <a:t>「鳥肌が立つ」→＜感動あるいは興奮する＞</a:t>
            </a:r>
            <a:endParaRPr lang="en-US" altLang="ja-JP" dirty="0" smtClean="0"/>
          </a:p>
          <a:p>
            <a:r>
              <a:rPr kumimoji="1" lang="ja-JP" altLang="en-US" dirty="0" smtClean="0"/>
              <a:t>「目が点」</a:t>
            </a:r>
            <a:endParaRPr kumimoji="1" lang="en-US" altLang="ja-JP" dirty="0" smtClean="0"/>
          </a:p>
          <a:p>
            <a:r>
              <a:rPr lang="ja-JP" altLang="en-US" dirty="0" smtClean="0"/>
              <a:t>→＜（意外なことに接して）啞然とする＞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044" y="3826656"/>
            <a:ext cx="2199502" cy="2034539"/>
          </a:xfrm>
          <a:prstGeom prst="rect">
            <a:avLst/>
          </a:prstGeom>
        </p:spPr>
      </p:pic>
    </p:spTree>
    <p:extLst>
      <p:ext uri="{BB962C8B-B14F-4D97-AF65-F5344CB8AC3E}">
        <p14:creationId xmlns:p14="http://schemas.microsoft.com/office/powerpoint/2010/main" val="21764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メタファーを基盤とした流行語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メタファー：</a:t>
            </a:r>
            <a:r>
              <a:rPr kumimoji="1" lang="en-US" altLang="ja-JP" dirty="0" smtClean="0"/>
              <a:t>2</a:t>
            </a:r>
            <a:r>
              <a:rPr kumimoji="1" lang="ja-JP" altLang="en-US" dirty="0" err="1" smtClean="0"/>
              <a:t>つの</a:t>
            </a:r>
            <a:r>
              <a:rPr kumimoji="1" lang="ja-JP" altLang="en-US" dirty="0" smtClean="0"/>
              <a:t>事物・概念の何らかの類似性に基づいて、本来は一方の事物・概念を表す形式を用いて、他方の事物・概念を表すという比喩</a:t>
            </a:r>
            <a:endParaRPr kumimoji="1" lang="en-US" altLang="ja-JP" dirty="0" smtClean="0"/>
          </a:p>
          <a:p>
            <a:r>
              <a:rPr lang="ja-JP" altLang="en-US" dirty="0"/>
              <a:t>類似性</a:t>
            </a:r>
            <a:r>
              <a:rPr lang="ja-JP" altLang="en-US" dirty="0" smtClean="0"/>
              <a:t>を</a:t>
            </a:r>
            <a:r>
              <a:rPr lang="ja-JP" altLang="en-US" dirty="0"/>
              <a:t>基盤</a:t>
            </a:r>
            <a:r>
              <a:rPr lang="ja-JP" altLang="en-US" dirty="0" smtClean="0"/>
              <a:t>とする</a:t>
            </a:r>
            <a:r>
              <a:rPr lang="ja-JP" altLang="en-US" dirty="0"/>
              <a:t>意味</a:t>
            </a:r>
            <a:r>
              <a:rPr lang="ja-JP" altLang="en-US" dirty="0" smtClean="0"/>
              <a:t>の転用</a:t>
            </a:r>
            <a:endParaRPr lang="en-US" altLang="ja-JP" dirty="0" smtClean="0"/>
          </a:p>
          <a:p>
            <a:r>
              <a:rPr kumimoji="1" lang="ja-JP" altLang="en-US" dirty="0"/>
              <a:t>外見</a:t>
            </a:r>
            <a:r>
              <a:rPr kumimoji="1" lang="ja-JP" altLang="en-US" dirty="0" smtClean="0"/>
              <a:t>の類似性</a:t>
            </a:r>
            <a:endParaRPr kumimoji="1" lang="en-US" altLang="ja-JP" dirty="0" smtClean="0"/>
          </a:p>
          <a:p>
            <a:r>
              <a:rPr lang="ja-JP" altLang="en-US" dirty="0" smtClean="0"/>
              <a:t>「カラス族」</a:t>
            </a:r>
            <a:endParaRPr lang="en-US" altLang="ja-JP" dirty="0" smtClean="0"/>
          </a:p>
          <a:p>
            <a:r>
              <a:rPr kumimoji="1" lang="ja-JP" altLang="en-US" dirty="0" smtClean="0"/>
              <a:t>→「黒一色で統一したファッションの若者」</a:t>
            </a:r>
            <a:endParaRPr kumimoji="1" lang="en-US" altLang="ja-JP" dirty="0" smtClean="0"/>
          </a:p>
          <a:p>
            <a:r>
              <a:rPr lang="ja-JP" altLang="en-US" dirty="0" smtClean="0"/>
              <a:t>「日の丸弁当」</a:t>
            </a:r>
            <a:endParaRPr lang="en-US" altLang="ja-JP" dirty="0" smtClean="0"/>
          </a:p>
          <a:p>
            <a:r>
              <a:rPr kumimoji="1" lang="ja-JP" altLang="en-US" dirty="0" smtClean="0"/>
              <a:t>「ご飯の真ん中に梅干し</a:t>
            </a:r>
            <a:endParaRPr kumimoji="1" lang="en-US" altLang="ja-JP" dirty="0" smtClean="0"/>
          </a:p>
          <a:p>
            <a:r>
              <a:rPr kumimoji="1" lang="ja-JP" altLang="en-US" dirty="0" smtClean="0"/>
              <a:t>一つをのせた弁当」</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066" y="3046841"/>
            <a:ext cx="2095500" cy="279082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54" y="4402092"/>
            <a:ext cx="2589427" cy="1942070"/>
          </a:xfrm>
          <a:prstGeom prst="rect">
            <a:avLst/>
          </a:prstGeom>
        </p:spPr>
      </p:pic>
    </p:spTree>
    <p:extLst>
      <p:ext uri="{BB962C8B-B14F-4D97-AF65-F5344CB8AC3E}">
        <p14:creationId xmlns:p14="http://schemas.microsoft.com/office/powerpoint/2010/main" val="41149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lang="ja-JP" altLang="en-US" sz="2400" dirty="0" smtClean="0"/>
              <a:t>４．ナゴヤドームの中日・巨人戦に</a:t>
            </a:r>
            <a:r>
              <a:rPr lang="en-US" altLang="ja-JP" sz="2400" dirty="0" smtClean="0"/>
              <a:t>4</a:t>
            </a:r>
            <a:r>
              <a:rPr lang="ja-JP" altLang="en-US" sz="2400" dirty="0" smtClean="0"/>
              <a:t>万人の観客が</a:t>
            </a:r>
            <a:r>
              <a:rPr lang="ja-JP" altLang="en-US" sz="2400" u="sng" dirty="0" smtClean="0"/>
              <a:t>集まった</a:t>
            </a:r>
            <a:r>
              <a:rPr lang="ja-JP" altLang="en-US" sz="2400" dirty="0" smtClean="0"/>
              <a:t>。</a:t>
            </a:r>
            <a:endParaRPr lang="en-US" altLang="ja-JP" sz="2400" dirty="0" smtClean="0"/>
          </a:p>
          <a:p>
            <a:pPr marL="0" indent="0">
              <a:buNone/>
            </a:pPr>
            <a:r>
              <a:rPr lang="ja-JP" altLang="en-US" sz="2400" dirty="0"/>
              <a:t>５</a:t>
            </a:r>
            <a:r>
              <a:rPr lang="ja-JP" altLang="en-US" sz="2400" dirty="0" smtClean="0"/>
              <a:t>．</a:t>
            </a:r>
            <a:r>
              <a:rPr lang="ja-JP" altLang="en-US" sz="2400" dirty="0"/>
              <a:t>ナゴヤドームの中日・巨人戦に</a:t>
            </a:r>
            <a:r>
              <a:rPr lang="en-US" altLang="ja-JP" sz="2400" dirty="0"/>
              <a:t>4</a:t>
            </a:r>
            <a:r>
              <a:rPr lang="ja-JP" altLang="en-US" sz="2400" dirty="0"/>
              <a:t>万人の観客</a:t>
            </a:r>
            <a:r>
              <a:rPr lang="ja-JP" altLang="en-US" sz="2400" dirty="0" smtClean="0"/>
              <a:t>が</a:t>
            </a:r>
            <a:r>
              <a:rPr lang="ja-JP" altLang="en-US" sz="2400" u="sng" dirty="0" smtClean="0"/>
              <a:t>詰めかけた</a:t>
            </a:r>
            <a:r>
              <a:rPr lang="ja-JP" altLang="en-US" sz="2400" dirty="0" smtClean="0"/>
              <a:t>。</a:t>
            </a:r>
            <a:endParaRPr lang="en-US" altLang="ja-JP" sz="2400" dirty="0" smtClean="0"/>
          </a:p>
          <a:p>
            <a:pPr marL="0" indent="0">
              <a:buNone/>
            </a:pPr>
            <a:r>
              <a:rPr lang="ja-JP" altLang="en-US" sz="2400" dirty="0"/>
              <a:t>６</a:t>
            </a:r>
            <a:r>
              <a:rPr lang="ja-JP" altLang="en-US" sz="2400" dirty="0" smtClean="0"/>
              <a:t>．</a:t>
            </a:r>
            <a:r>
              <a:rPr lang="ja-JP" altLang="en-US" sz="2400" dirty="0"/>
              <a:t>ナゴヤドームの中日・巨人戦に</a:t>
            </a:r>
            <a:r>
              <a:rPr lang="en-US" altLang="ja-JP" sz="2400" dirty="0"/>
              <a:t>4</a:t>
            </a:r>
            <a:r>
              <a:rPr lang="ja-JP" altLang="en-US" sz="2400" dirty="0"/>
              <a:t>万人の観客</a:t>
            </a:r>
            <a:r>
              <a:rPr lang="ja-JP" altLang="en-US" sz="2400" dirty="0" smtClean="0"/>
              <a:t>が</a:t>
            </a:r>
            <a:r>
              <a:rPr lang="ja-JP" altLang="en-US" sz="2400" u="sng" dirty="0" smtClean="0"/>
              <a:t>押し寄せた</a:t>
            </a:r>
            <a:r>
              <a:rPr lang="ja-JP" altLang="en-US" sz="2400" dirty="0" smtClean="0"/>
              <a:t>。</a:t>
            </a:r>
            <a:endParaRPr lang="en-US" altLang="ja-JP" sz="2400" dirty="0" smtClean="0"/>
          </a:p>
          <a:p>
            <a:r>
              <a:rPr lang="ja-JP" altLang="en-US" sz="2400" dirty="0" smtClean="0"/>
              <a:t>４～６は人々の</a:t>
            </a:r>
            <a:r>
              <a:rPr lang="ja-JP" altLang="en-US" sz="2400" dirty="0" smtClean="0">
                <a:solidFill>
                  <a:srgbClr val="FF0000"/>
                </a:solidFill>
              </a:rPr>
              <a:t>移動のプロセスを焦点化</a:t>
            </a:r>
            <a:r>
              <a:rPr lang="ja-JP" altLang="en-US" sz="2400" dirty="0" smtClean="0"/>
              <a:t>。</a:t>
            </a:r>
            <a:endParaRPr lang="en-US" altLang="ja-JP" sz="2400" dirty="0" smtClean="0"/>
          </a:p>
          <a:p>
            <a:r>
              <a:rPr lang="ja-JP" altLang="en-US" sz="2400" dirty="0" smtClean="0"/>
              <a:t>「集まる」は特に多いと捉えているわけではない。</a:t>
            </a:r>
            <a:endParaRPr lang="en-US" altLang="ja-JP" sz="2400" dirty="0" smtClean="0"/>
          </a:p>
          <a:p>
            <a:r>
              <a:rPr lang="ja-JP" altLang="en-US" sz="2400" dirty="0" smtClean="0"/>
              <a:t>「詰めかけた」</a:t>
            </a:r>
            <a:r>
              <a:rPr lang="en-US" altLang="ja-JP" sz="2400" dirty="0" smtClean="0"/>
              <a:t>…</a:t>
            </a:r>
            <a:r>
              <a:rPr lang="ja-JP" altLang="en-US" sz="2400" dirty="0" smtClean="0"/>
              <a:t>場所の広さに対して、人間の多さに注目。</a:t>
            </a:r>
            <a:endParaRPr lang="en-US" altLang="ja-JP" sz="2400" dirty="0" smtClean="0"/>
          </a:p>
          <a:p>
            <a:r>
              <a:rPr lang="ja-JP" altLang="en-US" sz="2400" dirty="0" smtClean="0"/>
              <a:t>「押し寄せる」</a:t>
            </a:r>
            <a:r>
              <a:rPr lang="en-US" altLang="ja-JP" sz="2400" dirty="0" smtClean="0"/>
              <a:t>…</a:t>
            </a:r>
            <a:r>
              <a:rPr lang="ja-JP" altLang="en-US" sz="2400" dirty="0" smtClean="0"/>
              <a:t>多数の人間を</a:t>
            </a:r>
            <a:r>
              <a:rPr lang="en-US" altLang="ja-JP" sz="2400" dirty="0" smtClean="0"/>
              <a:t>1</a:t>
            </a:r>
            <a:r>
              <a:rPr lang="ja-JP" altLang="en-US" sz="2400" dirty="0" err="1" smtClean="0"/>
              <a:t>つの</a:t>
            </a:r>
            <a:r>
              <a:rPr lang="ja-JP" altLang="en-US" sz="2400" dirty="0" smtClean="0"/>
              <a:t>まとまりと捉え、その集合の大きさに注目。人間に限られない。「土石流」</a:t>
            </a:r>
            <a:endParaRPr lang="en-US" altLang="ja-JP" sz="2400" dirty="0" smtClean="0"/>
          </a:p>
          <a:p>
            <a:pPr marL="0" indent="0">
              <a:buNone/>
            </a:pPr>
            <a:endParaRPr kumimoji="1" lang="ja-JP" altLang="en-US" sz="2400" dirty="0"/>
          </a:p>
        </p:txBody>
      </p:sp>
    </p:spTree>
    <p:extLst>
      <p:ext uri="{BB962C8B-B14F-4D97-AF65-F5344CB8AC3E}">
        <p14:creationId xmlns:p14="http://schemas.microsoft.com/office/powerpoint/2010/main" val="428119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性質の類似性</a:t>
            </a:r>
            <a:endParaRPr kumimoji="1" lang="en-US" altLang="ja-JP" dirty="0" smtClean="0"/>
          </a:p>
          <a:p>
            <a:r>
              <a:rPr lang="ja-JP" altLang="en-US" dirty="0" smtClean="0"/>
              <a:t>「粗大ごみ」</a:t>
            </a:r>
            <a:endParaRPr lang="en-US" altLang="ja-JP" dirty="0" smtClean="0"/>
          </a:p>
          <a:p>
            <a:r>
              <a:rPr kumimoji="1" lang="ja-JP" altLang="en-US" dirty="0" smtClean="0"/>
              <a:t>→「定年と同時に家でゴロゴロするだけになった夫」</a:t>
            </a:r>
            <a:endParaRPr kumimoji="1" lang="en-US" altLang="ja-JP" dirty="0" smtClean="0"/>
          </a:p>
          <a:p>
            <a:r>
              <a:rPr lang="ja-JP" altLang="en-US" dirty="0" smtClean="0"/>
              <a:t>共通点：＜不要になったもの＞</a:t>
            </a:r>
            <a:endParaRPr lang="en-US" altLang="ja-JP" dirty="0" smtClean="0"/>
          </a:p>
          <a:p>
            <a:r>
              <a:rPr kumimoji="1" lang="ja-JP" altLang="en-US" dirty="0" smtClean="0"/>
              <a:t>＜それなりの大きさがあって、邪魔である＞</a:t>
            </a:r>
            <a:endParaRPr kumimoji="1" lang="en-US" altLang="ja-JP" dirty="0" smtClean="0"/>
          </a:p>
          <a:p>
            <a:r>
              <a:rPr lang="ja-JP" altLang="en-US" dirty="0" smtClean="0"/>
              <a:t>「ステッキガール」</a:t>
            </a:r>
            <a:endParaRPr lang="en-US" altLang="ja-JP" dirty="0" smtClean="0"/>
          </a:p>
          <a:p>
            <a:r>
              <a:rPr kumimoji="1" lang="ja-JP" altLang="en-US" dirty="0" smtClean="0"/>
              <a:t>→「一定の時間散歩に付き合って報酬を得る若い女性＞</a:t>
            </a:r>
            <a:endParaRPr kumimoji="1" lang="en-US" altLang="ja-JP" dirty="0" smtClean="0"/>
          </a:p>
          <a:p>
            <a:r>
              <a:rPr lang="ja-JP" altLang="en-US" dirty="0" smtClean="0"/>
              <a:t>共通点：＜歩行の際に体を支え、歩行をより容易にするもの＞</a:t>
            </a:r>
            <a:endParaRPr lang="en-US" altLang="ja-JP" dirty="0" smtClean="0"/>
          </a:p>
          <a:p>
            <a:r>
              <a:rPr lang="ja-JP" altLang="en-US" dirty="0" smtClean="0"/>
              <a:t>＜散歩などの歩行を、より心地よくする＞</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5364" y="2339547"/>
            <a:ext cx="1683539" cy="2163462"/>
          </a:xfrm>
          <a:prstGeom prst="rect">
            <a:avLst/>
          </a:prstGeom>
        </p:spPr>
      </p:pic>
    </p:spTree>
    <p:extLst>
      <p:ext uri="{BB962C8B-B14F-4D97-AF65-F5344CB8AC3E}">
        <p14:creationId xmlns:p14="http://schemas.microsoft.com/office/powerpoint/2010/main" val="3970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複数の比喩を基盤とした流行語</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メトニミ</a:t>
            </a:r>
            <a:r>
              <a:rPr kumimoji="1" lang="en-US" altLang="ja-JP" dirty="0" smtClean="0"/>
              <a:t>―</a:t>
            </a:r>
            <a:r>
              <a:rPr kumimoji="1" lang="ja-JP" altLang="en-US" dirty="0" smtClean="0"/>
              <a:t>＋シネクドキー</a:t>
            </a:r>
            <a:endParaRPr kumimoji="1" lang="en-US" altLang="ja-JP" dirty="0" smtClean="0"/>
          </a:p>
          <a:p>
            <a:r>
              <a:rPr lang="ja-JP" altLang="en-US" dirty="0" smtClean="0"/>
              <a:t>「おたく」</a:t>
            </a:r>
            <a:endParaRPr lang="en-US" altLang="ja-JP" dirty="0" smtClean="0"/>
          </a:p>
          <a:p>
            <a:r>
              <a:rPr lang="ja-JP" altLang="en-US" dirty="0" smtClean="0"/>
              <a:t>＜漫画やアニメ、</a:t>
            </a:r>
            <a:r>
              <a:rPr lang="en-US" altLang="ja-JP" dirty="0" smtClean="0"/>
              <a:t>SF</a:t>
            </a:r>
            <a:r>
              <a:rPr lang="ja-JP" altLang="en-US" dirty="0" smtClean="0"/>
              <a:t>などのファンで、</a:t>
            </a:r>
            <a:r>
              <a:rPr lang="ja-JP" altLang="en-US" dirty="0" err="1" smtClean="0"/>
              <a:t>なれなれ</a:t>
            </a:r>
            <a:r>
              <a:rPr lang="ja-JP" altLang="en-US" dirty="0" smtClean="0"/>
              <a:t>し</a:t>
            </a:r>
            <a:endParaRPr lang="en-US" altLang="ja-JP" dirty="0" smtClean="0"/>
          </a:p>
          <a:p>
            <a:r>
              <a:rPr lang="ja-JP" altLang="en-US" dirty="0" smtClean="0"/>
              <a:t>いわりにうまくコミュニケーションがとれず、</a:t>
            </a:r>
            <a:endParaRPr lang="en-US" altLang="ja-JP" dirty="0" smtClean="0"/>
          </a:p>
          <a:p>
            <a:r>
              <a:rPr lang="ja-JP" altLang="en-US" dirty="0" smtClean="0"/>
              <a:t>細部にこだわるしつこいタイプ＞の人が、</a:t>
            </a:r>
            <a:endParaRPr lang="en-US" altLang="ja-JP" dirty="0" smtClean="0"/>
          </a:p>
          <a:p>
            <a:r>
              <a:rPr lang="ja-JP" altLang="en-US" dirty="0" smtClean="0"/>
              <a:t>相手に話しかけるときに、「お宅は</a:t>
            </a:r>
            <a:r>
              <a:rPr lang="en-US" altLang="ja-JP" dirty="0" smtClean="0"/>
              <a:t>…</a:t>
            </a:r>
            <a:r>
              <a:rPr lang="ja-JP" altLang="en-US" dirty="0" smtClean="0"/>
              <a:t>」ということ</a:t>
            </a:r>
            <a:endParaRPr lang="en-US" altLang="ja-JP" dirty="0" smtClean="0"/>
          </a:p>
          <a:p>
            <a:r>
              <a:rPr lang="ja-JP" altLang="en-US" dirty="0" smtClean="0"/>
              <a:t>から、命名。</a:t>
            </a:r>
            <a:endParaRPr lang="en-US" altLang="ja-JP" dirty="0" smtClean="0"/>
          </a:p>
          <a:p>
            <a:r>
              <a:rPr kumimoji="1" lang="ja-JP" altLang="en-US" dirty="0" smtClean="0"/>
              <a:t>メトニミ</a:t>
            </a:r>
            <a:r>
              <a:rPr kumimoji="1" lang="en-US" altLang="ja-JP" dirty="0" smtClean="0"/>
              <a:t>―</a:t>
            </a:r>
          </a:p>
          <a:p>
            <a:r>
              <a:rPr lang="ja-JP" altLang="en-US" dirty="0" smtClean="0"/>
              <a:t>広く＜趣味にマニアックにのめりこむタイプ全般＞</a:t>
            </a:r>
            <a:endParaRPr lang="en-US" altLang="ja-JP" dirty="0" smtClean="0"/>
          </a:p>
          <a:p>
            <a:r>
              <a:rPr kumimoji="1" lang="ja-JP" altLang="en-US" dirty="0" smtClean="0"/>
              <a:t>シネクドキー</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218" y="2660822"/>
            <a:ext cx="3993153" cy="2994865"/>
          </a:xfrm>
          <a:prstGeom prst="rect">
            <a:avLst/>
          </a:prstGeom>
        </p:spPr>
      </p:pic>
    </p:spTree>
    <p:extLst>
      <p:ext uri="{BB962C8B-B14F-4D97-AF65-F5344CB8AC3E}">
        <p14:creationId xmlns:p14="http://schemas.microsoft.com/office/powerpoint/2010/main" val="41342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「ダンス甲子園」</a:t>
            </a:r>
            <a:endParaRPr kumimoji="1" lang="en-US" altLang="ja-JP" dirty="0" smtClean="0"/>
          </a:p>
          <a:p>
            <a:r>
              <a:rPr lang="ja-JP" altLang="en-US" dirty="0" smtClean="0"/>
              <a:t>「高校生を中心に全国からダンス愛好者を募集して開催する競技会」</a:t>
            </a:r>
            <a:endParaRPr lang="en-US" altLang="ja-JP" dirty="0" smtClean="0"/>
          </a:p>
          <a:p>
            <a:r>
              <a:rPr kumimoji="1" lang="ja-JP" altLang="en-US" dirty="0" smtClean="0"/>
              <a:t>「甲子園」という地名あるいは野球場の名前で、そこで毎年、春と夏に行われる＜高校野球の全国大会＞を表す。メトニミ</a:t>
            </a:r>
            <a:r>
              <a:rPr kumimoji="1" lang="en-US" altLang="ja-JP" dirty="0" smtClean="0"/>
              <a:t>―</a:t>
            </a:r>
            <a:r>
              <a:rPr kumimoji="1" lang="ja-JP" altLang="en-US" dirty="0" err="1" smtClean="0"/>
              <a:t>。</a:t>
            </a:r>
            <a:endParaRPr kumimoji="1" lang="en-US" altLang="ja-JP" dirty="0" smtClean="0"/>
          </a:p>
          <a:p>
            <a:r>
              <a:rPr lang="ja-JP" altLang="en-US" dirty="0" smtClean="0"/>
              <a:t>＜主に高校生を対象とした全国規模の（あるいは</a:t>
            </a:r>
            <a:endParaRPr lang="en-US" altLang="ja-JP" dirty="0" smtClean="0"/>
          </a:p>
          <a:p>
            <a:r>
              <a:rPr lang="ja-JP" altLang="en-US" dirty="0" smtClean="0"/>
              <a:t>大規模な）何らかの技能を競う大会＞</a:t>
            </a:r>
            <a:endParaRPr lang="en-US" altLang="ja-JP" dirty="0" smtClean="0"/>
          </a:p>
          <a:p>
            <a:r>
              <a:rPr lang="ja-JP" altLang="en-US" dirty="0" smtClean="0"/>
              <a:t>→シネクドキー</a:t>
            </a:r>
            <a:endParaRPr lang="en-US" altLang="ja-JP" dirty="0" smtClean="0"/>
          </a:p>
          <a:p>
            <a:r>
              <a:rPr lang="ja-JP" altLang="en-US" dirty="0" smtClean="0"/>
              <a:t>１．パソコン甲子園、映画甲子園、アニメ甲子園。</a:t>
            </a:r>
            <a:endParaRPr lang="en-US" altLang="ja-JP" dirty="0" smtClean="0"/>
          </a:p>
          <a:p>
            <a:r>
              <a:rPr lang="ja-JP" altLang="en-US" dirty="0" smtClean="0"/>
              <a:t>オタク系高校生</a:t>
            </a:r>
            <a:endParaRPr lang="en-US" altLang="ja-JP" dirty="0" smtClean="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230" y="3361037"/>
            <a:ext cx="3719425" cy="2471351"/>
          </a:xfrm>
          <a:prstGeom prst="rect">
            <a:avLst/>
          </a:prstGeom>
        </p:spPr>
      </p:pic>
    </p:spTree>
    <p:extLst>
      <p:ext uri="{BB962C8B-B14F-4D97-AF65-F5344CB8AC3E}">
        <p14:creationId xmlns:p14="http://schemas.microsoft.com/office/powerpoint/2010/main" val="195106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メトニミ</a:t>
            </a:r>
            <a:r>
              <a:rPr kumimoji="1" lang="en-US" altLang="ja-JP" dirty="0" smtClean="0"/>
              <a:t>―</a:t>
            </a:r>
            <a:r>
              <a:rPr kumimoji="1" lang="ja-JP" altLang="en-US" dirty="0" smtClean="0"/>
              <a:t>＋メタファー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「銃後」</a:t>
            </a:r>
            <a:endParaRPr kumimoji="1" lang="en-US" altLang="ja-JP" dirty="0" smtClean="0"/>
          </a:p>
          <a:p>
            <a:r>
              <a:rPr lang="ja-JP" altLang="en-US" dirty="0" smtClean="0"/>
              <a:t>「戦場の後方。転じて日本国内。銃後では前線の兵士を思って生活し、銃後の務めが課せられた」</a:t>
            </a:r>
            <a:endParaRPr lang="en-US" altLang="ja-JP" dirty="0" smtClean="0"/>
          </a:p>
          <a:p>
            <a:r>
              <a:rPr kumimoji="1" lang="ja-JP" altLang="en-US" dirty="0" smtClean="0"/>
              <a:t>「銃」で＜戦場＞を表すメトニミ</a:t>
            </a:r>
            <a:r>
              <a:rPr kumimoji="1" lang="en-US" altLang="ja-JP" dirty="0" smtClean="0"/>
              <a:t>―</a:t>
            </a:r>
            <a:r>
              <a:rPr kumimoji="1" lang="ja-JP" altLang="en-US" dirty="0" err="1" smtClean="0"/>
              <a:t>。</a:t>
            </a:r>
            <a:endParaRPr kumimoji="1" lang="en-US" altLang="ja-JP" dirty="0" smtClean="0"/>
          </a:p>
          <a:p>
            <a:r>
              <a:rPr lang="ja-JP" altLang="en-US" dirty="0" smtClean="0"/>
              <a:t>「銃後」－「戦場のすぐ後方」と「日本国内」</a:t>
            </a:r>
            <a:endParaRPr lang="en-US" altLang="ja-JP" dirty="0" smtClean="0"/>
          </a:p>
          <a:p>
            <a:r>
              <a:rPr kumimoji="1" lang="ja-JP" altLang="en-US" dirty="0" smtClean="0"/>
              <a:t>類似性</a:t>
            </a:r>
            <a:r>
              <a:rPr kumimoji="1" lang="en-US" altLang="ja-JP" dirty="0" smtClean="0"/>
              <a:t>…</a:t>
            </a:r>
            <a:r>
              <a:rPr kumimoji="1" lang="ja-JP" altLang="en-US" dirty="0" smtClean="0"/>
              <a:t>二つを</a:t>
            </a:r>
            <a:r>
              <a:rPr kumimoji="1" lang="ja-JP" altLang="en-US" dirty="0"/>
              <a:t>同様</a:t>
            </a:r>
            <a:r>
              <a:rPr kumimoji="1" lang="ja-JP" altLang="en-US" dirty="0" smtClean="0"/>
              <a:t>だとみなし、それぞれの地域</a:t>
            </a:r>
            <a:endParaRPr kumimoji="1" lang="en-US" altLang="ja-JP" dirty="0" smtClean="0"/>
          </a:p>
          <a:p>
            <a:r>
              <a:rPr kumimoji="1" lang="ja-JP" altLang="en-US" dirty="0" smtClean="0"/>
              <a:t>にいる人々に</a:t>
            </a:r>
            <a:r>
              <a:rPr lang="ja-JP" altLang="en-US" dirty="0" smtClean="0"/>
              <a:t>求められる同じ</a:t>
            </a:r>
            <a:r>
              <a:rPr lang="ja-JP" altLang="en-US" dirty="0"/>
              <a:t>心</a:t>
            </a:r>
            <a:r>
              <a:rPr lang="ja-JP" altLang="en-US" dirty="0" smtClean="0"/>
              <a:t>の</a:t>
            </a:r>
            <a:r>
              <a:rPr lang="ja-JP" altLang="en-US" dirty="0"/>
              <a:t>持</a:t>
            </a:r>
            <a:r>
              <a:rPr lang="ja-JP" altLang="en-US" dirty="0" smtClean="0"/>
              <a:t>ちよう</a:t>
            </a:r>
            <a:r>
              <a:rPr lang="ja-JP" altLang="en-US" dirty="0"/>
              <a:t>。</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905" y="3173626"/>
            <a:ext cx="3518779" cy="2502243"/>
          </a:xfrm>
          <a:prstGeom prst="rect">
            <a:avLst/>
          </a:prstGeom>
        </p:spPr>
      </p:pic>
    </p:spTree>
    <p:extLst>
      <p:ext uri="{BB962C8B-B14F-4D97-AF65-F5344CB8AC3E}">
        <p14:creationId xmlns:p14="http://schemas.microsoft.com/office/powerpoint/2010/main" val="17531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シネクドキー＋メタファー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「盛ってる」</a:t>
            </a:r>
            <a:endParaRPr kumimoji="1" lang="en-US" altLang="ja-JP" dirty="0" smtClean="0"/>
          </a:p>
          <a:p>
            <a:r>
              <a:rPr lang="ja-JP" altLang="en-US" dirty="0" smtClean="0"/>
              <a:t>「髪型を、キャバ嬢のように登頂を盛り上げ、</a:t>
            </a:r>
            <a:endParaRPr lang="en-US" altLang="ja-JP" dirty="0" smtClean="0"/>
          </a:p>
          <a:p>
            <a:r>
              <a:rPr lang="ja-JP" altLang="en-US" dirty="0" smtClean="0"/>
              <a:t>ボリュームを出してセットしたり、化粧を</a:t>
            </a:r>
            <a:endParaRPr lang="en-US" altLang="ja-JP" dirty="0" smtClean="0"/>
          </a:p>
          <a:p>
            <a:r>
              <a:rPr kumimoji="1" lang="ja-JP" altLang="en-US" dirty="0"/>
              <a:t>濃く</a:t>
            </a:r>
            <a:r>
              <a:rPr kumimoji="1" lang="ja-JP" altLang="en-US" dirty="0" smtClean="0"/>
              <a:t>したりすること。</a:t>
            </a:r>
            <a:endParaRPr kumimoji="1" lang="en-US" altLang="ja-JP" dirty="0" smtClean="0"/>
          </a:p>
          <a:p>
            <a:r>
              <a:rPr lang="ja-JP" altLang="en-US" dirty="0" smtClean="0"/>
              <a:t>転じて、話を大げさにいうこと。</a:t>
            </a:r>
            <a:endParaRPr lang="en-US" altLang="ja-JP" dirty="0" smtClean="0"/>
          </a:p>
          <a:p>
            <a:r>
              <a:rPr kumimoji="1" lang="ja-JP" altLang="en-US" dirty="0" smtClean="0"/>
              <a:t>＜髪・化粧を盛っている＞　シネクドキー</a:t>
            </a:r>
            <a:endParaRPr kumimoji="1" lang="en-US" altLang="ja-JP" dirty="0" smtClean="0"/>
          </a:p>
          <a:p>
            <a:r>
              <a:rPr lang="ja-JP" altLang="en-US" dirty="0" smtClean="0"/>
              <a:t>＜話を大げさにいう＞</a:t>
            </a:r>
            <a:endParaRPr lang="en-US" altLang="ja-JP" dirty="0" smtClean="0"/>
          </a:p>
          <a:p>
            <a:r>
              <a:rPr lang="ja-JP" altLang="en-US" dirty="0"/>
              <a:t>共通点</a:t>
            </a:r>
            <a:r>
              <a:rPr lang="ja-JP" altLang="en-US" dirty="0" smtClean="0"/>
              <a:t>は＜意図的に、実際とは異なる</a:t>
            </a:r>
            <a:endParaRPr lang="en-US" altLang="ja-JP" dirty="0" smtClean="0"/>
          </a:p>
          <a:p>
            <a:r>
              <a:rPr lang="ja-JP" altLang="en-US" dirty="0" smtClean="0"/>
              <a:t>（何らかの観点から見て）目立つ状態を作り出す＞</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350" y="2333368"/>
            <a:ext cx="2196757" cy="3295136"/>
          </a:xfrm>
          <a:prstGeom prst="rect">
            <a:avLst/>
          </a:prstGeom>
        </p:spPr>
      </p:pic>
    </p:spTree>
    <p:extLst>
      <p:ext uri="{BB962C8B-B14F-4D97-AF65-F5344CB8AC3E}">
        <p14:creationId xmlns:p14="http://schemas.microsoft.com/office/powerpoint/2010/main" val="36543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メタファー＋メトニミ</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「カミナリ族」</a:t>
            </a:r>
            <a:endParaRPr kumimoji="1" lang="en-US" altLang="ja-JP" dirty="0" smtClean="0"/>
          </a:p>
          <a:p>
            <a:r>
              <a:rPr lang="ja-JP" altLang="en-US" dirty="0" smtClean="0"/>
              <a:t>「騒音を立てながら公道でオートバイに乗る</a:t>
            </a:r>
            <a:endParaRPr lang="en-US" altLang="ja-JP" dirty="0" smtClean="0"/>
          </a:p>
          <a:p>
            <a:r>
              <a:rPr kumimoji="1" lang="ja-JP" altLang="en-US" dirty="0"/>
              <a:t>若者</a:t>
            </a:r>
            <a:r>
              <a:rPr kumimoji="1" lang="ja-JP" altLang="en-US" dirty="0" smtClean="0"/>
              <a:t>の総称。暴走族の先駆け」</a:t>
            </a:r>
            <a:endParaRPr kumimoji="1" lang="en-US" altLang="ja-JP" dirty="0" smtClean="0"/>
          </a:p>
          <a:p>
            <a:r>
              <a:rPr lang="ja-JP" altLang="en-US" dirty="0" smtClean="0"/>
              <a:t>「カミナリ」で「騒音」を表すメタファー。</a:t>
            </a:r>
            <a:endParaRPr lang="en-US" altLang="ja-JP" dirty="0" smtClean="0"/>
          </a:p>
          <a:p>
            <a:r>
              <a:rPr kumimoji="1" lang="ja-JP" altLang="en-US" dirty="0" smtClean="0"/>
              <a:t>＜不快に感じられる大きい音＞という共通点を持つ。</a:t>
            </a:r>
            <a:endParaRPr kumimoji="1" lang="en-US" altLang="ja-JP" dirty="0" smtClean="0"/>
          </a:p>
          <a:p>
            <a:r>
              <a:rPr lang="ja-JP" altLang="en-US" dirty="0" smtClean="0"/>
              <a:t>「騒音」というモノを表す語で、＜騒音と出す＞</a:t>
            </a:r>
            <a:endParaRPr lang="en-US" altLang="ja-JP" dirty="0" smtClean="0"/>
          </a:p>
          <a:p>
            <a:r>
              <a:rPr lang="ja-JP" altLang="en-US" dirty="0" smtClean="0"/>
              <a:t>というコトを表すメトニミ</a:t>
            </a:r>
            <a:r>
              <a:rPr lang="en-US" altLang="ja-JP" dirty="0" smtClean="0"/>
              <a:t>―</a:t>
            </a:r>
            <a:r>
              <a:rPr lang="ja-JP" altLang="en-US" dirty="0" err="1" smtClean="0"/>
              <a:t>。</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392" y="2833815"/>
            <a:ext cx="3015756" cy="2053281"/>
          </a:xfrm>
          <a:prstGeom prst="rect">
            <a:avLst/>
          </a:prstGeom>
        </p:spPr>
      </p:pic>
    </p:spTree>
    <p:extLst>
      <p:ext uri="{BB962C8B-B14F-4D97-AF65-F5344CB8AC3E}">
        <p14:creationId xmlns:p14="http://schemas.microsoft.com/office/powerpoint/2010/main" val="14986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１．シネクドキー、メトニミ</a:t>
            </a:r>
            <a:r>
              <a:rPr kumimoji="1" lang="en-US" altLang="ja-JP" dirty="0" smtClean="0"/>
              <a:t>―</a:t>
            </a:r>
            <a:r>
              <a:rPr kumimoji="1" lang="ja-JP" altLang="en-US" dirty="0" err="1" smtClean="0"/>
              <a:t>、</a:t>
            </a:r>
            <a:r>
              <a:rPr kumimoji="1" lang="ja-JP" altLang="en-US" dirty="0" smtClean="0"/>
              <a:t>メタファーのそれぞれに基づく流行語。</a:t>
            </a:r>
            <a:endParaRPr kumimoji="1" lang="en-US" altLang="ja-JP" dirty="0" smtClean="0"/>
          </a:p>
          <a:p>
            <a:r>
              <a:rPr lang="ja-JP" altLang="en-US" dirty="0"/>
              <a:t>シネクドキ</a:t>
            </a:r>
            <a:r>
              <a:rPr lang="ja-JP" altLang="en-US" dirty="0" smtClean="0"/>
              <a:t>ーに基づく流行語。「肩ズン」「やばい」？</a:t>
            </a:r>
          </a:p>
          <a:p>
            <a:r>
              <a:rPr lang="ja-JP" altLang="en-US" dirty="0" smtClean="0"/>
              <a:t>メトニミ</a:t>
            </a:r>
            <a:r>
              <a:rPr lang="en-US" altLang="ja-JP" dirty="0" smtClean="0"/>
              <a:t>―</a:t>
            </a:r>
            <a:r>
              <a:rPr lang="ja-JP" altLang="en-US" dirty="0" smtClean="0"/>
              <a:t>に基づく流行語。</a:t>
            </a:r>
            <a:endParaRPr lang="en-US" altLang="ja-JP" dirty="0" smtClean="0"/>
          </a:p>
          <a:p>
            <a:r>
              <a:rPr lang="ja-JP" altLang="en-US" dirty="0" smtClean="0"/>
              <a:t>「アキバ系」「原宿系」</a:t>
            </a:r>
            <a:endParaRPr lang="en-US" altLang="ja-JP" dirty="0"/>
          </a:p>
          <a:p>
            <a:r>
              <a:rPr lang="ja-JP" altLang="en-US" dirty="0" smtClean="0"/>
              <a:t>メタファーに基づく流行語。</a:t>
            </a:r>
            <a:endParaRPr lang="en-US" altLang="ja-JP" dirty="0" smtClean="0"/>
          </a:p>
          <a:p>
            <a:r>
              <a:rPr lang="ja-JP" altLang="en-US" dirty="0" smtClean="0"/>
              <a:t>「草食系男子」</a:t>
            </a:r>
            <a:endParaRPr lang="en-US" altLang="ja-JP" dirty="0" smtClean="0"/>
          </a:p>
          <a:p>
            <a:r>
              <a:rPr lang="ja-JP" altLang="en-US" dirty="0" smtClean="0"/>
              <a:t>「ガラパゴス化」</a:t>
            </a:r>
            <a:endParaRPr lang="en-US" altLang="ja-JP" dirty="0" smtClean="0"/>
          </a:p>
          <a:p>
            <a:r>
              <a:rPr lang="ja-JP" altLang="en-US" dirty="0" smtClean="0"/>
              <a:t>「ブラック企業」</a:t>
            </a:r>
            <a:endParaRPr lang="en-US" altLang="ja-JP" dirty="0" smtClean="0"/>
          </a:p>
          <a:p>
            <a:r>
              <a:rPr lang="ja-JP" altLang="en-US" dirty="0"/>
              <a:t>複合的</a:t>
            </a:r>
            <a:r>
              <a:rPr lang="ja-JP" altLang="en-US" dirty="0" smtClean="0"/>
              <a:t>な流行語　「引きこもり」（メトニミ</a:t>
            </a:r>
            <a:r>
              <a:rPr lang="en-US" altLang="ja-JP" dirty="0" smtClean="0"/>
              <a:t>―</a:t>
            </a:r>
            <a:r>
              <a:rPr lang="ja-JP" altLang="en-US" dirty="0" smtClean="0"/>
              <a:t>＋シネクドキー）「シンデレラストーリー」（シネクドキー＋メタファー？）</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1630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２．</a:t>
            </a:r>
            <a:endParaRPr kumimoji="1" lang="en-US" altLang="ja-JP" dirty="0" smtClean="0"/>
          </a:p>
          <a:p>
            <a:r>
              <a:rPr lang="ja-JP" altLang="en-US" dirty="0" smtClean="0"/>
              <a:t>（１）髪が</a:t>
            </a:r>
            <a:r>
              <a:rPr lang="ja-JP" altLang="en-US" u="sng" dirty="0" smtClean="0"/>
              <a:t>与謝野って</a:t>
            </a:r>
            <a:r>
              <a:rPr lang="ja-JP" altLang="en-US" u="sng" dirty="0" err="1" smtClean="0"/>
              <a:t>る</a:t>
            </a:r>
            <a:r>
              <a:rPr lang="ja-JP" altLang="en-US" dirty="0" smtClean="0"/>
              <a:t>。</a:t>
            </a:r>
            <a:endParaRPr lang="en-US" altLang="ja-JP" dirty="0" smtClean="0"/>
          </a:p>
          <a:p>
            <a:r>
              <a:rPr kumimoji="1" lang="ja-JP" altLang="en-US" dirty="0" smtClean="0"/>
              <a:t>　　メトニミ</a:t>
            </a:r>
            <a:r>
              <a:rPr kumimoji="1" lang="en-US" altLang="ja-JP" dirty="0" smtClean="0"/>
              <a:t>―</a:t>
            </a:r>
            <a:r>
              <a:rPr kumimoji="1" lang="ja-JP" altLang="en-US" dirty="0" err="1" smtClean="0"/>
              <a:t>。</a:t>
            </a:r>
            <a:r>
              <a:rPr lang="ja-JP" altLang="en-US" dirty="0"/>
              <a:t>作者</a:t>
            </a:r>
            <a:r>
              <a:rPr kumimoji="1" lang="ja-JP" altLang="en-US" dirty="0" smtClean="0"/>
              <a:t>（「与謝野（晶子）」）で作品（「みだれ髪」）を表す。</a:t>
            </a:r>
            <a:endParaRPr kumimoji="1" lang="en-US" altLang="ja-JP" dirty="0"/>
          </a:p>
          <a:p>
            <a:r>
              <a:rPr lang="ja-JP" altLang="en-US" dirty="0" smtClean="0"/>
              <a:t>（２）受けを狙っていきなり</a:t>
            </a:r>
            <a:r>
              <a:rPr lang="ja-JP" altLang="en-US" u="sng" dirty="0" smtClean="0"/>
              <a:t>すべった</a:t>
            </a:r>
            <a:r>
              <a:rPr lang="ja-JP" altLang="en-US" dirty="0" smtClean="0"/>
              <a:t>。</a:t>
            </a:r>
            <a:endParaRPr lang="en-US" altLang="ja-JP" dirty="0" smtClean="0"/>
          </a:p>
          <a:p>
            <a:r>
              <a:rPr kumimoji="1" lang="ja-JP" altLang="en-US" dirty="0" smtClean="0"/>
              <a:t>　　メタファー。「足がすべる」と「ギャクがまったく受けない」とは「失態」等という点で類似性がある。</a:t>
            </a:r>
            <a:endParaRPr kumimoji="1" lang="en-US" altLang="ja-JP" dirty="0"/>
          </a:p>
          <a:p>
            <a:r>
              <a:rPr lang="ja-JP" altLang="en-US" dirty="0" smtClean="0"/>
              <a:t>（３）今日は</a:t>
            </a:r>
            <a:r>
              <a:rPr lang="ja-JP" altLang="en-US" u="sng" dirty="0" smtClean="0"/>
              <a:t>宅飲み</a:t>
            </a:r>
            <a:r>
              <a:rPr lang="ja-JP" altLang="en-US" dirty="0" smtClean="0"/>
              <a:t>にしよう。</a:t>
            </a:r>
            <a:endParaRPr lang="en-US" altLang="ja-JP" dirty="0" smtClean="0"/>
          </a:p>
          <a:p>
            <a:r>
              <a:rPr kumimoji="1" lang="ja-JP" altLang="en-US" dirty="0" smtClean="0"/>
              <a:t>　　シネクドキー。一般に＜飲むこと＞から＜仲間と一緒に飲む＞という限定した意味で使われる。</a:t>
            </a:r>
            <a:endParaRPr kumimoji="1" lang="en-US" altLang="ja-JP" dirty="0"/>
          </a:p>
          <a:p>
            <a:endParaRPr kumimoji="1" lang="ja-JP" altLang="en-US" dirty="0"/>
          </a:p>
        </p:txBody>
      </p:sp>
    </p:spTree>
    <p:extLst>
      <p:ext uri="{BB962C8B-B14F-4D97-AF65-F5344CB8AC3E}">
        <p14:creationId xmlns:p14="http://schemas.microsoft.com/office/powerpoint/2010/main" val="11470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14</a:t>
            </a:r>
            <a:r>
              <a:rPr kumimoji="1" lang="ja-JP" altLang="en-US" dirty="0" smtClean="0"/>
              <a:t>講　流行語の認知言語学（２）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a:t>流行語</a:t>
            </a:r>
            <a:r>
              <a:rPr lang="ja-JP" altLang="en-US" dirty="0" smtClean="0"/>
              <a:t>の</a:t>
            </a:r>
            <a:r>
              <a:rPr lang="ja-JP" altLang="en-US" dirty="0"/>
              <a:t>中</a:t>
            </a:r>
            <a:r>
              <a:rPr lang="ja-JP" altLang="en-US" dirty="0" smtClean="0"/>
              <a:t>にも、百科事典的意味を基盤としたものがある。</a:t>
            </a:r>
            <a:endParaRPr lang="en-US" altLang="ja-JP" dirty="0" smtClean="0"/>
          </a:p>
          <a:p>
            <a:r>
              <a:rPr kumimoji="1" lang="ja-JP" altLang="en-US" dirty="0" smtClean="0"/>
              <a:t>「もじり」という（比喩よりも）高度な認知能力に基づく流行語もある。</a:t>
            </a:r>
            <a:endParaRPr kumimoji="1" lang="en-US" altLang="ja-JP" dirty="0" smtClean="0"/>
          </a:p>
          <a:p>
            <a:endParaRPr lang="en-US" altLang="ja-JP" dirty="0"/>
          </a:p>
          <a:p>
            <a:r>
              <a:rPr kumimoji="1" lang="ja-JP" altLang="en-US" dirty="0" smtClean="0"/>
              <a:t>はじめに</a:t>
            </a:r>
            <a:endParaRPr kumimoji="1" lang="en-US" altLang="ja-JP" dirty="0" smtClean="0"/>
          </a:p>
          <a:p>
            <a:r>
              <a:rPr lang="ja-JP" altLang="en-US" dirty="0" smtClean="0"/>
              <a:t>「百科事典的意味」とは、「その語から想起される（可能性がある）知識の総体」のことであり、語の「指示対象の特徴」および「背景知識」、さらに、一般性の程度が完全でない意味も含まれる。</a:t>
            </a:r>
            <a:endParaRPr lang="en-US" altLang="ja-JP" dirty="0" smtClean="0"/>
          </a:p>
          <a:p>
            <a:r>
              <a:rPr kumimoji="1" lang="ja-JP" altLang="en-US" dirty="0" smtClean="0"/>
              <a:t>「もじり」　</a:t>
            </a:r>
            <a:r>
              <a:rPr kumimoji="1" lang="en-US" altLang="ja-JP" dirty="0" smtClean="0"/>
              <a:t>…</a:t>
            </a:r>
            <a:r>
              <a:rPr kumimoji="1" lang="ja-JP" altLang="en-US" dirty="0" smtClean="0"/>
              <a:t>　「タクシー」→「テクシー」、「限りなく</a:t>
            </a:r>
            <a:r>
              <a:rPr kumimoji="1" lang="en-US" altLang="ja-JP" dirty="0" smtClean="0"/>
              <a:t>…</a:t>
            </a:r>
            <a:r>
              <a:rPr kumimoji="1" lang="ja-JP" altLang="en-US" dirty="0" smtClean="0"/>
              <a:t>に近い</a:t>
            </a:r>
            <a:r>
              <a:rPr kumimoji="1" lang="en-US" altLang="ja-JP" dirty="0" smtClean="0"/>
              <a:t>…</a:t>
            </a:r>
            <a:r>
              <a:rPr kumimoji="1" lang="ja-JP" altLang="en-US" dirty="0" smtClean="0"/>
              <a:t>」</a:t>
            </a:r>
            <a:endParaRPr kumimoji="1" lang="ja-JP" altLang="en-US" dirty="0"/>
          </a:p>
        </p:txBody>
      </p:sp>
    </p:spTree>
    <p:extLst>
      <p:ext uri="{BB962C8B-B14F-4D97-AF65-F5344CB8AC3E}">
        <p14:creationId xmlns:p14="http://schemas.microsoft.com/office/powerpoint/2010/main" val="41035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百科事典的意味を基盤とした流行語</a:t>
            </a:r>
            <a:r>
              <a:rPr kumimoji="1" lang="en-US" altLang="ja-JP" dirty="0" smtClean="0"/>
              <a:t/>
            </a:r>
            <a:br>
              <a:rPr kumimoji="1" lang="en-US" altLang="ja-JP" dirty="0" smtClean="0"/>
            </a:br>
            <a:r>
              <a:rPr lang="ja-JP" altLang="en-US" dirty="0" smtClean="0"/>
              <a:t>・指示対象の特徴</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0070C0"/>
                </a:solidFill>
              </a:rPr>
              <a:t>「話がピーマン」</a:t>
            </a:r>
            <a:r>
              <a:rPr kumimoji="1" lang="ja-JP" altLang="en-US" dirty="0" smtClean="0"/>
              <a:t>　</a:t>
            </a:r>
            <a:endParaRPr kumimoji="1" lang="en-US" altLang="ja-JP" dirty="0" smtClean="0"/>
          </a:p>
          <a:p>
            <a:r>
              <a:rPr lang="ja-JP" altLang="en-US" dirty="0" smtClean="0"/>
              <a:t>「ピーマン」は＜中身が（ほとんど）ない＞→「話に中身がないこと」</a:t>
            </a:r>
            <a:endParaRPr lang="en-US" altLang="ja-JP" dirty="0" smtClean="0"/>
          </a:p>
          <a:p>
            <a:r>
              <a:rPr kumimoji="1" lang="ja-JP" altLang="en-US" dirty="0"/>
              <a:t>メタファ</a:t>
            </a:r>
            <a:r>
              <a:rPr kumimoji="1" lang="ja-JP" altLang="en-US" dirty="0" smtClean="0"/>
              <a:t>ーに基づく。「ピーマン」に関する知識がないと理解できない。</a:t>
            </a:r>
            <a:endParaRPr kumimoji="1" lang="en-US" altLang="ja-JP" dirty="0" smtClean="0"/>
          </a:p>
          <a:p>
            <a:r>
              <a:rPr lang="ja-JP" altLang="en-US" dirty="0" smtClean="0">
                <a:solidFill>
                  <a:srgbClr val="0070C0"/>
                </a:solidFill>
              </a:rPr>
              <a:t>「話がカボチャ」</a:t>
            </a:r>
            <a:r>
              <a:rPr lang="ja-JP" altLang="en-US" dirty="0" smtClean="0"/>
              <a:t>（詰まり過ぎて通じない）</a:t>
            </a:r>
            <a:endParaRPr lang="en-US" altLang="ja-JP" dirty="0" smtClean="0"/>
          </a:p>
          <a:p>
            <a:r>
              <a:rPr lang="ja-JP" altLang="en-US" dirty="0" smtClean="0">
                <a:solidFill>
                  <a:srgbClr val="0070C0"/>
                </a:solidFill>
              </a:rPr>
              <a:t>「話がキュウリ」</a:t>
            </a:r>
            <a:r>
              <a:rPr lang="ja-JP" altLang="en-US" dirty="0" smtClean="0"/>
              <a:t>（長い）</a:t>
            </a:r>
            <a:endParaRPr lang="en-US" altLang="ja-JP" dirty="0" smtClean="0"/>
          </a:p>
          <a:p>
            <a:r>
              <a:rPr lang="ja-JP" altLang="en-US" dirty="0" smtClean="0">
                <a:solidFill>
                  <a:srgbClr val="0070C0"/>
                </a:solidFill>
              </a:rPr>
              <a:t>「話がトマト」</a:t>
            </a:r>
            <a:r>
              <a:rPr lang="ja-JP" altLang="en-US" dirty="0" smtClean="0"/>
              <a:t>（真っ赤なウソ）</a:t>
            </a:r>
            <a:endParaRPr lang="en-US" altLang="ja-JP" dirty="0" smtClean="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839" y="3422114"/>
            <a:ext cx="3157924" cy="249805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2539" y="4684786"/>
            <a:ext cx="1690032" cy="142926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12" y="4684786"/>
            <a:ext cx="1398888" cy="139888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8871" y="4550149"/>
            <a:ext cx="1753797" cy="1668162"/>
          </a:xfrm>
          <a:prstGeom prst="rect">
            <a:avLst/>
          </a:prstGeom>
        </p:spPr>
      </p:pic>
    </p:spTree>
    <p:extLst>
      <p:ext uri="{BB962C8B-B14F-4D97-AF65-F5344CB8AC3E}">
        <p14:creationId xmlns:p14="http://schemas.microsoft.com/office/powerpoint/2010/main" val="37774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kumimoji="1" lang="ja-JP" altLang="en-US" sz="2400" dirty="0" smtClean="0"/>
              <a:t>７．</a:t>
            </a:r>
            <a:r>
              <a:rPr lang="ja-JP" altLang="en-US" sz="2400" dirty="0" smtClean="0"/>
              <a:t>中日</a:t>
            </a:r>
            <a:r>
              <a:rPr lang="ja-JP" altLang="en-US" sz="2400" dirty="0"/>
              <a:t>・</a:t>
            </a:r>
            <a:r>
              <a:rPr lang="ja-JP" altLang="en-US" sz="2400" dirty="0" smtClean="0"/>
              <a:t>巨人戦が行われたナゴヤドーム（に）は</a:t>
            </a:r>
            <a:r>
              <a:rPr lang="en-US" altLang="ja-JP" sz="2400" dirty="0" smtClean="0"/>
              <a:t>4</a:t>
            </a:r>
            <a:r>
              <a:rPr lang="ja-JP" altLang="en-US" sz="2400" dirty="0"/>
              <a:t>万人の観客</a:t>
            </a:r>
            <a:r>
              <a:rPr lang="ja-JP" altLang="en-US" sz="2400" dirty="0" smtClean="0"/>
              <a:t>が</a:t>
            </a:r>
            <a:r>
              <a:rPr lang="ja-JP" altLang="en-US" sz="2400" u="sng" dirty="0" smtClean="0"/>
              <a:t>入った</a:t>
            </a:r>
            <a:r>
              <a:rPr lang="ja-JP" altLang="en-US" sz="2400" dirty="0" smtClean="0"/>
              <a:t>。</a:t>
            </a:r>
            <a:endParaRPr lang="en-US" altLang="ja-JP" sz="2400" dirty="0" smtClean="0"/>
          </a:p>
          <a:p>
            <a:r>
              <a:rPr lang="ja-JP" altLang="en-US" sz="2400" dirty="0" smtClean="0"/>
              <a:t>「入る」</a:t>
            </a:r>
            <a:r>
              <a:rPr lang="en-US" altLang="ja-JP" sz="2400" dirty="0" smtClean="0"/>
              <a:t>…</a:t>
            </a:r>
            <a:r>
              <a:rPr lang="ja-JP" altLang="en-US" sz="2400" dirty="0" smtClean="0">
                <a:solidFill>
                  <a:srgbClr val="FF0000"/>
                </a:solidFill>
              </a:rPr>
              <a:t>＜ある領域の外部から内部に移動する＞</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－容器のイメージスキーマ</a:t>
            </a:r>
            <a:endParaRPr lang="en-US" altLang="ja-JP" sz="2400" dirty="0" smtClean="0">
              <a:solidFill>
                <a:srgbClr val="FF0000"/>
              </a:solidFill>
            </a:endParaRPr>
          </a:p>
          <a:p>
            <a:r>
              <a:rPr kumimoji="1" lang="ja-JP" altLang="en-US" sz="2400" dirty="0"/>
              <a:t>　</a:t>
            </a:r>
            <a:r>
              <a:rPr kumimoji="1" lang="ja-JP" altLang="en-US" sz="2400" dirty="0" smtClean="0"/>
              <a:t>ただし、</a:t>
            </a:r>
            <a:r>
              <a:rPr kumimoji="1" lang="en-US" altLang="ja-JP" sz="2400" dirty="0" smtClean="0"/>
              <a:t>4</a:t>
            </a:r>
            <a:r>
              <a:rPr kumimoji="1" lang="ja-JP" altLang="en-US" sz="2400" dirty="0" smtClean="0"/>
              <a:t>万人の観客を多いと捉えるという意味も含む。</a:t>
            </a:r>
            <a:endParaRPr kumimoji="1" lang="en-US" altLang="ja-JP" sz="2400" dirty="0" smtClean="0"/>
          </a:p>
          <a:p>
            <a:pPr marL="0" indent="0">
              <a:buNone/>
            </a:pPr>
            <a:r>
              <a:rPr lang="ja-JP" altLang="en-US" sz="2400" dirty="0"/>
              <a:t>　</a:t>
            </a:r>
            <a:r>
              <a:rPr lang="ja-JP" altLang="en-US" sz="2400" dirty="0" smtClean="0"/>
              <a:t>「？わずかな観客が入った」</a:t>
            </a:r>
            <a:endParaRPr lang="en-US" altLang="ja-JP" sz="2400" dirty="0" smtClean="0"/>
          </a:p>
          <a:p>
            <a:pPr marL="0" indent="0">
              <a:buNone/>
            </a:pPr>
            <a:r>
              <a:rPr kumimoji="1" lang="ja-JP" altLang="en-US" sz="2400" dirty="0"/>
              <a:t>　</a:t>
            </a:r>
            <a:r>
              <a:rPr kumimoji="1" lang="ja-JP" altLang="en-US" sz="2400" dirty="0" smtClean="0"/>
              <a:t>「今日は入っているね」　</a:t>
            </a:r>
            <a:endParaRPr kumimoji="1" lang="ja-JP" altLang="en-US" sz="2400" dirty="0"/>
          </a:p>
        </p:txBody>
      </p:sp>
    </p:spTree>
    <p:extLst>
      <p:ext uri="{BB962C8B-B14F-4D97-AF65-F5344CB8AC3E}">
        <p14:creationId xmlns:p14="http://schemas.microsoft.com/office/powerpoint/2010/main" val="16389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0070C0"/>
                </a:solidFill>
              </a:rPr>
              <a:t>「濡れ落ち葉」</a:t>
            </a:r>
            <a:endParaRPr kumimoji="1" lang="en-US" altLang="ja-JP" dirty="0" smtClean="0">
              <a:solidFill>
                <a:srgbClr val="0070C0"/>
              </a:solidFill>
            </a:endParaRPr>
          </a:p>
          <a:p>
            <a:r>
              <a:rPr lang="ja-JP" altLang="en-US" dirty="0" smtClean="0"/>
              <a:t>「定年後に家でごろごろしていて、地域活動などで忙しい妻にまとわりつく夫。</a:t>
            </a:r>
            <a:endParaRPr lang="en-US" altLang="ja-JP" dirty="0" smtClean="0"/>
          </a:p>
          <a:p>
            <a:r>
              <a:rPr kumimoji="1" lang="ja-JP" altLang="en-US" dirty="0" err="1"/>
              <a:t>掃</a:t>
            </a:r>
            <a:r>
              <a:rPr kumimoji="1" lang="ja-JP" altLang="en-US" dirty="0" err="1" smtClean="0"/>
              <a:t>いても</a:t>
            </a:r>
            <a:r>
              <a:rPr kumimoji="1" lang="ja-JP" altLang="en-US" dirty="0" err="1"/>
              <a:t>掃</a:t>
            </a:r>
            <a:r>
              <a:rPr kumimoji="1" lang="ja-JP" altLang="en-US" dirty="0" err="1" smtClean="0"/>
              <a:t>いても</a:t>
            </a:r>
            <a:r>
              <a:rPr kumimoji="1" lang="ja-JP" altLang="en-US" dirty="0" smtClean="0"/>
              <a:t>へばりついてくることから。」</a:t>
            </a:r>
            <a:endParaRPr kumimoji="1" lang="en-US" altLang="ja-JP" dirty="0" smtClean="0"/>
          </a:p>
          <a:p>
            <a:r>
              <a:rPr lang="ja-JP" altLang="en-US" dirty="0" smtClean="0"/>
              <a:t>「濡れ落ち葉」→＜ある種の夫＞　　メタファー</a:t>
            </a:r>
            <a:endParaRPr lang="en-US" altLang="ja-JP" dirty="0" smtClean="0"/>
          </a:p>
          <a:p>
            <a:r>
              <a:rPr kumimoji="1" lang="ja-JP" altLang="en-US" dirty="0" smtClean="0"/>
              <a:t>「落ち葉」</a:t>
            </a:r>
            <a:r>
              <a:rPr kumimoji="1" lang="en-US" altLang="ja-JP" dirty="0" smtClean="0"/>
              <a:t>…</a:t>
            </a:r>
            <a:r>
              <a:rPr kumimoji="1" lang="ja-JP" altLang="en-US" dirty="0" smtClean="0"/>
              <a:t>＜（</a:t>
            </a:r>
            <a:r>
              <a:rPr kumimoji="1" lang="en-US" altLang="ja-JP" dirty="0" smtClean="0"/>
              <a:t>1</a:t>
            </a:r>
            <a:r>
              <a:rPr kumimoji="1" lang="ja-JP" altLang="en-US" dirty="0" smtClean="0"/>
              <a:t>年のサイクルで）役割を終えた葉＞</a:t>
            </a:r>
            <a:endParaRPr kumimoji="1" lang="en-US" altLang="ja-JP" dirty="0" smtClean="0"/>
          </a:p>
          <a:p>
            <a:r>
              <a:rPr lang="ja-JP" altLang="en-US" dirty="0" smtClean="0"/>
              <a:t>＜定年後の人＞との類似性。</a:t>
            </a:r>
            <a:endParaRPr lang="en-US" altLang="ja-JP" dirty="0" smtClean="0"/>
          </a:p>
          <a:p>
            <a:r>
              <a:rPr kumimoji="1" lang="ja-JP" altLang="en-US" dirty="0" smtClean="0"/>
              <a:t>「濡れ落ち葉」の指示対象の特徴：＜人間が、濡れて</a:t>
            </a:r>
            <a:r>
              <a:rPr kumimoji="1" lang="ja-JP" altLang="en-US" dirty="0" err="1" smtClean="0"/>
              <a:t>い</a:t>
            </a:r>
            <a:endParaRPr kumimoji="1" lang="en-US" altLang="ja-JP" dirty="0" smtClean="0"/>
          </a:p>
          <a:p>
            <a:r>
              <a:rPr kumimoji="1" lang="ja-JP" altLang="en-US" dirty="0" smtClean="0"/>
              <a:t>る落ち葉に対して、掃いて取り除こうと働きかけても</a:t>
            </a:r>
            <a:endParaRPr kumimoji="1" lang="en-US" altLang="ja-JP" dirty="0" smtClean="0"/>
          </a:p>
          <a:p>
            <a:r>
              <a:rPr kumimoji="1" lang="ja-JP" altLang="en-US" dirty="0" smtClean="0"/>
              <a:t>容易にできない＞</a:t>
            </a:r>
            <a:endParaRPr kumimoji="1" lang="en-US" altLang="ja-JP" dirty="0" smtClean="0"/>
          </a:p>
          <a:p>
            <a:r>
              <a:rPr lang="ja-JP" altLang="en-US" dirty="0" smtClean="0"/>
              <a:t>指示</a:t>
            </a:r>
            <a:r>
              <a:rPr lang="ja-JP" altLang="en-US" dirty="0"/>
              <a:t>対象</a:t>
            </a:r>
            <a:r>
              <a:rPr lang="ja-JP" altLang="en-US" dirty="0" smtClean="0"/>
              <a:t>と</a:t>
            </a:r>
            <a:r>
              <a:rPr lang="ja-JP" altLang="en-US" dirty="0"/>
              <a:t>人間</a:t>
            </a:r>
            <a:r>
              <a:rPr lang="ja-JP" altLang="en-US" dirty="0" smtClean="0"/>
              <a:t>の</a:t>
            </a:r>
            <a:r>
              <a:rPr lang="ja-JP" altLang="en-US" dirty="0"/>
              <a:t>関</a:t>
            </a:r>
            <a:r>
              <a:rPr lang="ja-JP" altLang="en-US" dirty="0" smtClean="0"/>
              <a:t>わりに関する知識：＜不快感＞</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182" y="3113902"/>
            <a:ext cx="1964278" cy="2482936"/>
          </a:xfrm>
          <a:prstGeom prst="rect">
            <a:avLst/>
          </a:prstGeom>
        </p:spPr>
      </p:pic>
    </p:spTree>
    <p:extLst>
      <p:ext uri="{BB962C8B-B14F-4D97-AF65-F5344CB8AC3E}">
        <p14:creationId xmlns:p14="http://schemas.microsoft.com/office/powerpoint/2010/main" val="22329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solidFill>
                  <a:srgbClr val="0070C0"/>
                </a:solidFill>
              </a:rPr>
              <a:t>「タケノコ生活」</a:t>
            </a:r>
            <a:endParaRPr kumimoji="1" lang="en-US" altLang="ja-JP" dirty="0" smtClean="0">
              <a:solidFill>
                <a:srgbClr val="0070C0"/>
              </a:solidFill>
            </a:endParaRPr>
          </a:p>
          <a:p>
            <a:r>
              <a:rPr lang="ja-JP" altLang="en-US" dirty="0" smtClean="0"/>
              <a:t>「</a:t>
            </a:r>
            <a:r>
              <a:rPr lang="ja-JP" altLang="en-US" u="sng" dirty="0" smtClean="0"/>
              <a:t>タケノコの皮を一枚一枚むくように</a:t>
            </a:r>
            <a:r>
              <a:rPr lang="ja-JP" altLang="en-US" dirty="0" smtClean="0"/>
              <a:t>、晴れ着・コートなどの衣類や家財を少しずつ売って生活費にしたり、食料と交換したりする苦しい暮らし」</a:t>
            </a:r>
            <a:endParaRPr lang="en-US" altLang="ja-JP" dirty="0" smtClean="0"/>
          </a:p>
          <a:p>
            <a:r>
              <a:rPr lang="ja-JP" altLang="en-US" dirty="0" smtClean="0"/>
              <a:t>起点領域（タケノコ）：タケノコは、何枚もの皮に覆</a:t>
            </a:r>
            <a:endParaRPr lang="en-US" altLang="ja-JP" dirty="0" smtClean="0"/>
          </a:p>
          <a:p>
            <a:r>
              <a:rPr lang="ja-JP" altLang="en-US" dirty="0" smtClean="0"/>
              <a:t>われていて、人間が食べられる部分を得るためには、</a:t>
            </a:r>
            <a:endParaRPr lang="en-US" altLang="ja-JP" dirty="0" smtClean="0"/>
          </a:p>
          <a:p>
            <a:r>
              <a:rPr lang="ja-JP" altLang="en-US" dirty="0" smtClean="0"/>
              <a:t>皮を一枚一枚むく。</a:t>
            </a:r>
            <a:endParaRPr lang="en-US" altLang="ja-JP" dirty="0" smtClean="0"/>
          </a:p>
          <a:p>
            <a:r>
              <a:rPr kumimoji="1" lang="ja-JP" altLang="en-US" dirty="0" smtClean="0"/>
              <a:t>目標領域（人間生活）：人間は、いくつもの衣類を身</a:t>
            </a:r>
            <a:endParaRPr kumimoji="1" lang="en-US" altLang="ja-JP" dirty="0" smtClean="0"/>
          </a:p>
          <a:p>
            <a:r>
              <a:rPr kumimoji="1" lang="ja-JP" altLang="en-US" dirty="0" smtClean="0"/>
              <a:t>につけていて、生活するためには、次々と売る。</a:t>
            </a:r>
            <a:endParaRPr kumimoji="1" lang="en-US" altLang="ja-JP" dirty="0" smtClean="0"/>
          </a:p>
          <a:p>
            <a:r>
              <a:rPr lang="ja-JP" altLang="en-US" dirty="0" smtClean="0"/>
              <a:t>＜衣類などの所有物は、売って生活費を得ることが</a:t>
            </a:r>
            <a:endParaRPr lang="en-US" altLang="ja-JP" dirty="0" smtClean="0"/>
          </a:p>
          <a:p>
            <a:r>
              <a:rPr lang="ja-JP" altLang="en-US" dirty="0" smtClean="0"/>
              <a:t>できる貴重なものである＞</a:t>
            </a:r>
            <a:endParaRPr lang="en-US" altLang="ja-JP" dirty="0" smtClean="0"/>
          </a:p>
          <a:p>
            <a:r>
              <a:rPr kumimoji="1" lang="ja-JP" altLang="en-US" dirty="0" smtClean="0"/>
              <a:t>→起点領域と目標領域の両方の知識が必要。ブレンディングに基づく。</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708" y="3139208"/>
            <a:ext cx="2286000" cy="2286000"/>
          </a:xfrm>
          <a:prstGeom prst="rect">
            <a:avLst/>
          </a:prstGeom>
        </p:spPr>
      </p:pic>
    </p:spTree>
    <p:extLst>
      <p:ext uri="{BB962C8B-B14F-4D97-AF65-F5344CB8AC3E}">
        <p14:creationId xmlns:p14="http://schemas.microsoft.com/office/powerpoint/2010/main" val="18393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背景知識</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solidFill>
                  <a:srgbClr val="0070C0"/>
                </a:solidFill>
              </a:rPr>
              <a:t>「月月火水木</a:t>
            </a:r>
            <a:r>
              <a:rPr kumimoji="1" lang="ja-JP" altLang="en-US" dirty="0" err="1" smtClean="0">
                <a:solidFill>
                  <a:srgbClr val="0070C0"/>
                </a:solidFill>
              </a:rPr>
              <a:t>金金</a:t>
            </a:r>
            <a:r>
              <a:rPr kumimoji="1" lang="ja-JP" altLang="en-US" dirty="0" smtClean="0">
                <a:solidFill>
                  <a:srgbClr val="0070C0"/>
                </a:solidFill>
              </a:rPr>
              <a:t>」</a:t>
            </a:r>
            <a:endParaRPr kumimoji="1" lang="en-US" altLang="ja-JP" dirty="0" smtClean="0">
              <a:solidFill>
                <a:srgbClr val="0070C0"/>
              </a:solidFill>
            </a:endParaRPr>
          </a:p>
          <a:p>
            <a:r>
              <a:rPr lang="ja-JP" altLang="en-US" dirty="0" smtClean="0"/>
              <a:t>「土日のない日本海軍の猛訓練ぶりを表わし</a:t>
            </a:r>
            <a:endParaRPr lang="en-US" altLang="ja-JP" dirty="0" smtClean="0"/>
          </a:p>
          <a:p>
            <a:r>
              <a:rPr lang="ja-JP" altLang="en-US" dirty="0" smtClean="0"/>
              <a:t>た言葉。軍歌としてヒットした」</a:t>
            </a:r>
            <a:endParaRPr lang="en-US" altLang="ja-JP" dirty="0" smtClean="0"/>
          </a:p>
          <a:p>
            <a:r>
              <a:rPr kumimoji="1" lang="ja-JP" altLang="en-US" dirty="0" smtClean="0"/>
              <a:t>「曜日」に関するフレーム。「月曜日から</a:t>
            </a:r>
            <a:endParaRPr kumimoji="1" lang="en-US" altLang="ja-JP" dirty="0" smtClean="0"/>
          </a:p>
          <a:p>
            <a:r>
              <a:rPr kumimoji="1" lang="ja-JP" altLang="en-US" dirty="0" smtClean="0"/>
              <a:t>金曜日までの</a:t>
            </a:r>
            <a:r>
              <a:rPr kumimoji="1" lang="en-US" altLang="ja-JP" dirty="0" smtClean="0"/>
              <a:t>5</a:t>
            </a:r>
            <a:r>
              <a:rPr kumimoji="1" lang="ja-JP" altLang="en-US" dirty="0" smtClean="0"/>
              <a:t>日間は、働かなければならない</a:t>
            </a:r>
            <a:endParaRPr kumimoji="1" lang="en-US" altLang="ja-JP" dirty="0" smtClean="0"/>
          </a:p>
          <a:p>
            <a:r>
              <a:rPr kumimoji="1" lang="ja-JP" altLang="en-US" dirty="0" smtClean="0"/>
              <a:t>」「働くことは大変なことでありできれば</a:t>
            </a:r>
            <a:r>
              <a:rPr kumimoji="1" lang="ja-JP" altLang="en-US" dirty="0" err="1" smtClean="0"/>
              <a:t>や</a:t>
            </a:r>
            <a:endParaRPr kumimoji="1" lang="en-US" altLang="ja-JP" dirty="0" smtClean="0"/>
          </a:p>
          <a:p>
            <a:r>
              <a:rPr kumimoji="1" lang="ja-JP" altLang="en-US" dirty="0" smtClean="0"/>
              <a:t>りたくない」</a:t>
            </a:r>
            <a:endParaRPr kumimoji="1" lang="en-US" altLang="ja-JP" dirty="0" smtClean="0"/>
          </a:p>
          <a:p>
            <a:r>
              <a:rPr lang="ja-JP" altLang="en-US" dirty="0" smtClean="0"/>
              <a:t>「一週間のうち、土日がないこと」→</a:t>
            </a:r>
            <a:endParaRPr lang="en-US" altLang="ja-JP" dirty="0" smtClean="0"/>
          </a:p>
          <a:p>
            <a:r>
              <a:rPr lang="ja-JP" altLang="en-US" dirty="0" smtClean="0"/>
              <a:t>「ずっと働かなければならない</a:t>
            </a:r>
            <a:endParaRPr lang="en-US" altLang="ja-JP" dirty="0" smtClean="0"/>
          </a:p>
          <a:p>
            <a:r>
              <a:rPr lang="ja-JP" altLang="en-US" dirty="0" smtClean="0"/>
              <a:t>（猛訓練をしなければならない）。</a:t>
            </a:r>
            <a:endParaRPr lang="en-US" altLang="ja-JP" dirty="0" smtClean="0"/>
          </a:p>
          <a:p>
            <a:r>
              <a:rPr lang="ja-JP" altLang="en-US" dirty="0" smtClean="0"/>
              <a:t>また、それは大変なことである。」</a:t>
            </a:r>
            <a:endParaRPr kumimoji="1" lang="en-US" altLang="ja-JP" dirty="0" smtClean="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795" y="1150466"/>
            <a:ext cx="3333750" cy="4705350"/>
          </a:xfrm>
          <a:prstGeom prst="rect">
            <a:avLst/>
          </a:prstGeom>
        </p:spPr>
      </p:pic>
    </p:spTree>
    <p:extLst>
      <p:ext uri="{BB962C8B-B14F-4D97-AF65-F5344CB8AC3E}">
        <p14:creationId xmlns:p14="http://schemas.microsoft.com/office/powerpoint/2010/main" val="42028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下位カテゴリーのみが有する特徴</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典型例  </a:t>
            </a:r>
            <a:r>
              <a:rPr lang="ja-JP" altLang="en-US" dirty="0" smtClean="0">
                <a:solidFill>
                  <a:srgbClr val="0070C0"/>
                </a:solidFill>
              </a:rPr>
              <a:t>「老人力」</a:t>
            </a:r>
            <a:endParaRPr lang="en-US" altLang="ja-JP" dirty="0" smtClean="0">
              <a:solidFill>
                <a:srgbClr val="0070C0"/>
              </a:solidFill>
            </a:endParaRPr>
          </a:p>
          <a:p>
            <a:r>
              <a:rPr kumimoji="1" lang="ja-JP" altLang="en-US" dirty="0" smtClean="0"/>
              <a:t>「年を重ねると物忘れがひどくなったり、体力が衰えて動きが緩慢になったりすることを</a:t>
            </a:r>
            <a:r>
              <a:rPr kumimoji="1" lang="en-US" altLang="ja-JP" dirty="0" smtClean="0"/>
              <a:t>『</a:t>
            </a:r>
            <a:r>
              <a:rPr kumimoji="1" lang="ja-JP" altLang="en-US" dirty="0" smtClean="0"/>
              <a:t>老人力</a:t>
            </a:r>
            <a:r>
              <a:rPr kumimoji="1" lang="en-US" altLang="ja-JP" dirty="0" smtClean="0"/>
              <a:t>』</a:t>
            </a:r>
            <a:r>
              <a:rPr kumimoji="1" lang="ja-JP" altLang="en-US" dirty="0" smtClean="0"/>
              <a:t>がついたと、肯定的に表現する」</a:t>
            </a:r>
            <a:endParaRPr kumimoji="1" lang="en-US" altLang="ja-JP" dirty="0" smtClean="0"/>
          </a:p>
          <a:p>
            <a:r>
              <a:rPr kumimoji="1" lang="ja-JP" altLang="en-US" dirty="0" smtClean="0">
                <a:solidFill>
                  <a:srgbClr val="FF0000"/>
                </a:solidFill>
              </a:rPr>
              <a:t>＜（若い頃と比べて）物忘れがひどくなる＞、＜（若い頃と比べて）動きが緩慢になる＞</a:t>
            </a:r>
            <a:r>
              <a:rPr kumimoji="1" lang="ja-JP" altLang="en-US" dirty="0" smtClean="0"/>
              <a:t>という特徴は、「老人」の典型例である。</a:t>
            </a:r>
            <a:endParaRPr kumimoji="1" lang="en-US" altLang="ja-JP" dirty="0" smtClean="0"/>
          </a:p>
          <a:p>
            <a:r>
              <a:rPr lang="ja-JP" altLang="en-US" dirty="0" smtClean="0"/>
              <a:t>顕著例  </a:t>
            </a:r>
            <a:r>
              <a:rPr lang="ja-JP" altLang="en-US" dirty="0" smtClean="0">
                <a:solidFill>
                  <a:srgbClr val="0070C0"/>
                </a:solidFill>
              </a:rPr>
              <a:t>「</a:t>
            </a:r>
            <a:r>
              <a:rPr lang="ja-JP" altLang="en-US" dirty="0">
                <a:solidFill>
                  <a:srgbClr val="0070C0"/>
                </a:solidFill>
              </a:rPr>
              <a:t>時局」</a:t>
            </a:r>
            <a:endParaRPr lang="en-US" altLang="ja-JP" dirty="0">
              <a:solidFill>
                <a:srgbClr val="0070C0"/>
              </a:solidFill>
            </a:endParaRPr>
          </a:p>
          <a:p>
            <a:r>
              <a:rPr lang="ja-JP" altLang="en-US" dirty="0"/>
              <a:t>「</a:t>
            </a:r>
            <a:r>
              <a:rPr lang="en-US" altLang="ja-JP" dirty="0"/>
              <a:t>1932</a:t>
            </a:r>
            <a:r>
              <a:rPr lang="ja-JP" altLang="en-US" dirty="0"/>
              <a:t>年の桜田門事件に関して、天皇が</a:t>
            </a:r>
            <a:r>
              <a:rPr lang="en-US" altLang="ja-JP" dirty="0"/>
              <a:t>『</a:t>
            </a:r>
            <a:r>
              <a:rPr lang="ja-JP" altLang="en-US" u="sng" dirty="0"/>
              <a:t>時局</a:t>
            </a:r>
            <a:r>
              <a:rPr lang="ja-JP" altLang="en-US" dirty="0"/>
              <a:t>重大の際なるが故に留任せよ</a:t>
            </a:r>
            <a:r>
              <a:rPr lang="en-US" altLang="ja-JP" dirty="0"/>
              <a:t>』</a:t>
            </a:r>
            <a:r>
              <a:rPr lang="ja-JP" altLang="en-US" dirty="0"/>
              <a:t>と述べ、犬養首相は留任した」という話から「深刻な社会の様子を表わす際に使われるようになった」</a:t>
            </a:r>
            <a:endParaRPr lang="en-US" altLang="ja-JP" dirty="0"/>
          </a:p>
          <a:p>
            <a:r>
              <a:rPr lang="ja-JP" altLang="en-US" dirty="0"/>
              <a:t>時局は、本来＜世の中のその時点での局面・状況＞といった意味。</a:t>
            </a:r>
            <a:endParaRPr lang="en-US" altLang="ja-JP" dirty="0"/>
          </a:p>
          <a:p>
            <a:r>
              <a:rPr lang="ja-JP" altLang="en-US" dirty="0"/>
              <a:t>ここでは、</a:t>
            </a:r>
            <a:r>
              <a:rPr lang="ja-JP" altLang="en-US" dirty="0">
                <a:solidFill>
                  <a:srgbClr val="FF0000"/>
                </a:solidFill>
              </a:rPr>
              <a:t>＜世の中の、深刻である程度の高い状況＞</a:t>
            </a:r>
            <a:r>
              <a:rPr lang="ja-JP" altLang="en-US" dirty="0"/>
              <a:t>という意味で使われた。</a:t>
            </a:r>
            <a:endParaRPr lang="en-US" altLang="ja-JP" dirty="0"/>
          </a:p>
          <a:p>
            <a:r>
              <a:rPr lang="ja-JP" altLang="en-US" dirty="0"/>
              <a:t>「時局」の＜深刻さ＞に関する顕著例。</a:t>
            </a:r>
          </a:p>
          <a:p>
            <a:endParaRPr kumimoji="1" lang="en-US" altLang="ja-JP" dirty="0" smtClean="0"/>
          </a:p>
          <a:p>
            <a:endParaRPr kumimoji="1" lang="ja-JP" altLang="en-US" dirty="0"/>
          </a:p>
        </p:txBody>
      </p:sp>
    </p:spTree>
    <p:extLst>
      <p:ext uri="{BB962C8B-B14F-4D97-AF65-F5344CB8AC3E}">
        <p14:creationId xmlns:p14="http://schemas.microsoft.com/office/powerpoint/2010/main" val="37471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理想例</a:t>
            </a:r>
            <a:endParaRPr kumimoji="1" lang="en-US" altLang="ja-JP" dirty="0" smtClean="0"/>
          </a:p>
          <a:p>
            <a:r>
              <a:rPr kumimoji="1" lang="ja-JP" altLang="en-US" dirty="0" smtClean="0">
                <a:solidFill>
                  <a:srgbClr val="0070C0"/>
                </a:solidFill>
              </a:rPr>
              <a:t>「結果を出す」</a:t>
            </a:r>
            <a:endParaRPr kumimoji="1" lang="en-US" altLang="ja-JP" dirty="0" smtClean="0">
              <a:solidFill>
                <a:srgbClr val="0070C0"/>
              </a:solidFill>
            </a:endParaRPr>
          </a:p>
          <a:p>
            <a:r>
              <a:rPr kumimoji="1" lang="ja-JP" altLang="en-US" dirty="0" smtClean="0"/>
              <a:t>「結果」という語は、本来＜結果一般＞を表わす。</a:t>
            </a:r>
            <a:endParaRPr kumimoji="1" lang="en-US" altLang="ja-JP" dirty="0" smtClean="0"/>
          </a:p>
          <a:p>
            <a:r>
              <a:rPr lang="ja-JP" altLang="en-US" dirty="0"/>
              <a:t>ここでは</a:t>
            </a:r>
            <a:r>
              <a:rPr lang="ja-JP" altLang="en-US" dirty="0" smtClean="0"/>
              <a:t>、</a:t>
            </a:r>
            <a:r>
              <a:rPr lang="ja-JP" altLang="en-US" dirty="0" smtClean="0">
                <a:solidFill>
                  <a:srgbClr val="FF0000"/>
                </a:solidFill>
              </a:rPr>
              <a:t>＜よい結果＞</a:t>
            </a:r>
            <a:r>
              <a:rPr lang="ja-JP" altLang="en-US" dirty="0" smtClean="0"/>
              <a:t>という「結果」一般の理想例を表わしている。</a:t>
            </a:r>
            <a:endParaRPr lang="en-US" altLang="ja-JP" dirty="0" smtClean="0"/>
          </a:p>
          <a:p>
            <a:r>
              <a:rPr lang="ja-JP" altLang="en-US" dirty="0" smtClean="0"/>
              <a:t>ステレオタイプ</a:t>
            </a:r>
            <a:endParaRPr lang="en-US" altLang="ja-JP" dirty="0" smtClean="0"/>
          </a:p>
          <a:p>
            <a:r>
              <a:rPr lang="ja-JP" altLang="en-US" dirty="0" smtClean="0">
                <a:solidFill>
                  <a:srgbClr val="0070C0"/>
                </a:solidFill>
              </a:rPr>
              <a:t>「オヤジギャル」</a:t>
            </a:r>
            <a:endParaRPr lang="en-US" altLang="ja-JP" dirty="0" smtClean="0">
              <a:solidFill>
                <a:srgbClr val="0070C0"/>
              </a:solidFill>
            </a:endParaRPr>
          </a:p>
          <a:p>
            <a:r>
              <a:rPr lang="ja-JP" altLang="en-US" dirty="0" smtClean="0"/>
              <a:t>「競馬新聞を読み、退社後は赤ちょうちんで一杯ひっかけ、休日はゴルフに出かけるなど</a:t>
            </a:r>
            <a:r>
              <a:rPr lang="en-US" altLang="ja-JP" dirty="0" smtClean="0"/>
              <a:t>『</a:t>
            </a:r>
            <a:r>
              <a:rPr lang="ja-JP" altLang="en-US" dirty="0" smtClean="0"/>
              <a:t>おやじ</a:t>
            </a:r>
            <a:r>
              <a:rPr lang="en-US" altLang="ja-JP" dirty="0" smtClean="0"/>
              <a:t>』</a:t>
            </a:r>
            <a:r>
              <a:rPr lang="ja-JP" altLang="en-US" dirty="0" err="1" smtClean="0"/>
              <a:t>のような</a:t>
            </a:r>
            <a:r>
              <a:rPr lang="ja-JP" altLang="en-US" dirty="0" smtClean="0"/>
              <a:t>余暇を楽しむ</a:t>
            </a:r>
            <a:r>
              <a:rPr lang="en-US" altLang="ja-JP" dirty="0" smtClean="0"/>
              <a:t>20</a:t>
            </a:r>
            <a:r>
              <a:rPr lang="ja-JP" altLang="en-US" dirty="0" smtClean="0"/>
              <a:t>代後半の女性」</a:t>
            </a:r>
            <a:endParaRPr lang="en-US" altLang="ja-JP" dirty="0" smtClean="0"/>
          </a:p>
          <a:p>
            <a:r>
              <a:rPr lang="ja-JP" altLang="en-US" dirty="0" smtClean="0"/>
              <a:t>「おやじ」＝＜中年以上の男性＞　上記のような特徴を持っているのは「おやじ」の一部であり、</a:t>
            </a:r>
            <a:r>
              <a:rPr lang="ja-JP" altLang="en-US" dirty="0" smtClean="0">
                <a:solidFill>
                  <a:srgbClr val="FF0000"/>
                </a:solidFill>
              </a:rPr>
              <a:t>「オヤジ」のステレオタイプ</a:t>
            </a:r>
            <a:r>
              <a:rPr lang="ja-JP" altLang="en-US" dirty="0" smtClean="0"/>
              <a:t>である。</a:t>
            </a:r>
            <a:endParaRPr lang="en-US" altLang="ja-JP" dirty="0" smtClean="0"/>
          </a:p>
          <a:p>
            <a:endParaRPr kumimoji="1" lang="ja-JP" altLang="en-US" dirty="0"/>
          </a:p>
        </p:txBody>
      </p:sp>
    </p:spTree>
    <p:extLst>
      <p:ext uri="{BB962C8B-B14F-4D97-AF65-F5344CB8AC3E}">
        <p14:creationId xmlns:p14="http://schemas.microsoft.com/office/powerpoint/2010/main" val="25587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もじりによる流行語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もじり（パロディー／パスティシュ）</a:t>
            </a:r>
            <a:endParaRPr kumimoji="1" lang="en-US" altLang="ja-JP" dirty="0" smtClean="0"/>
          </a:p>
          <a:p>
            <a:r>
              <a:rPr lang="ja-JP" altLang="en-US" dirty="0" smtClean="0">
                <a:solidFill>
                  <a:srgbClr val="0070C0"/>
                </a:solidFill>
              </a:rPr>
              <a:t>「テクシー」</a:t>
            </a:r>
            <a:endParaRPr lang="en-US" altLang="ja-JP" dirty="0" smtClean="0">
              <a:solidFill>
                <a:srgbClr val="0070C0"/>
              </a:solidFill>
            </a:endParaRPr>
          </a:p>
          <a:p>
            <a:r>
              <a:rPr kumimoji="1" lang="ja-JP" altLang="en-US" dirty="0" smtClean="0"/>
              <a:t>「徒歩の意。</a:t>
            </a:r>
            <a:r>
              <a:rPr kumimoji="1" lang="en-US" altLang="ja-JP" dirty="0" smtClean="0"/>
              <a:t>『</a:t>
            </a:r>
            <a:r>
              <a:rPr kumimoji="1" lang="ja-JP" altLang="en-US" dirty="0" smtClean="0"/>
              <a:t>タクシー</a:t>
            </a:r>
            <a:r>
              <a:rPr kumimoji="1" lang="en-US" altLang="ja-JP" dirty="0" smtClean="0"/>
              <a:t>』</a:t>
            </a:r>
            <a:r>
              <a:rPr kumimoji="1" lang="ja-JP" altLang="en-US" dirty="0" smtClean="0"/>
              <a:t>をもじった言葉」</a:t>
            </a:r>
            <a:endParaRPr kumimoji="1" lang="en-US" altLang="ja-JP" dirty="0" smtClean="0"/>
          </a:p>
          <a:p>
            <a:r>
              <a:rPr lang="ja-JP" altLang="en-US" dirty="0" smtClean="0"/>
              <a:t>「タクシー」の「タ」を、「てくてく」の「て」で置き換えて</a:t>
            </a:r>
            <a:r>
              <a:rPr lang="ja-JP" altLang="en-US" dirty="0"/>
              <a:t>できて</a:t>
            </a:r>
            <a:r>
              <a:rPr lang="ja-JP" altLang="en-US" dirty="0" smtClean="0"/>
              <a:t>いる。</a:t>
            </a:r>
            <a:endParaRPr lang="en-US" altLang="ja-JP" dirty="0" smtClean="0"/>
          </a:p>
          <a:p>
            <a:r>
              <a:rPr kumimoji="1" lang="ja-JP" altLang="en-US" dirty="0"/>
              <a:t>比喩</a:t>
            </a:r>
            <a:r>
              <a:rPr kumimoji="1" lang="ja-JP" altLang="en-US" dirty="0" smtClean="0"/>
              <a:t>と</a:t>
            </a:r>
            <a:r>
              <a:rPr kumimoji="1" lang="ja-JP" altLang="en-US" dirty="0"/>
              <a:t>もじりの</a:t>
            </a:r>
            <a:r>
              <a:rPr kumimoji="1" lang="ja-JP" altLang="en-US" dirty="0" smtClean="0"/>
              <a:t>違い</a:t>
            </a:r>
            <a:endParaRPr kumimoji="1" lang="en-US" altLang="ja-JP" dirty="0" smtClean="0"/>
          </a:p>
          <a:p>
            <a:r>
              <a:rPr lang="ja-JP" altLang="en-US" dirty="0" smtClean="0"/>
              <a:t>比喩</a:t>
            </a:r>
            <a:r>
              <a:rPr lang="en-US" altLang="ja-JP" dirty="0" smtClean="0"/>
              <a:t>…</a:t>
            </a:r>
            <a:r>
              <a:rPr lang="ja-JP" altLang="en-US" dirty="0" smtClean="0"/>
              <a:t>語などの１つの言語形式において新たな意味が生じることであり、その結果、</a:t>
            </a:r>
            <a:r>
              <a:rPr lang="en-US" altLang="ja-JP" dirty="0" smtClean="0"/>
              <a:t>1</a:t>
            </a:r>
            <a:r>
              <a:rPr lang="ja-JP" altLang="en-US" dirty="0" err="1" smtClean="0"/>
              <a:t>つの</a:t>
            </a:r>
            <a:r>
              <a:rPr lang="ja-JP" altLang="en-US" dirty="0" smtClean="0"/>
              <a:t>言語形式に</a:t>
            </a:r>
            <a:r>
              <a:rPr lang="en-US" altLang="ja-JP" dirty="0" smtClean="0"/>
              <a:t>2</a:t>
            </a:r>
            <a:r>
              <a:rPr lang="ja-JP" altLang="en-US" dirty="0" smtClean="0"/>
              <a:t>つ以上の意味が結びつく。</a:t>
            </a:r>
            <a:endParaRPr lang="en-US" altLang="ja-JP" dirty="0" smtClean="0"/>
          </a:p>
          <a:p>
            <a:r>
              <a:rPr kumimoji="1" lang="ja-JP" altLang="en-US" dirty="0" smtClean="0"/>
              <a:t>もじり</a:t>
            </a:r>
            <a:r>
              <a:rPr kumimoji="1" lang="en-US" altLang="ja-JP" dirty="0" smtClean="0"/>
              <a:t>…2</a:t>
            </a:r>
            <a:r>
              <a:rPr kumimoji="1" lang="ja-JP" altLang="en-US" dirty="0" err="1" smtClean="0"/>
              <a:t>つの</a:t>
            </a:r>
            <a:r>
              <a:rPr kumimoji="1" lang="ja-JP" altLang="en-US" dirty="0" smtClean="0"/>
              <a:t>語は形式も異なり、意味も異なるが、形式（音の特徴）の面でも意味の面（移動手段）でも密接な関係を有する。</a:t>
            </a:r>
            <a:endParaRPr kumimoji="1" lang="en-US" altLang="ja-JP" dirty="0" smtClean="0"/>
          </a:p>
          <a:p>
            <a:r>
              <a:rPr lang="ja-JP" altLang="en-US" dirty="0"/>
              <a:t>もじり</a:t>
            </a:r>
            <a:r>
              <a:rPr lang="ja-JP" altLang="en-US" dirty="0" smtClean="0"/>
              <a:t>は比喩よりも高度な認知能力に基づく高度な言語操作である。</a:t>
            </a:r>
            <a:endParaRPr kumimoji="1" lang="ja-JP" altLang="en-US" dirty="0"/>
          </a:p>
        </p:txBody>
      </p:sp>
    </p:spTree>
    <p:extLst>
      <p:ext uri="{BB962C8B-B14F-4D97-AF65-F5344CB8AC3E}">
        <p14:creationId xmlns:p14="http://schemas.microsoft.com/office/powerpoint/2010/main" val="243478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0070C0"/>
                </a:solidFill>
              </a:rPr>
              <a:t>「ノミニケーション」</a:t>
            </a:r>
            <a:endParaRPr kumimoji="1" lang="en-US" altLang="ja-JP" dirty="0" smtClean="0">
              <a:solidFill>
                <a:srgbClr val="0070C0"/>
              </a:solidFill>
            </a:endParaRPr>
          </a:p>
          <a:p>
            <a:r>
              <a:rPr lang="ja-JP" altLang="en-US" dirty="0" smtClean="0"/>
              <a:t>「酒席でコミュニケーションをはかること。飲み＋コミュニケーション」</a:t>
            </a:r>
            <a:endParaRPr lang="en-US" altLang="ja-JP" dirty="0" smtClean="0"/>
          </a:p>
          <a:p>
            <a:r>
              <a:rPr kumimoji="1" lang="ja-JP" altLang="en-US" dirty="0" smtClean="0"/>
              <a:t>「コミュニケーション」のもじりである。</a:t>
            </a:r>
            <a:endParaRPr kumimoji="1" lang="en-US" altLang="ja-JP" dirty="0" smtClean="0"/>
          </a:p>
          <a:p>
            <a:r>
              <a:rPr lang="ja-JP" altLang="en-US" dirty="0" smtClean="0">
                <a:solidFill>
                  <a:srgbClr val="0070C0"/>
                </a:solidFill>
              </a:rPr>
              <a:t>「社用族」</a:t>
            </a:r>
            <a:endParaRPr lang="en-US" altLang="ja-JP" dirty="0" smtClean="0">
              <a:solidFill>
                <a:srgbClr val="0070C0"/>
              </a:solidFill>
            </a:endParaRPr>
          </a:p>
          <a:p>
            <a:r>
              <a:rPr kumimoji="1" lang="ja-JP" altLang="en-US" dirty="0" smtClean="0"/>
              <a:t>「社用・公用と称して、社費・公費で飲食・遊興する人」</a:t>
            </a:r>
            <a:endParaRPr kumimoji="1" lang="en-US" altLang="ja-JP" dirty="0" smtClean="0"/>
          </a:p>
          <a:p>
            <a:r>
              <a:rPr lang="ja-JP" altLang="en-US" dirty="0" smtClean="0"/>
              <a:t>「斜陽族」のもじり。</a:t>
            </a:r>
            <a:endParaRPr lang="en-US" altLang="ja-JP" dirty="0" smtClean="0"/>
          </a:p>
          <a:p>
            <a:r>
              <a:rPr kumimoji="1" lang="ja-JP" altLang="en-US" dirty="0" smtClean="0"/>
              <a:t>「斜陽族」：「敗戦後に没落した上流階級を指すことば。太宰治の小説</a:t>
            </a:r>
            <a:r>
              <a:rPr kumimoji="1" lang="en-US" altLang="ja-JP" dirty="0" smtClean="0"/>
              <a:t>『</a:t>
            </a:r>
            <a:r>
              <a:rPr kumimoji="1" lang="ja-JP" altLang="en-US" dirty="0" smtClean="0"/>
              <a:t>斜陽</a:t>
            </a:r>
            <a:r>
              <a:rPr kumimoji="1" lang="en-US" altLang="ja-JP" dirty="0" smtClean="0"/>
              <a:t>』</a:t>
            </a:r>
            <a:r>
              <a:rPr kumimoji="1" lang="ja-JP" altLang="en-US" dirty="0" smtClean="0"/>
              <a:t>が語源」</a:t>
            </a:r>
            <a:endParaRPr kumimoji="1" lang="ja-JP" altLang="en-US" dirty="0"/>
          </a:p>
        </p:txBody>
      </p:sp>
    </p:spTree>
    <p:extLst>
      <p:ext uri="{BB962C8B-B14F-4D97-AF65-F5344CB8AC3E}">
        <p14:creationId xmlns:p14="http://schemas.microsoft.com/office/powerpoint/2010/main" val="31032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流行語からのもじり</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0070C0"/>
                </a:solidFill>
              </a:rPr>
              <a:t>「ぜいたくは素敵だ」</a:t>
            </a:r>
            <a:r>
              <a:rPr kumimoji="1" lang="en-US" altLang="ja-JP" dirty="0" smtClean="0"/>
              <a:t>…</a:t>
            </a:r>
            <a:r>
              <a:rPr kumimoji="1" lang="ja-JP" altLang="en-US" dirty="0" smtClean="0"/>
              <a:t>「ぜいたくは敵だ」のもじり。</a:t>
            </a:r>
            <a:endParaRPr kumimoji="1" lang="en-US" altLang="ja-JP" dirty="0" smtClean="0"/>
          </a:p>
          <a:p>
            <a:endParaRPr lang="en-US" altLang="ja-JP" dirty="0"/>
          </a:p>
          <a:p>
            <a:r>
              <a:rPr lang="ja-JP" altLang="en-US" dirty="0" smtClean="0">
                <a:solidFill>
                  <a:srgbClr val="0070C0"/>
                </a:solidFill>
              </a:rPr>
              <a:t>「シークレットシューズは永久に不滅でございます」</a:t>
            </a:r>
            <a:endParaRPr lang="en-US" altLang="ja-JP" dirty="0" smtClean="0">
              <a:solidFill>
                <a:srgbClr val="0070C0"/>
              </a:solidFill>
            </a:endParaRPr>
          </a:p>
          <a:p>
            <a:r>
              <a:rPr kumimoji="1" lang="ja-JP" altLang="en-US" dirty="0"/>
              <a:t>　</a:t>
            </a:r>
            <a:r>
              <a:rPr lang="ja-JP" altLang="en-US" dirty="0"/>
              <a:t>「わが巨人軍は永久に不滅です</a:t>
            </a:r>
            <a:r>
              <a:rPr lang="ja-JP" altLang="en-US" dirty="0" smtClean="0"/>
              <a:t>」（長嶋の引退の言葉）</a:t>
            </a:r>
            <a:endParaRPr lang="en-US" altLang="ja-JP" dirty="0"/>
          </a:p>
          <a:p>
            <a:endParaRPr kumimoji="1" lang="en-US" altLang="ja-JP" dirty="0" smtClean="0"/>
          </a:p>
          <a:p>
            <a:endParaRPr kumimoji="1" lang="ja-JP" altLang="en-US" dirty="0"/>
          </a:p>
        </p:txBody>
      </p:sp>
    </p:spTree>
    <p:extLst>
      <p:ext uri="{BB962C8B-B14F-4D97-AF65-F5344CB8AC3E}">
        <p14:creationId xmlns:p14="http://schemas.microsoft.com/office/powerpoint/2010/main" val="285960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流行語に端を発するパターン化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１つの流行語のもじりとしてさらに別の流行語が複数つくられる。</a:t>
            </a:r>
            <a:endParaRPr kumimoji="1" lang="en-US" altLang="ja-JP" dirty="0" smtClean="0"/>
          </a:p>
          <a:p>
            <a:r>
              <a:rPr lang="ja-JP" altLang="en-US" dirty="0" smtClean="0">
                <a:solidFill>
                  <a:srgbClr val="0070C0"/>
                </a:solidFill>
              </a:rPr>
              <a:t>「一億総ざんげ」</a:t>
            </a:r>
            <a:endParaRPr lang="en-US" altLang="ja-JP" dirty="0" smtClean="0">
              <a:solidFill>
                <a:srgbClr val="0070C0"/>
              </a:solidFill>
            </a:endParaRPr>
          </a:p>
          <a:p>
            <a:r>
              <a:rPr kumimoji="1" lang="ja-JP" altLang="en-US" dirty="0" smtClean="0"/>
              <a:t>「一億」：＜国民全体／全国民＞</a:t>
            </a:r>
            <a:endParaRPr kumimoji="1" lang="en-US" altLang="ja-JP" dirty="0" smtClean="0"/>
          </a:p>
          <a:p>
            <a:r>
              <a:rPr lang="ja-JP" altLang="en-US" dirty="0" smtClean="0"/>
              <a:t>「一億総白痴化」「一億総評論家時代」</a:t>
            </a:r>
            <a:endParaRPr lang="en-US" altLang="ja-JP" dirty="0" smtClean="0"/>
          </a:p>
          <a:p>
            <a:r>
              <a:rPr lang="ja-JP" altLang="en-US" dirty="0" smtClean="0"/>
              <a:t>→「一億総</a:t>
            </a:r>
            <a:r>
              <a:rPr lang="en-US" altLang="ja-JP" dirty="0" smtClean="0"/>
              <a:t>…</a:t>
            </a:r>
            <a:r>
              <a:rPr lang="ja-JP" altLang="en-US" dirty="0" smtClean="0"/>
              <a:t>」というパターン化</a:t>
            </a:r>
            <a:endParaRPr lang="en-US" altLang="ja-JP" dirty="0" smtClean="0"/>
          </a:p>
          <a:p>
            <a:r>
              <a:rPr kumimoji="1" lang="ja-JP" altLang="en-US" dirty="0" smtClean="0"/>
              <a:t>「一億総中流時代」</a:t>
            </a:r>
            <a:endParaRPr kumimoji="1" lang="en-US" altLang="ja-JP" dirty="0" smtClean="0"/>
          </a:p>
          <a:p>
            <a:r>
              <a:rPr lang="ja-JP" altLang="en-US" dirty="0" smtClean="0"/>
              <a:t>「一億総幼児化」</a:t>
            </a:r>
            <a:r>
              <a:rPr kumimoji="1" lang="ja-JP" altLang="en-US" dirty="0" smtClean="0"/>
              <a:t>「一億総リポーター状態」</a:t>
            </a:r>
            <a:endParaRPr kumimoji="1" lang="en-US" altLang="ja-JP" dirty="0" smtClean="0"/>
          </a:p>
          <a:p>
            <a:r>
              <a:rPr lang="ja-JP" altLang="en-US" dirty="0" smtClean="0"/>
              <a:t>「一億総カメラマン」「一億総スマホ化」</a:t>
            </a:r>
            <a:endParaRPr lang="en-US" altLang="ja-JP" dirty="0" smtClean="0"/>
          </a:p>
          <a:p>
            <a:r>
              <a:rPr kumimoji="1" lang="ja-JP" altLang="en-US" dirty="0" smtClean="0"/>
              <a:t>「一億総インテリ化」「一億総カツマー時代」</a:t>
            </a:r>
            <a:endParaRPr kumimoji="1" lang="en-US" altLang="ja-JP" dirty="0" smtClean="0"/>
          </a:p>
          <a:p>
            <a:r>
              <a:rPr lang="ja-JP" altLang="en-US" dirty="0" smtClean="0"/>
              <a:t>「一億総ダイエット時代」</a:t>
            </a:r>
            <a:endParaRPr kumimoji="1" lang="en-US" altLang="ja-JP" dirty="0" smtClean="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972" y="3278660"/>
            <a:ext cx="2354553" cy="2354553"/>
          </a:xfrm>
          <a:prstGeom prst="rect">
            <a:avLst/>
          </a:prstGeom>
        </p:spPr>
      </p:pic>
    </p:spTree>
    <p:extLst>
      <p:ext uri="{BB962C8B-B14F-4D97-AF65-F5344CB8AC3E}">
        <p14:creationId xmlns:p14="http://schemas.microsoft.com/office/powerpoint/2010/main" val="154349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「限りなく透明に近いブルー」村上龍の小説</a:t>
            </a:r>
            <a:endParaRPr kumimoji="1" lang="en-US" altLang="ja-JP" dirty="0" smtClean="0"/>
          </a:p>
          <a:p>
            <a:r>
              <a:rPr lang="ja-JP" altLang="en-US" dirty="0" smtClean="0"/>
              <a:t>「限りなく</a:t>
            </a:r>
            <a:r>
              <a:rPr lang="en-US" altLang="ja-JP" dirty="0" smtClean="0"/>
              <a:t>…</a:t>
            </a:r>
            <a:r>
              <a:rPr lang="ja-JP" altLang="en-US" dirty="0" smtClean="0"/>
              <a:t>に近い</a:t>
            </a:r>
            <a:r>
              <a:rPr lang="en-US" altLang="ja-JP" dirty="0" smtClean="0"/>
              <a:t>…</a:t>
            </a:r>
            <a:r>
              <a:rPr lang="ja-JP" altLang="en-US" dirty="0" smtClean="0"/>
              <a:t>」という流行語。</a:t>
            </a:r>
            <a:endParaRPr lang="en-US" altLang="ja-JP" dirty="0" smtClean="0"/>
          </a:p>
          <a:p>
            <a:r>
              <a:rPr kumimoji="1" lang="ja-JP" altLang="en-US" dirty="0" smtClean="0"/>
              <a:t>「限りなく黒に近いグレー」</a:t>
            </a:r>
            <a:endParaRPr kumimoji="1" lang="en-US" altLang="ja-JP" dirty="0" smtClean="0"/>
          </a:p>
          <a:p>
            <a:r>
              <a:rPr lang="ja-JP" altLang="en-US" dirty="0" smtClean="0"/>
              <a:t>「限りなくゼロに近い軽さ」</a:t>
            </a:r>
            <a:endParaRPr lang="en-US" altLang="ja-JP" dirty="0" smtClean="0"/>
          </a:p>
          <a:p>
            <a:r>
              <a:rPr kumimoji="1" lang="ja-JP" altLang="en-US" dirty="0" smtClean="0"/>
              <a:t>「限りなくうどんに近いそうめん」</a:t>
            </a:r>
            <a:endParaRPr kumimoji="1" lang="en-US" altLang="ja-JP" dirty="0" smtClean="0"/>
          </a:p>
          <a:p>
            <a:r>
              <a:rPr lang="ja-JP" altLang="en-US" dirty="0" smtClean="0"/>
              <a:t>「限りなく妖精に近い妖怪」</a:t>
            </a:r>
            <a:endParaRPr lang="en-US" altLang="ja-JP" dirty="0" smtClean="0"/>
          </a:p>
          <a:p>
            <a:r>
              <a:rPr kumimoji="1" lang="ja-JP" altLang="en-US" dirty="0" smtClean="0"/>
              <a:t>「限りなく事故に近い事件」</a:t>
            </a:r>
            <a:endParaRPr kumimoji="1" lang="en-US" altLang="ja-JP" dirty="0" smtClean="0"/>
          </a:p>
          <a:p>
            <a:r>
              <a:rPr lang="ja-JP" altLang="en-US" dirty="0" smtClean="0"/>
              <a:t>「限りなく見送りに近い縮減」</a:t>
            </a:r>
            <a:endParaRPr lang="en-US" altLang="ja-JP" dirty="0" smtClean="0"/>
          </a:p>
          <a:p>
            <a:r>
              <a:rPr kumimoji="1" lang="ja-JP" altLang="en-US" dirty="0" smtClean="0"/>
              <a:t>「限りなくイエスに近いノー」</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241" y="2605216"/>
            <a:ext cx="2905677" cy="2905677"/>
          </a:xfrm>
          <a:prstGeom prst="rect">
            <a:avLst/>
          </a:prstGeom>
        </p:spPr>
      </p:pic>
    </p:spTree>
    <p:extLst>
      <p:ext uri="{BB962C8B-B14F-4D97-AF65-F5344CB8AC3E}">
        <p14:creationId xmlns:p14="http://schemas.microsoft.com/office/powerpoint/2010/main" val="32326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容器のイメージスキーマ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イメージスキーマ</a:t>
            </a:r>
            <a:r>
              <a:rPr kumimoji="1" lang="ja-JP" altLang="en-US" dirty="0" smtClean="0"/>
              <a:t>とは</a:t>
            </a:r>
            <a:endParaRPr kumimoji="1" lang="en-US" altLang="ja-JP" dirty="0" smtClean="0"/>
          </a:p>
          <a:p>
            <a:r>
              <a:rPr lang="ja-JP" altLang="en-US" dirty="0" smtClean="0"/>
              <a:t>私たち</a:t>
            </a:r>
            <a:r>
              <a:rPr lang="ja-JP" altLang="en-US" dirty="0"/>
              <a:t>人間</a:t>
            </a:r>
            <a:r>
              <a:rPr lang="ja-JP" altLang="en-US" dirty="0" smtClean="0"/>
              <a:t>が、</a:t>
            </a:r>
            <a:r>
              <a:rPr lang="ja-JP" altLang="en-US" dirty="0" smtClean="0">
                <a:solidFill>
                  <a:srgbClr val="FF0000"/>
                </a:solidFill>
              </a:rPr>
              <a:t>自分が身を置く世界と身体を通して様々な相互作用を繰り返しする中で、一般化・抽象化した形で抽出することができる（認知）図式。</a:t>
            </a:r>
            <a:endParaRPr lang="en-US" altLang="ja-JP" dirty="0" smtClean="0">
              <a:solidFill>
                <a:srgbClr val="FF0000"/>
              </a:solidFill>
            </a:endParaRPr>
          </a:p>
          <a:p>
            <a:r>
              <a:rPr kumimoji="1" lang="ja-JP" altLang="en-US" dirty="0" smtClean="0"/>
              <a:t>「容器のイメージスキーマ」</a:t>
            </a:r>
            <a:endParaRPr kumimoji="1" lang="en-US" altLang="ja-JP" dirty="0" smtClean="0"/>
          </a:p>
          <a:p>
            <a:r>
              <a:rPr lang="ja-JP" altLang="en-US" dirty="0"/>
              <a:t>空気</a:t>
            </a:r>
            <a:r>
              <a:rPr lang="ja-JP" altLang="en-US" dirty="0" smtClean="0"/>
              <a:t>を吸い込み、排出。食べ物を摂取し、排出。－自分の体が容器。</a:t>
            </a:r>
            <a:endParaRPr lang="en-US" altLang="ja-JP" dirty="0" smtClean="0"/>
          </a:p>
          <a:p>
            <a:r>
              <a:rPr kumimoji="1" lang="ja-JP" altLang="en-US" dirty="0"/>
              <a:t>私</a:t>
            </a:r>
            <a:r>
              <a:rPr kumimoji="1" lang="ja-JP" altLang="en-US" dirty="0" smtClean="0"/>
              <a:t>たちは建物の中に</a:t>
            </a:r>
            <a:r>
              <a:rPr lang="ja-JP" altLang="en-US" dirty="0" smtClean="0"/>
              <a:t>入る、いる、建物の外に出るー建物が容器。</a:t>
            </a:r>
            <a:endParaRPr lang="en-US" altLang="ja-JP" dirty="0" smtClean="0"/>
          </a:p>
          <a:p>
            <a:r>
              <a:rPr kumimoji="1" lang="ja-JP" altLang="en-US" dirty="0" smtClean="0"/>
              <a:t>「内部」「外部」、両者を区別する「境界」を構成要素とする。</a:t>
            </a:r>
            <a:endParaRPr kumimoji="1" lang="en-US" altLang="ja-JP" dirty="0" smtClean="0"/>
          </a:p>
          <a:p>
            <a:endParaRPr kumimoji="1" lang="en-US" altLang="ja-JP" dirty="0" smtClean="0"/>
          </a:p>
          <a:p>
            <a:endParaRPr kumimoji="1" lang="ja-JP" altLang="en-US" dirty="0"/>
          </a:p>
        </p:txBody>
      </p:sp>
      <p:sp>
        <p:nvSpPr>
          <p:cNvPr id="4" name="直方体 3"/>
          <p:cNvSpPr/>
          <p:nvPr/>
        </p:nvSpPr>
        <p:spPr>
          <a:xfrm>
            <a:off x="2520778" y="5082746"/>
            <a:ext cx="683741" cy="68374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697891" y="5424616"/>
            <a:ext cx="164757" cy="1565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2051220" y="5424617"/>
            <a:ext cx="609600" cy="1359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2922372" y="5395784"/>
            <a:ext cx="564293" cy="1647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609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１．非国民：国民としての意識が低く、愛国精神が薄い者を非難を込めていったことば」</a:t>
            </a:r>
            <a:endParaRPr kumimoji="1" lang="en-US" altLang="ja-JP" dirty="0" smtClean="0"/>
          </a:p>
          <a:p>
            <a:r>
              <a:rPr lang="ja-JP" altLang="en-US" dirty="0"/>
              <a:t>　</a:t>
            </a:r>
            <a:r>
              <a:rPr lang="ja-JP" altLang="en-US" dirty="0" smtClean="0"/>
              <a:t>「国民」：本来は「ある国の国籍を持つ者」</a:t>
            </a:r>
            <a:endParaRPr lang="en-US" altLang="ja-JP" dirty="0" smtClean="0"/>
          </a:p>
          <a:p>
            <a:r>
              <a:rPr lang="ja-JP" altLang="en-US" dirty="0"/>
              <a:t>　</a:t>
            </a:r>
            <a:r>
              <a:rPr lang="ja-JP" altLang="en-US" dirty="0" smtClean="0"/>
              <a:t>　　　　　＜愛国精神に富む者＞ー「国民」の理想例。</a:t>
            </a:r>
            <a:endParaRPr lang="en-US" altLang="ja-JP" dirty="0" smtClean="0"/>
          </a:p>
          <a:p>
            <a:endParaRPr kumimoji="1" lang="en-US" altLang="ja-JP" dirty="0"/>
          </a:p>
          <a:p>
            <a:r>
              <a:rPr lang="ja-JP" altLang="en-US" dirty="0" smtClean="0"/>
              <a:t>２．「メッシー君」</a:t>
            </a:r>
            <a:r>
              <a:rPr lang="ja-JP" altLang="en-US" dirty="0" err="1" smtClean="0"/>
              <a:t>ー</a:t>
            </a:r>
            <a:r>
              <a:rPr lang="ja-JP" altLang="en-US" dirty="0" smtClean="0"/>
              <a:t>「アッシー君」のもじり</a:t>
            </a:r>
            <a:endParaRPr lang="en-US" altLang="ja-JP" dirty="0" smtClean="0"/>
          </a:p>
          <a:p>
            <a:r>
              <a:rPr kumimoji="1" lang="ja-JP" altLang="en-US" dirty="0" smtClean="0"/>
              <a:t>「アッシー君」</a:t>
            </a:r>
            <a:r>
              <a:rPr kumimoji="1" lang="ja-JP" altLang="en-US" dirty="0" err="1" smtClean="0"/>
              <a:t>ー</a:t>
            </a:r>
            <a:r>
              <a:rPr lang="ja-JP" altLang="en-US" dirty="0"/>
              <a:t>女性</a:t>
            </a:r>
            <a:r>
              <a:rPr lang="ja-JP" altLang="en-US" dirty="0" smtClean="0"/>
              <a:t>の「足」（主に車に乗せる）になって仕える男。</a:t>
            </a:r>
            <a:endParaRPr lang="en-US" altLang="ja-JP" dirty="0" smtClean="0"/>
          </a:p>
          <a:p>
            <a:r>
              <a:rPr kumimoji="1" lang="ja-JP" altLang="en-US" dirty="0" smtClean="0"/>
              <a:t>「メッシー君」</a:t>
            </a:r>
            <a:r>
              <a:rPr kumimoji="1" lang="ja-JP" altLang="en-US" dirty="0" err="1" smtClean="0"/>
              <a:t>ー</a:t>
            </a:r>
            <a:r>
              <a:rPr kumimoji="1" lang="ja-JP" altLang="en-US" dirty="0" smtClean="0"/>
              <a:t>女性に「飯」をおごって仕える男。</a:t>
            </a:r>
            <a:endParaRPr kumimoji="1" lang="ja-JP" altLang="en-US" dirty="0"/>
          </a:p>
        </p:txBody>
      </p:sp>
    </p:spTree>
    <p:extLst>
      <p:ext uri="{BB962C8B-B14F-4D97-AF65-F5344CB8AC3E}">
        <p14:creationId xmlns:p14="http://schemas.microsoft.com/office/powerpoint/2010/main" val="235400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12</a:t>
            </a:r>
            <a:r>
              <a:rPr kumimoji="1" lang="ja-JP" altLang="en-US" dirty="0" smtClean="0"/>
              <a:t>講　ブレンディング理論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smtClean="0"/>
              <a:t>ブレンディング（融合）とは、複数のスペースなどから要素や構造などを取り込んだ融合スペースを構築することであり、この融合スペースは創発的な構造を有する。</a:t>
            </a:r>
            <a:endParaRPr lang="en-US" altLang="ja-JP" dirty="0" smtClean="0"/>
          </a:p>
          <a:p>
            <a:r>
              <a:rPr kumimoji="1" lang="ja-JP" altLang="en-US" dirty="0"/>
              <a:t>統合ネットワークに</a:t>
            </a:r>
            <a:r>
              <a:rPr kumimoji="1" lang="ja-JP" altLang="en-US" dirty="0" smtClean="0"/>
              <a:t>は、「単純ネットワーク」「ミラーネットワーク」「単一スコープ・ネットワーク」「二重スコープ・ネットワーク」などがある。</a:t>
            </a:r>
            <a:endParaRPr kumimoji="1" lang="ja-JP" altLang="en-US" dirty="0"/>
          </a:p>
        </p:txBody>
      </p:sp>
    </p:spTree>
    <p:extLst>
      <p:ext uri="{BB962C8B-B14F-4D97-AF65-F5344CB8AC3E}">
        <p14:creationId xmlns:p14="http://schemas.microsoft.com/office/powerpoint/2010/main" val="41333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「ブレンディング理論（概念統合理論）」</a:t>
            </a:r>
            <a:endParaRPr kumimoji="1" lang="en-US" altLang="ja-JP" dirty="0" smtClean="0">
              <a:solidFill>
                <a:srgbClr val="FF0000"/>
              </a:solidFill>
            </a:endParaRPr>
          </a:p>
          <a:p>
            <a:r>
              <a:rPr lang="ja-JP" altLang="en-US" dirty="0"/>
              <a:t>複数の</a:t>
            </a:r>
            <a:r>
              <a:rPr lang="ja-JP" altLang="en-US" dirty="0" smtClean="0"/>
              <a:t>メンタル・スペースから新たなメンタル・スペースを設定する考え方。</a:t>
            </a:r>
            <a:endParaRPr lang="en-US" altLang="ja-JP" dirty="0" smtClean="0"/>
          </a:p>
          <a:p>
            <a:r>
              <a:rPr kumimoji="1" lang="ja-JP" altLang="en-US" dirty="0" smtClean="0">
                <a:solidFill>
                  <a:srgbClr val="FF0000"/>
                </a:solidFill>
              </a:rPr>
              <a:t>「ブレンディング（融合）」</a:t>
            </a:r>
            <a:r>
              <a:rPr kumimoji="1" lang="ja-JP" altLang="en-US" dirty="0" smtClean="0"/>
              <a:t>：</a:t>
            </a:r>
            <a:endParaRPr kumimoji="1" lang="en-US" altLang="ja-JP" dirty="0" smtClean="0"/>
          </a:p>
          <a:p>
            <a:r>
              <a:rPr lang="ja-JP" altLang="en-US" dirty="0"/>
              <a:t>複数</a:t>
            </a:r>
            <a:r>
              <a:rPr lang="ja-JP" altLang="en-US" dirty="0" smtClean="0"/>
              <a:t>の</a:t>
            </a:r>
            <a:r>
              <a:rPr lang="ja-JP" altLang="en-US" dirty="0" smtClean="0">
                <a:solidFill>
                  <a:srgbClr val="FF0000"/>
                </a:solidFill>
              </a:rPr>
              <a:t>「入力スペース」</a:t>
            </a:r>
            <a:r>
              <a:rPr lang="ja-JP" altLang="en-US" dirty="0" smtClean="0"/>
              <a:t>から要素や構造などを取り込んだ</a:t>
            </a:r>
            <a:r>
              <a:rPr lang="ja-JP" altLang="en-US" dirty="0" smtClean="0">
                <a:solidFill>
                  <a:srgbClr val="FF0000"/>
                </a:solidFill>
              </a:rPr>
              <a:t>「融合スペース」</a:t>
            </a:r>
            <a:r>
              <a:rPr lang="ja-JP" altLang="en-US" dirty="0" smtClean="0"/>
              <a:t>を構築すること。この融合スペースは</a:t>
            </a:r>
            <a:r>
              <a:rPr lang="ja-JP" altLang="en-US" dirty="0" smtClean="0">
                <a:solidFill>
                  <a:srgbClr val="FF0000"/>
                </a:solidFill>
              </a:rPr>
              <a:t>「創発的な構造」</a:t>
            </a:r>
            <a:r>
              <a:rPr lang="ja-JP" altLang="en-US" dirty="0" smtClean="0"/>
              <a:t>を有するメンタル・スペースである。</a:t>
            </a:r>
            <a:endParaRPr lang="en-US" altLang="ja-JP" dirty="0" smtClean="0"/>
          </a:p>
          <a:p>
            <a:r>
              <a:rPr kumimoji="1" lang="ja-JP" altLang="en-US" dirty="0" smtClean="0"/>
              <a:t>例）「白鵬」と「大鵬」とどちらが強いか。</a:t>
            </a:r>
            <a:endParaRPr kumimoji="1" lang="en-US" altLang="ja-JP" dirty="0" smtClean="0"/>
          </a:p>
          <a:p>
            <a:r>
              <a:rPr kumimoji="1" lang="ja-JP" altLang="en-US" dirty="0" smtClean="0"/>
              <a:t>大鵬に関するメンタルスペースに属する諸要素と白鵬についてのメンタルスペースに含まれる諸要素のそれぞれから、ある種の要素を取り込んだ別のメンタルスペースを構築し、両力士を比較する。</a:t>
            </a:r>
            <a:endParaRPr kumimoji="1" lang="ja-JP" altLang="en-US" dirty="0"/>
          </a:p>
        </p:txBody>
      </p:sp>
    </p:spTree>
    <p:extLst>
      <p:ext uri="{BB962C8B-B14F-4D97-AF65-F5344CB8AC3E}">
        <p14:creationId xmlns:p14="http://schemas.microsoft.com/office/powerpoint/2010/main" val="6197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統合ネットワーク</a:t>
            </a:r>
            <a:endParaRPr kumimoji="1" lang="ja-JP" altLang="en-US"/>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2</a:t>
            </a:r>
            <a:r>
              <a:rPr kumimoji="1" lang="ja-JP" altLang="en-US" dirty="0" smtClean="0"/>
              <a:t>つ以上の</a:t>
            </a:r>
            <a:r>
              <a:rPr kumimoji="1" lang="ja-JP" altLang="en-US" dirty="0" smtClean="0">
                <a:solidFill>
                  <a:srgbClr val="FF0000"/>
                </a:solidFill>
              </a:rPr>
              <a:t>「入力スペース」</a:t>
            </a:r>
            <a:endParaRPr kumimoji="1" lang="en-US" altLang="ja-JP" dirty="0" smtClean="0">
              <a:solidFill>
                <a:srgbClr val="FF0000"/>
              </a:solidFill>
            </a:endParaRPr>
          </a:p>
          <a:p>
            <a:r>
              <a:rPr lang="ja-JP" altLang="en-US" dirty="0" smtClean="0">
                <a:solidFill>
                  <a:srgbClr val="FF0000"/>
                </a:solidFill>
              </a:rPr>
              <a:t>「総称スペース」</a:t>
            </a:r>
            <a:endParaRPr lang="en-US" altLang="ja-JP" dirty="0" smtClean="0">
              <a:solidFill>
                <a:srgbClr val="FF0000"/>
              </a:solidFill>
            </a:endParaRPr>
          </a:p>
          <a:p>
            <a:r>
              <a:rPr lang="ja-JP" altLang="en-US" dirty="0"/>
              <a:t>入力スペース</a:t>
            </a:r>
            <a:r>
              <a:rPr lang="ja-JP" altLang="en-US" dirty="0" smtClean="0"/>
              <a:t>の</a:t>
            </a:r>
            <a:r>
              <a:rPr lang="ja-JP" altLang="en-US" dirty="0"/>
              <a:t>すべてに共通</a:t>
            </a:r>
            <a:r>
              <a:rPr lang="ja-JP" altLang="en-US" dirty="0" smtClean="0"/>
              <a:t>する</a:t>
            </a:r>
            <a:endParaRPr lang="en-US" altLang="ja-JP" dirty="0" smtClean="0"/>
          </a:p>
          <a:p>
            <a:pPr marL="0" indent="0">
              <a:buNone/>
            </a:pPr>
            <a:r>
              <a:rPr lang="ja-JP" altLang="en-US" dirty="0" smtClean="0"/>
              <a:t>情報を有するものであり、入力スペ</a:t>
            </a:r>
            <a:endParaRPr lang="en-US" altLang="ja-JP" dirty="0" smtClean="0"/>
          </a:p>
          <a:p>
            <a:pPr marL="0" indent="0">
              <a:buNone/>
            </a:pPr>
            <a:r>
              <a:rPr lang="ja-JP" altLang="en-US" dirty="0" err="1" smtClean="0"/>
              <a:t>ー</a:t>
            </a:r>
            <a:r>
              <a:rPr lang="ja-JP" altLang="en-US" dirty="0" smtClean="0"/>
              <a:t>スより抽象的（スキーマ的）なもの。</a:t>
            </a:r>
            <a:endParaRPr lang="en-US" altLang="ja-JP" dirty="0" smtClean="0"/>
          </a:p>
          <a:p>
            <a:r>
              <a:rPr lang="ja-JP" altLang="en-US" dirty="0" smtClean="0">
                <a:solidFill>
                  <a:srgbClr val="FF0000"/>
                </a:solidFill>
              </a:rPr>
              <a:t>「融合スペース」</a:t>
            </a:r>
            <a:endParaRPr lang="en-US" altLang="ja-JP" dirty="0" smtClean="0">
              <a:solidFill>
                <a:srgbClr val="FF0000"/>
              </a:solidFill>
            </a:endParaRPr>
          </a:p>
          <a:p>
            <a:r>
              <a:rPr lang="ja-JP" altLang="en-US" dirty="0"/>
              <a:t>各入力スペース</a:t>
            </a:r>
            <a:r>
              <a:rPr lang="ja-JP" altLang="en-US" dirty="0" smtClean="0"/>
              <a:t>の</a:t>
            </a:r>
            <a:r>
              <a:rPr lang="ja-JP" altLang="en-US" dirty="0"/>
              <a:t>諸要素</a:t>
            </a:r>
            <a:r>
              <a:rPr lang="ja-JP" altLang="en-US" dirty="0" smtClean="0"/>
              <a:t>を</a:t>
            </a:r>
            <a:r>
              <a:rPr lang="ja-JP" altLang="en-US" dirty="0"/>
              <a:t>選択的</a:t>
            </a:r>
            <a:r>
              <a:rPr lang="ja-JP" altLang="en-US" dirty="0" smtClean="0"/>
              <a:t>に</a:t>
            </a:r>
            <a:endParaRPr lang="en-US" altLang="ja-JP" dirty="0" smtClean="0"/>
          </a:p>
          <a:p>
            <a:r>
              <a:rPr lang="ja-JP" altLang="en-US" dirty="0" smtClean="0"/>
              <a:t>取り込むとともに、どの入力スペースにもない</a:t>
            </a:r>
            <a:endParaRPr lang="en-US" altLang="ja-JP" dirty="0" smtClean="0"/>
          </a:p>
          <a:p>
            <a:r>
              <a:rPr lang="ja-JP" altLang="en-US" dirty="0" smtClean="0"/>
              <a:t>独自の要素・構造も有することによって、</a:t>
            </a:r>
            <a:endParaRPr lang="en-US" altLang="ja-JP" dirty="0" smtClean="0"/>
          </a:p>
          <a:p>
            <a:r>
              <a:rPr lang="ja-JP" altLang="en-US" dirty="0"/>
              <a:t>新たな</a:t>
            </a:r>
            <a:r>
              <a:rPr lang="ja-JP" altLang="en-US" dirty="0" smtClean="0"/>
              <a:t>構造、即ち</a:t>
            </a:r>
            <a:r>
              <a:rPr lang="ja-JP" altLang="en-US" dirty="0" smtClean="0">
                <a:solidFill>
                  <a:srgbClr val="FF0000"/>
                </a:solidFill>
              </a:rPr>
              <a:t>創発的構造</a:t>
            </a:r>
            <a:r>
              <a:rPr lang="ja-JP" altLang="en-US" dirty="0" smtClean="0"/>
              <a:t>を生み出す。</a:t>
            </a:r>
            <a:endParaRPr lang="en-US" altLang="ja-JP" dirty="0" smtClean="0"/>
          </a:p>
          <a:p>
            <a:endParaRPr lang="en-US" altLang="ja-JP" dirty="0" smtClean="0"/>
          </a:p>
          <a:p>
            <a:endParaRPr kumimoji="1" lang="ja-JP" altLang="en-US" dirty="0"/>
          </a:p>
        </p:txBody>
      </p:sp>
      <p:sp>
        <p:nvSpPr>
          <p:cNvPr id="4" name="円/楕円 3"/>
          <p:cNvSpPr/>
          <p:nvPr/>
        </p:nvSpPr>
        <p:spPr>
          <a:xfrm>
            <a:off x="4924697" y="3383280"/>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146766" y="3683726"/>
            <a:ext cx="836023" cy="646331"/>
          </a:xfrm>
          <a:prstGeom prst="rect">
            <a:avLst/>
          </a:prstGeom>
          <a:noFill/>
        </p:spPr>
        <p:txBody>
          <a:bodyPr wrap="square" rtlCol="0">
            <a:spAutoFit/>
          </a:bodyPr>
          <a:lstStyle/>
          <a:p>
            <a:r>
              <a:rPr kumimoji="1" lang="ja-JP" altLang="en-US" dirty="0" smtClean="0"/>
              <a:t>・・・・</a:t>
            </a:r>
            <a:endParaRPr kumimoji="1" lang="ja-JP" altLang="en-US" dirty="0"/>
          </a:p>
        </p:txBody>
      </p:sp>
      <p:sp>
        <p:nvSpPr>
          <p:cNvPr id="6" name="テキスト ボックス 5"/>
          <p:cNvSpPr txBox="1"/>
          <p:nvPr/>
        </p:nvSpPr>
        <p:spPr>
          <a:xfrm>
            <a:off x="5146766" y="4480560"/>
            <a:ext cx="1084217" cy="369332"/>
          </a:xfrm>
          <a:prstGeom prst="rect">
            <a:avLst/>
          </a:prstGeom>
          <a:noFill/>
        </p:spPr>
        <p:txBody>
          <a:bodyPr wrap="square" rtlCol="0">
            <a:spAutoFit/>
          </a:bodyPr>
          <a:lstStyle/>
          <a:p>
            <a:r>
              <a:rPr kumimoji="1" lang="ja-JP" altLang="en-US" dirty="0" smtClean="0"/>
              <a:t>入力１</a:t>
            </a:r>
            <a:endParaRPr kumimoji="1" lang="ja-JP" altLang="en-US" dirty="0"/>
          </a:p>
        </p:txBody>
      </p:sp>
      <p:sp>
        <p:nvSpPr>
          <p:cNvPr id="7" name="テキスト ボックス 6"/>
          <p:cNvSpPr txBox="1"/>
          <p:nvPr/>
        </p:nvSpPr>
        <p:spPr>
          <a:xfrm>
            <a:off x="7833360" y="4486700"/>
            <a:ext cx="1084217" cy="369332"/>
          </a:xfrm>
          <a:prstGeom prst="rect">
            <a:avLst/>
          </a:prstGeom>
          <a:noFill/>
        </p:spPr>
        <p:txBody>
          <a:bodyPr wrap="square" rtlCol="0">
            <a:spAutoFit/>
          </a:bodyPr>
          <a:lstStyle/>
          <a:p>
            <a:r>
              <a:rPr kumimoji="1" lang="ja-JP" altLang="en-US" dirty="0" smtClean="0"/>
              <a:t>入力２</a:t>
            </a:r>
            <a:endParaRPr kumimoji="1" lang="ja-JP" altLang="en-US" dirty="0"/>
          </a:p>
        </p:txBody>
      </p:sp>
      <p:sp>
        <p:nvSpPr>
          <p:cNvPr id="8" name="円/楕円 7"/>
          <p:cNvSpPr/>
          <p:nvPr/>
        </p:nvSpPr>
        <p:spPr>
          <a:xfrm>
            <a:off x="7482673" y="3383280"/>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638423" y="3656595"/>
            <a:ext cx="836023" cy="646331"/>
          </a:xfrm>
          <a:prstGeom prst="rect">
            <a:avLst/>
          </a:prstGeom>
          <a:noFill/>
        </p:spPr>
        <p:txBody>
          <a:bodyPr wrap="square" rtlCol="0">
            <a:spAutoFit/>
          </a:bodyPr>
          <a:lstStyle/>
          <a:p>
            <a:r>
              <a:rPr kumimoji="1" lang="ja-JP" altLang="en-US" dirty="0" smtClean="0"/>
              <a:t>・・・・</a:t>
            </a:r>
            <a:endParaRPr kumimoji="1" lang="ja-JP" altLang="en-US" dirty="0"/>
          </a:p>
        </p:txBody>
      </p:sp>
      <p:cxnSp>
        <p:nvCxnSpPr>
          <p:cNvPr id="11" name="直線コネクタ 10"/>
          <p:cNvCxnSpPr/>
          <p:nvPr/>
        </p:nvCxnSpPr>
        <p:spPr>
          <a:xfrm>
            <a:off x="5795889" y="3862585"/>
            <a:ext cx="1842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814479" y="4144610"/>
            <a:ext cx="1842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91251" y="2120983"/>
            <a:ext cx="1626326" cy="369332"/>
          </a:xfrm>
          <a:prstGeom prst="rect">
            <a:avLst/>
          </a:prstGeom>
          <a:noFill/>
        </p:spPr>
        <p:txBody>
          <a:bodyPr wrap="square" rtlCol="0">
            <a:spAutoFit/>
          </a:bodyPr>
          <a:lstStyle/>
          <a:p>
            <a:r>
              <a:rPr lang="ja-JP" altLang="en-US" dirty="0" smtClean="0"/>
              <a:t>総称</a:t>
            </a:r>
            <a:r>
              <a:rPr lang="ja-JP" altLang="en-US" dirty="0"/>
              <a:t>スペース</a:t>
            </a:r>
            <a:endParaRPr kumimoji="1" lang="ja-JP" altLang="en-US" dirty="0"/>
          </a:p>
        </p:txBody>
      </p:sp>
      <p:sp>
        <p:nvSpPr>
          <p:cNvPr id="14" name="円/楕円 13"/>
          <p:cNvSpPr/>
          <p:nvPr/>
        </p:nvSpPr>
        <p:spPr>
          <a:xfrm>
            <a:off x="6135189" y="2133041"/>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457071" y="2306263"/>
            <a:ext cx="625175" cy="646331"/>
          </a:xfrm>
          <a:prstGeom prst="rect">
            <a:avLst/>
          </a:prstGeom>
          <a:noFill/>
        </p:spPr>
        <p:txBody>
          <a:bodyPr wrap="square" rtlCol="0">
            <a:spAutoFit/>
          </a:bodyPr>
          <a:lstStyle/>
          <a:p>
            <a:r>
              <a:rPr kumimoji="1" lang="ja-JP" altLang="en-US" dirty="0" smtClean="0"/>
              <a:t>・</a:t>
            </a:r>
            <a:endParaRPr kumimoji="1" lang="en-US" altLang="ja-JP" dirty="0" smtClean="0"/>
          </a:p>
          <a:p>
            <a:r>
              <a:rPr kumimoji="1" lang="ja-JP" altLang="en-US" dirty="0" smtClean="0"/>
              <a:t>・</a:t>
            </a:r>
            <a:endParaRPr kumimoji="1" lang="ja-JP" altLang="en-US" dirty="0"/>
          </a:p>
        </p:txBody>
      </p:sp>
      <p:cxnSp>
        <p:nvCxnSpPr>
          <p:cNvPr id="17" name="直線コネクタ 16"/>
          <p:cNvCxnSpPr/>
          <p:nvPr/>
        </p:nvCxnSpPr>
        <p:spPr>
          <a:xfrm flipV="1">
            <a:off x="5688874" y="2490315"/>
            <a:ext cx="975361" cy="11934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769658" y="2629428"/>
            <a:ext cx="1063702" cy="12331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688874" y="2799471"/>
            <a:ext cx="975361" cy="1345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735746" y="2799471"/>
            <a:ext cx="1097614" cy="1345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657013" y="5567567"/>
            <a:ext cx="1557325" cy="369332"/>
          </a:xfrm>
          <a:prstGeom prst="rect">
            <a:avLst/>
          </a:prstGeom>
          <a:noFill/>
        </p:spPr>
        <p:txBody>
          <a:bodyPr wrap="square" rtlCol="0">
            <a:spAutoFit/>
          </a:bodyPr>
          <a:lstStyle/>
          <a:p>
            <a:r>
              <a:rPr kumimoji="1" lang="ja-JP" altLang="en-US" dirty="0" smtClean="0"/>
              <a:t>融合スペース</a:t>
            </a:r>
            <a:endParaRPr kumimoji="1" lang="ja-JP" altLang="en-US" dirty="0"/>
          </a:p>
        </p:txBody>
      </p:sp>
      <p:sp>
        <p:nvSpPr>
          <p:cNvPr id="25" name="円/楕円 24"/>
          <p:cNvSpPr/>
          <p:nvPr/>
        </p:nvSpPr>
        <p:spPr>
          <a:xfrm>
            <a:off x="6226461" y="4756664"/>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428436" y="4804670"/>
            <a:ext cx="836023" cy="923330"/>
          </a:xfrm>
          <a:prstGeom prst="rect">
            <a:avLst/>
          </a:prstGeom>
          <a:noFill/>
        </p:spPr>
        <p:txBody>
          <a:bodyPr wrap="square" rtlCol="0">
            <a:spAutoFit/>
          </a:bodyPr>
          <a:lstStyle/>
          <a:p>
            <a:r>
              <a:rPr kumimoji="1" lang="ja-JP" altLang="en-US" dirty="0" smtClean="0"/>
              <a:t>・・・・</a:t>
            </a:r>
            <a:endParaRPr kumimoji="1" lang="en-US" altLang="ja-JP" dirty="0" smtClean="0"/>
          </a:p>
          <a:p>
            <a:r>
              <a:rPr lang="en-US" altLang="ja-JP" dirty="0"/>
              <a:t>  </a:t>
            </a:r>
            <a:r>
              <a:rPr lang="ja-JP" altLang="en-US" dirty="0" smtClean="0"/>
              <a:t>・</a:t>
            </a:r>
            <a:endParaRPr kumimoji="1" lang="ja-JP" altLang="en-US" dirty="0"/>
          </a:p>
        </p:txBody>
      </p:sp>
      <p:cxnSp>
        <p:nvCxnSpPr>
          <p:cNvPr id="28" name="直線コネクタ 27"/>
          <p:cNvCxnSpPr/>
          <p:nvPr/>
        </p:nvCxnSpPr>
        <p:spPr>
          <a:xfrm>
            <a:off x="5795889" y="4302926"/>
            <a:ext cx="868346" cy="6911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6846447" y="4144610"/>
            <a:ext cx="986913" cy="8494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453743" y="4302926"/>
            <a:ext cx="1210492" cy="9501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6846447" y="4144610"/>
            <a:ext cx="1209987" cy="11217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05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1000"/>
                                        <p:tgtEl>
                                          <p:spTgt spid="3">
                                            <p:txEl>
                                              <p:pRg st="1" end="1"/>
                                            </p:txEl>
                                          </p:spTgt>
                                        </p:tgtEl>
                                      </p:cBhvr>
                                    </p:animEffect>
                                    <p:anim calcmode="lin" valueType="num">
                                      <p:cBhvr>
                                        <p:cTn id="5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0"/>
                                        <p:tgtEl>
                                          <p:spTgt spid="3">
                                            <p:txEl>
                                              <p:pRg st="2" end="2"/>
                                            </p:txEl>
                                          </p:spTgt>
                                        </p:tgtEl>
                                      </p:cBhvr>
                                    </p:animEffect>
                                    <p:anim calcmode="lin" valueType="num">
                                      <p:cBhvr>
                                        <p:cTn id="6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1000"/>
                                        <p:tgtEl>
                                          <p:spTgt spid="3">
                                            <p:txEl>
                                              <p:pRg st="3" end="3"/>
                                            </p:txEl>
                                          </p:spTgt>
                                        </p:tgtEl>
                                      </p:cBhvr>
                                    </p:animEffect>
                                    <p:anim calcmode="lin" valueType="num">
                                      <p:cBhvr>
                                        <p:cTn id="6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1000"/>
                                        <p:tgtEl>
                                          <p:spTgt spid="3">
                                            <p:txEl>
                                              <p:pRg st="4" end="4"/>
                                            </p:txEl>
                                          </p:spTgt>
                                        </p:tgtEl>
                                      </p:cBhvr>
                                    </p:animEffect>
                                    <p:anim calcmode="lin" valueType="num">
                                      <p:cBhvr>
                                        <p:cTn id="7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3">
                                            <p:txEl>
                                              <p:pRg st="5" end="5"/>
                                            </p:txEl>
                                          </p:spTgt>
                                        </p:tgtEl>
                                        <p:attrNameLst>
                                          <p:attrName>style.visibility</p:attrName>
                                        </p:attrNameLst>
                                      </p:cBhvr>
                                      <p:to>
                                        <p:strVal val="visible"/>
                                      </p:to>
                                    </p:set>
                                    <p:animEffect transition="in" filter="fade">
                                      <p:cBhvr>
                                        <p:cTn id="117" dur="1000"/>
                                        <p:tgtEl>
                                          <p:spTgt spid="3">
                                            <p:txEl>
                                              <p:pRg st="5" end="5"/>
                                            </p:txEl>
                                          </p:spTgt>
                                        </p:tgtEl>
                                      </p:cBhvr>
                                    </p:animEffect>
                                    <p:anim calcmode="lin" valueType="num">
                                      <p:cBhvr>
                                        <p:cTn id="1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3">
                                            <p:txEl>
                                              <p:pRg st="6" end="6"/>
                                            </p:txEl>
                                          </p:spTgt>
                                        </p:tgtEl>
                                        <p:attrNameLst>
                                          <p:attrName>style.visibility</p:attrName>
                                        </p:attrNameLst>
                                      </p:cBhvr>
                                      <p:to>
                                        <p:strVal val="visible"/>
                                      </p:to>
                                    </p:set>
                                    <p:animEffect transition="in" filter="fade">
                                      <p:cBhvr>
                                        <p:cTn id="124" dur="1000"/>
                                        <p:tgtEl>
                                          <p:spTgt spid="3">
                                            <p:txEl>
                                              <p:pRg st="6" end="6"/>
                                            </p:txEl>
                                          </p:spTgt>
                                        </p:tgtEl>
                                      </p:cBhvr>
                                    </p:animEffect>
                                    <p:anim calcmode="lin" valueType="num">
                                      <p:cBhvr>
                                        <p:cTn id="1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3">
                                            <p:txEl>
                                              <p:pRg st="7" end="7"/>
                                            </p:txEl>
                                          </p:spTgt>
                                        </p:tgtEl>
                                        <p:attrNameLst>
                                          <p:attrName>style.visibility</p:attrName>
                                        </p:attrNameLst>
                                      </p:cBhvr>
                                      <p:to>
                                        <p:strVal val="visible"/>
                                      </p:to>
                                    </p:set>
                                    <p:animEffect transition="in" filter="fade">
                                      <p:cBhvr>
                                        <p:cTn id="131" dur="1000"/>
                                        <p:tgtEl>
                                          <p:spTgt spid="3">
                                            <p:txEl>
                                              <p:pRg st="7" end="7"/>
                                            </p:txEl>
                                          </p:spTgt>
                                        </p:tgtEl>
                                      </p:cBhvr>
                                    </p:animEffect>
                                    <p:anim calcmode="lin" valueType="num">
                                      <p:cBhvr>
                                        <p:cTn id="1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3">
                                            <p:txEl>
                                              <p:pRg st="8" end="8"/>
                                            </p:txEl>
                                          </p:spTgt>
                                        </p:tgtEl>
                                        <p:attrNameLst>
                                          <p:attrName>style.visibility</p:attrName>
                                        </p:attrNameLst>
                                      </p:cBhvr>
                                      <p:to>
                                        <p:strVal val="visible"/>
                                      </p:to>
                                    </p:set>
                                    <p:animEffect transition="in" filter="fade">
                                      <p:cBhvr>
                                        <p:cTn id="138" dur="1000"/>
                                        <p:tgtEl>
                                          <p:spTgt spid="3">
                                            <p:txEl>
                                              <p:pRg st="8" end="8"/>
                                            </p:txEl>
                                          </p:spTgt>
                                        </p:tgtEl>
                                      </p:cBhvr>
                                    </p:animEffect>
                                    <p:anim calcmode="lin" valueType="num">
                                      <p:cBhvr>
                                        <p:cTn id="1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3">
                                            <p:txEl>
                                              <p:pRg st="9" end="9"/>
                                            </p:txEl>
                                          </p:spTgt>
                                        </p:tgtEl>
                                        <p:attrNameLst>
                                          <p:attrName>style.visibility</p:attrName>
                                        </p:attrNameLst>
                                      </p:cBhvr>
                                      <p:to>
                                        <p:strVal val="visible"/>
                                      </p:to>
                                    </p:set>
                                    <p:animEffect transition="in" filter="fade">
                                      <p:cBhvr>
                                        <p:cTn id="145" dur="1000"/>
                                        <p:tgtEl>
                                          <p:spTgt spid="3">
                                            <p:txEl>
                                              <p:pRg st="9" end="9"/>
                                            </p:txEl>
                                          </p:spTgt>
                                        </p:tgtEl>
                                      </p:cBhvr>
                                    </p:animEffect>
                                    <p:anim calcmode="lin" valueType="num">
                                      <p:cBhvr>
                                        <p:cTn id="1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500"/>
                                        <p:tgtEl>
                                          <p:spTgt spid="2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5"/>
                                        </p:tgtEl>
                                        <p:attrNameLst>
                                          <p:attrName>style.visibility</p:attrName>
                                        </p:attrNameLst>
                                      </p:cBhvr>
                                      <p:to>
                                        <p:strVal val="visible"/>
                                      </p:to>
                                    </p:set>
                                    <p:animEffect transition="in" filter="fade">
                                      <p:cBhvr>
                                        <p:cTn id="157" dur="500"/>
                                        <p:tgtEl>
                                          <p:spTgt spid="2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500"/>
                                        <p:tgtEl>
                                          <p:spTgt spid="2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28"/>
                                        </p:tgtEl>
                                        <p:attrNameLst>
                                          <p:attrName>style.visibility</p:attrName>
                                        </p:attrNameLst>
                                      </p:cBhvr>
                                      <p:to>
                                        <p:strVal val="visible"/>
                                      </p:to>
                                    </p:set>
                                    <p:animEffect transition="in" filter="fade">
                                      <p:cBhvr>
                                        <p:cTn id="167" dur="500"/>
                                        <p:tgtEl>
                                          <p:spTgt spid="2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
                                        </p:tgtEl>
                                        <p:attrNameLst>
                                          <p:attrName>style.visibility</p:attrName>
                                        </p:attrNameLst>
                                      </p:cBhvr>
                                      <p:to>
                                        <p:strVal val="visible"/>
                                      </p:to>
                                    </p:set>
                                    <p:animEffect transition="in" filter="fade">
                                      <p:cBhvr>
                                        <p:cTn id="172" dur="50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32"/>
                                        </p:tgtEl>
                                        <p:attrNameLst>
                                          <p:attrName>style.visibility</p:attrName>
                                        </p:attrNameLst>
                                      </p:cBhvr>
                                      <p:to>
                                        <p:strVal val="visible"/>
                                      </p:to>
                                    </p:set>
                                    <p:animEffect transition="in" filter="fade">
                                      <p:cBhvr>
                                        <p:cTn id="177" dur="500"/>
                                        <p:tgtEl>
                                          <p:spTgt spid="32"/>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34"/>
                                        </p:tgtEl>
                                        <p:attrNameLst>
                                          <p:attrName>style.visibility</p:attrName>
                                        </p:attrNameLst>
                                      </p:cBhvr>
                                      <p:to>
                                        <p:strVal val="visible"/>
                                      </p:to>
                                    </p:set>
                                    <p:animEffect transition="in" filter="fade">
                                      <p:cBhvr>
                                        <p:cTn id="1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P spid="8" grpId="0" animBg="1"/>
      <p:bldP spid="9" grpId="0"/>
      <p:bldP spid="13" grpId="0"/>
      <p:bldP spid="14" grpId="0" animBg="1"/>
      <p:bldP spid="15" grpId="0"/>
      <p:bldP spid="24" grpId="0"/>
      <p:bldP spid="25" grpId="0" animBg="1"/>
      <p:bldP spid="2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役割と値</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１．君の車はいつも違う。</a:t>
            </a:r>
            <a:endParaRPr kumimoji="1" lang="en-US" altLang="ja-JP" dirty="0" smtClean="0"/>
          </a:p>
          <a:p>
            <a:r>
              <a:rPr lang="ja-JP" altLang="en-US" dirty="0" smtClean="0"/>
              <a:t>「値読み」</a:t>
            </a:r>
            <a:r>
              <a:rPr lang="en-US" altLang="ja-JP" dirty="0" smtClean="0"/>
              <a:t>…</a:t>
            </a:r>
            <a:r>
              <a:rPr lang="ja-JP" altLang="en-US" dirty="0" smtClean="0"/>
              <a:t>特定の</a:t>
            </a:r>
            <a:r>
              <a:rPr lang="en-US" altLang="ja-JP" dirty="0" smtClean="0"/>
              <a:t>1</a:t>
            </a:r>
            <a:r>
              <a:rPr lang="ja-JP" altLang="en-US" dirty="0" smtClean="0"/>
              <a:t>台の車のことを表わす。</a:t>
            </a:r>
            <a:endParaRPr lang="en-US" altLang="ja-JP" dirty="0" smtClean="0"/>
          </a:p>
          <a:p>
            <a:r>
              <a:rPr kumimoji="1" lang="ja-JP" altLang="en-US" dirty="0" smtClean="0"/>
              <a:t>「役割読み」</a:t>
            </a:r>
            <a:r>
              <a:rPr kumimoji="1" lang="en-US" altLang="ja-JP" dirty="0" smtClean="0"/>
              <a:t>…</a:t>
            </a:r>
            <a:r>
              <a:rPr kumimoji="1" lang="ja-JP" altLang="en-US" dirty="0" smtClean="0"/>
              <a:t>異なる何台かの車を包括的に表す。</a:t>
            </a:r>
            <a:endParaRPr kumimoji="1" lang="en-US" altLang="ja-JP" dirty="0" smtClean="0"/>
          </a:p>
          <a:p>
            <a:r>
              <a:rPr lang="ja-JP" altLang="en-US" dirty="0"/>
              <a:t>２</a:t>
            </a:r>
            <a:r>
              <a:rPr lang="ja-JP" altLang="en-US" dirty="0" smtClean="0"/>
              <a:t>．</a:t>
            </a:r>
            <a:r>
              <a:rPr lang="ja-JP" altLang="en-US" u="sng" dirty="0" smtClean="0"/>
              <a:t>母親</a:t>
            </a:r>
            <a:r>
              <a:rPr lang="ja-JP" altLang="en-US" dirty="0" smtClean="0"/>
              <a:t>は何かと子どものことを心配するものだが、</a:t>
            </a:r>
            <a:r>
              <a:rPr lang="ja-JP" altLang="en-US" u="sng" dirty="0" smtClean="0"/>
              <a:t>あの母親</a:t>
            </a:r>
            <a:r>
              <a:rPr lang="ja-JP" altLang="en-US" dirty="0" smtClean="0"/>
              <a:t>は子どもに無関心だ。</a:t>
            </a:r>
            <a:endParaRPr lang="en-US" altLang="ja-JP" dirty="0" smtClean="0"/>
          </a:p>
          <a:p>
            <a:r>
              <a:rPr kumimoji="1" lang="ja-JP" altLang="en-US" dirty="0"/>
              <a:t>３</a:t>
            </a:r>
            <a:r>
              <a:rPr kumimoji="1" lang="ja-JP" altLang="en-US" dirty="0" smtClean="0"/>
              <a:t>．</a:t>
            </a:r>
            <a:r>
              <a:rPr lang="ja-JP" altLang="en-US" u="sng" dirty="0"/>
              <a:t>母親</a:t>
            </a:r>
            <a:r>
              <a:rPr lang="ja-JP" altLang="en-US" dirty="0"/>
              <a:t>は何かと子どものことを心配するものだが</a:t>
            </a:r>
            <a:r>
              <a:rPr lang="ja-JP" altLang="en-US" dirty="0" smtClean="0"/>
              <a:t>、</a:t>
            </a:r>
            <a:r>
              <a:rPr lang="ja-JP" altLang="en-US" u="sng" dirty="0" smtClean="0"/>
              <a:t>花子</a:t>
            </a:r>
            <a:r>
              <a:rPr lang="ja-JP" altLang="en-US" dirty="0" smtClean="0"/>
              <a:t>は</a:t>
            </a:r>
            <a:r>
              <a:rPr lang="ja-JP" altLang="en-US" dirty="0"/>
              <a:t>子どもに無関心だ</a:t>
            </a:r>
            <a:r>
              <a:rPr lang="ja-JP" altLang="en-US" dirty="0" smtClean="0"/>
              <a:t>。</a:t>
            </a:r>
            <a:endParaRPr lang="en-US" altLang="ja-JP" dirty="0" smtClean="0"/>
          </a:p>
          <a:p>
            <a:r>
              <a:rPr lang="ja-JP" altLang="en-US" dirty="0"/>
              <a:t>文頭</a:t>
            </a:r>
            <a:r>
              <a:rPr lang="ja-JP" altLang="en-US" dirty="0" smtClean="0"/>
              <a:t>の「母親」</a:t>
            </a:r>
            <a:r>
              <a:rPr lang="en-US" altLang="ja-JP" dirty="0" smtClean="0"/>
              <a:t>…</a:t>
            </a:r>
            <a:r>
              <a:rPr lang="ja-JP" altLang="en-US" dirty="0" smtClean="0"/>
              <a:t>役割</a:t>
            </a:r>
            <a:endParaRPr lang="en-US" altLang="ja-JP" dirty="0" smtClean="0"/>
          </a:p>
          <a:p>
            <a:r>
              <a:rPr lang="ja-JP" altLang="en-US" dirty="0" smtClean="0"/>
              <a:t>「あの母親」「花子」</a:t>
            </a:r>
            <a:r>
              <a:rPr lang="en-US" altLang="ja-JP" dirty="0" smtClean="0"/>
              <a:t>…</a:t>
            </a:r>
            <a:r>
              <a:rPr lang="ja-JP" altLang="en-US" dirty="0" smtClean="0"/>
              <a:t>「値」</a:t>
            </a:r>
            <a:endParaRPr lang="en-US" altLang="ja-JP" dirty="0"/>
          </a:p>
          <a:p>
            <a:endParaRPr kumimoji="1" lang="ja-JP" altLang="en-US" dirty="0"/>
          </a:p>
        </p:txBody>
      </p:sp>
    </p:spTree>
    <p:extLst>
      <p:ext uri="{BB962C8B-B14F-4D97-AF65-F5344CB8AC3E}">
        <p14:creationId xmlns:p14="http://schemas.microsoft.com/office/powerpoint/2010/main" val="18422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必須関係と圧縮</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solidFill>
                  <a:srgbClr val="FF0000"/>
                </a:solidFill>
              </a:rPr>
              <a:t>「必須関係」</a:t>
            </a:r>
            <a:endParaRPr kumimoji="1" lang="en-US" altLang="ja-JP" dirty="0" smtClean="0">
              <a:solidFill>
                <a:srgbClr val="FF0000"/>
              </a:solidFill>
            </a:endParaRPr>
          </a:p>
          <a:p>
            <a:r>
              <a:rPr lang="ja-JP" altLang="en-US" dirty="0"/>
              <a:t>異なるスペース内</a:t>
            </a:r>
            <a:r>
              <a:rPr lang="ja-JP" altLang="en-US" dirty="0" smtClean="0"/>
              <a:t>の</a:t>
            </a:r>
            <a:r>
              <a:rPr lang="ja-JP" altLang="en-US" dirty="0"/>
              <a:t>対応</a:t>
            </a:r>
            <a:r>
              <a:rPr lang="ja-JP" altLang="en-US" dirty="0" smtClean="0"/>
              <a:t>する</a:t>
            </a:r>
            <a:r>
              <a:rPr lang="ja-JP" altLang="en-US" dirty="0"/>
              <a:t>要素間</a:t>
            </a:r>
            <a:r>
              <a:rPr lang="ja-JP" altLang="en-US" dirty="0" smtClean="0"/>
              <a:t>に</a:t>
            </a:r>
            <a:r>
              <a:rPr lang="ja-JP" altLang="en-US" dirty="0"/>
              <a:t>マッピング</a:t>
            </a:r>
            <a:r>
              <a:rPr lang="ja-JP" altLang="en-US" dirty="0" smtClean="0"/>
              <a:t>を</a:t>
            </a:r>
            <a:r>
              <a:rPr lang="ja-JP" altLang="en-US" dirty="0"/>
              <a:t>設定</a:t>
            </a:r>
            <a:r>
              <a:rPr lang="ja-JP" altLang="en-US" dirty="0" smtClean="0"/>
              <a:t>する</a:t>
            </a:r>
            <a:r>
              <a:rPr lang="ja-JP" altLang="en-US" dirty="0"/>
              <a:t>各種</a:t>
            </a:r>
            <a:r>
              <a:rPr lang="ja-JP" altLang="en-US" dirty="0" smtClean="0"/>
              <a:t>のコネクター。</a:t>
            </a:r>
            <a:endParaRPr lang="en-US" altLang="ja-JP" dirty="0" smtClean="0"/>
          </a:p>
          <a:p>
            <a:r>
              <a:rPr kumimoji="1" lang="ja-JP" altLang="en-US" dirty="0" smtClean="0"/>
              <a:t>例）「時間」という必須関係　「人生」と「たそがれ」（</a:t>
            </a:r>
            <a:r>
              <a:rPr kumimoji="1" lang="ja-JP" altLang="en-US" dirty="0" smtClean="0">
                <a:solidFill>
                  <a:srgbClr val="FF0000"/>
                </a:solidFill>
              </a:rPr>
              <a:t>スペース外関係</a:t>
            </a:r>
            <a:r>
              <a:rPr kumimoji="1" lang="ja-JP" altLang="en-US" dirty="0" smtClean="0"/>
              <a:t>）</a:t>
            </a:r>
            <a:endParaRPr kumimoji="1" lang="en-US" altLang="ja-JP" dirty="0" smtClean="0"/>
          </a:p>
          <a:p>
            <a:r>
              <a:rPr lang="ja-JP" altLang="en-US" dirty="0" smtClean="0"/>
              <a:t>「人生」</a:t>
            </a:r>
            <a:r>
              <a:rPr lang="en-US" altLang="ja-JP" dirty="0" smtClean="0"/>
              <a:t>…</a:t>
            </a:r>
            <a:r>
              <a:rPr lang="ja-JP" altLang="en-US" dirty="0" smtClean="0"/>
              <a:t>＜数十年に及ぶ＞</a:t>
            </a:r>
            <a:endParaRPr lang="en-US" altLang="ja-JP" dirty="0" smtClean="0"/>
          </a:p>
          <a:p>
            <a:r>
              <a:rPr kumimoji="1" lang="ja-JP" altLang="en-US" dirty="0" smtClean="0"/>
              <a:t>「たそがれ」</a:t>
            </a:r>
            <a:r>
              <a:rPr kumimoji="1" lang="en-US" altLang="ja-JP" dirty="0" smtClean="0"/>
              <a:t>…</a:t>
            </a:r>
            <a:r>
              <a:rPr kumimoji="1" lang="ja-JP" altLang="en-US" dirty="0" smtClean="0"/>
              <a:t>本来＜一日の＞＜明るい時間帯が終わる頃＞</a:t>
            </a:r>
            <a:endParaRPr kumimoji="1" lang="en-US" altLang="ja-JP" dirty="0" smtClean="0"/>
          </a:p>
          <a:p>
            <a:r>
              <a:rPr lang="ja-JP" altLang="en-US" dirty="0"/>
              <a:t>　</a:t>
            </a:r>
            <a:r>
              <a:rPr lang="ja-JP" altLang="en-US" dirty="0" smtClean="0"/>
              <a:t>　　　　　　</a:t>
            </a:r>
            <a:r>
              <a:rPr kumimoji="1" lang="ja-JP" altLang="en-US" dirty="0" smtClean="0"/>
              <a:t>比喩的に＜（ある人の）盛りを過ぎた頃＞</a:t>
            </a:r>
            <a:endParaRPr kumimoji="1" lang="en-US" altLang="ja-JP" dirty="0" smtClean="0"/>
          </a:p>
          <a:p>
            <a:r>
              <a:rPr lang="ja-JP" altLang="en-US" dirty="0" smtClean="0"/>
              <a:t>「人生」＋「たそがれ」→融合スペース「人生のたそがれ」</a:t>
            </a:r>
            <a:r>
              <a:rPr lang="ja-JP" altLang="en-US" dirty="0" smtClean="0">
                <a:solidFill>
                  <a:srgbClr val="FF0000"/>
                </a:solidFill>
              </a:rPr>
              <a:t>スペース内関係</a:t>
            </a:r>
            <a:endParaRPr lang="en-US" altLang="ja-JP" dirty="0" smtClean="0">
              <a:solidFill>
                <a:srgbClr val="FF0000"/>
              </a:solidFill>
            </a:endParaRPr>
          </a:p>
          <a:p>
            <a:r>
              <a:rPr kumimoji="1" lang="ja-JP" altLang="en-US" dirty="0"/>
              <a:t>　</a:t>
            </a:r>
            <a:r>
              <a:rPr kumimoji="1" lang="ja-JP" altLang="en-US" dirty="0" smtClean="0"/>
              <a:t>＜（ある人の）数十年に及ぶ一生の中で、盛りを過ぎた頃＞</a:t>
            </a:r>
            <a:endParaRPr kumimoji="1" lang="en-US" altLang="ja-JP" dirty="0" smtClean="0"/>
          </a:p>
          <a:p>
            <a:r>
              <a:rPr lang="ja-JP" altLang="en-US" dirty="0" smtClean="0">
                <a:solidFill>
                  <a:srgbClr val="FF0000"/>
                </a:solidFill>
              </a:rPr>
              <a:t>「圧縮」</a:t>
            </a:r>
            <a:r>
              <a:rPr lang="en-US" altLang="ja-JP" dirty="0" smtClean="0"/>
              <a:t>…</a:t>
            </a:r>
            <a:r>
              <a:rPr lang="ja-JP" altLang="en-US" dirty="0" smtClean="0"/>
              <a:t>把握しにくい物事を、人間の尺度に、人間にとって理解しやすいように縮小する。　「数十年」を「一日」に圧縮する。</a:t>
            </a:r>
            <a:endParaRPr kumimoji="1" lang="en-US" altLang="ja-JP" dirty="0" smtClean="0"/>
          </a:p>
          <a:p>
            <a:endParaRPr kumimoji="1" lang="ja-JP" altLang="en-US" dirty="0"/>
          </a:p>
        </p:txBody>
      </p:sp>
    </p:spTree>
    <p:extLst>
      <p:ext uri="{BB962C8B-B14F-4D97-AF65-F5344CB8AC3E}">
        <p14:creationId xmlns:p14="http://schemas.microsoft.com/office/powerpoint/2010/main" val="8703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統合ネットワークの</a:t>
            </a:r>
            <a:r>
              <a:rPr kumimoji="1" lang="en-US" altLang="ja-JP" dirty="0" smtClean="0"/>
              <a:t>4</a:t>
            </a:r>
            <a:r>
              <a:rPr kumimoji="1" lang="ja-JP" altLang="en-US" dirty="0" err="1" smtClean="0"/>
              <a:t>つの</a:t>
            </a:r>
            <a:r>
              <a:rPr kumimoji="1" lang="ja-JP" altLang="en-US" dirty="0" smtClean="0"/>
              <a:t>タイプ</a:t>
            </a:r>
            <a:r>
              <a:rPr kumimoji="1" lang="en-US" altLang="ja-JP" dirty="0" smtClean="0"/>
              <a:t/>
            </a:r>
            <a:br>
              <a:rPr kumimoji="1" lang="en-US" altLang="ja-JP" dirty="0" smtClean="0"/>
            </a:b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solidFill>
                  <a:srgbClr val="FF0000"/>
                </a:solidFill>
              </a:rPr>
              <a:t>「単純ネットワーク」</a:t>
            </a:r>
            <a:endParaRPr lang="en-US" altLang="ja-JP" dirty="0">
              <a:solidFill>
                <a:srgbClr val="FF0000"/>
              </a:solidFill>
            </a:endParaRPr>
          </a:p>
          <a:p>
            <a:r>
              <a:rPr lang="ja-JP" altLang="en-US" dirty="0"/>
              <a:t>２つの入力スペースを含み、その</a:t>
            </a:r>
            <a:endParaRPr lang="en-US" altLang="ja-JP" dirty="0"/>
          </a:p>
          <a:p>
            <a:pPr marL="0" indent="0">
              <a:buNone/>
            </a:pPr>
            <a:r>
              <a:rPr lang="ja-JP" altLang="en-US" dirty="0"/>
              <a:t>入力スペースの一方は「役割」を</a:t>
            </a:r>
            <a:endParaRPr lang="en-US" altLang="ja-JP" dirty="0"/>
          </a:p>
          <a:p>
            <a:pPr marL="0" indent="0">
              <a:buNone/>
            </a:pPr>
            <a:r>
              <a:rPr lang="ja-JP" altLang="en-US" dirty="0"/>
              <a:t>含むフレームを有し、もう一方は</a:t>
            </a:r>
            <a:endParaRPr lang="en-US" altLang="ja-JP" dirty="0"/>
          </a:p>
          <a:p>
            <a:pPr marL="0" indent="0">
              <a:buNone/>
            </a:pPr>
            <a:r>
              <a:rPr lang="ja-JP" altLang="en-US" dirty="0"/>
              <a:t>「値」を含むというもの。</a:t>
            </a:r>
          </a:p>
          <a:p>
            <a:endParaRPr kumimoji="1" lang="en-US" altLang="ja-JP" dirty="0" smtClean="0">
              <a:solidFill>
                <a:srgbClr val="FF0000"/>
              </a:solidFill>
            </a:endParaRPr>
          </a:p>
          <a:p>
            <a:endParaRPr kumimoji="1" lang="ja-JP" altLang="en-US" dirty="0"/>
          </a:p>
        </p:txBody>
      </p:sp>
      <p:sp>
        <p:nvSpPr>
          <p:cNvPr id="4" name="円/楕円 3"/>
          <p:cNvSpPr/>
          <p:nvPr/>
        </p:nvSpPr>
        <p:spPr>
          <a:xfrm>
            <a:off x="4924697" y="3383280"/>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146766" y="3683726"/>
            <a:ext cx="836023" cy="646331"/>
          </a:xfrm>
          <a:prstGeom prst="rect">
            <a:avLst/>
          </a:prstGeom>
          <a:noFill/>
        </p:spPr>
        <p:txBody>
          <a:bodyPr wrap="square" rtlCol="0">
            <a:spAutoFit/>
          </a:bodyPr>
          <a:lstStyle/>
          <a:p>
            <a:r>
              <a:rPr kumimoji="1" lang="ja-JP" altLang="en-US" dirty="0" smtClean="0"/>
              <a:t>母親</a:t>
            </a:r>
            <a:endParaRPr kumimoji="1" lang="en-US" altLang="ja-JP" dirty="0" smtClean="0"/>
          </a:p>
          <a:p>
            <a:r>
              <a:rPr lang="ja-JP" altLang="en-US" dirty="0"/>
              <a:t>息子</a:t>
            </a:r>
            <a:endParaRPr kumimoji="1" lang="ja-JP" altLang="en-US" dirty="0"/>
          </a:p>
        </p:txBody>
      </p:sp>
      <p:sp>
        <p:nvSpPr>
          <p:cNvPr id="6" name="テキスト ボックス 5"/>
          <p:cNvSpPr txBox="1"/>
          <p:nvPr/>
        </p:nvSpPr>
        <p:spPr>
          <a:xfrm>
            <a:off x="5146766" y="4480560"/>
            <a:ext cx="1084217" cy="369332"/>
          </a:xfrm>
          <a:prstGeom prst="rect">
            <a:avLst/>
          </a:prstGeom>
          <a:noFill/>
        </p:spPr>
        <p:txBody>
          <a:bodyPr wrap="square" rtlCol="0">
            <a:spAutoFit/>
          </a:bodyPr>
          <a:lstStyle/>
          <a:p>
            <a:r>
              <a:rPr kumimoji="1" lang="ja-JP" altLang="en-US" dirty="0" smtClean="0"/>
              <a:t>入力１</a:t>
            </a:r>
            <a:endParaRPr kumimoji="1" lang="ja-JP" altLang="en-US" dirty="0"/>
          </a:p>
        </p:txBody>
      </p:sp>
      <p:sp>
        <p:nvSpPr>
          <p:cNvPr id="7" name="テキスト ボックス 6"/>
          <p:cNvSpPr txBox="1"/>
          <p:nvPr/>
        </p:nvSpPr>
        <p:spPr>
          <a:xfrm>
            <a:off x="7833360" y="4486700"/>
            <a:ext cx="1084217" cy="369332"/>
          </a:xfrm>
          <a:prstGeom prst="rect">
            <a:avLst/>
          </a:prstGeom>
          <a:noFill/>
        </p:spPr>
        <p:txBody>
          <a:bodyPr wrap="square" rtlCol="0">
            <a:spAutoFit/>
          </a:bodyPr>
          <a:lstStyle/>
          <a:p>
            <a:r>
              <a:rPr kumimoji="1" lang="ja-JP" altLang="en-US" dirty="0" smtClean="0"/>
              <a:t>入力２</a:t>
            </a:r>
            <a:endParaRPr kumimoji="1" lang="ja-JP" altLang="en-US" dirty="0"/>
          </a:p>
        </p:txBody>
      </p:sp>
      <p:sp>
        <p:nvSpPr>
          <p:cNvPr id="8" name="円/楕円 7"/>
          <p:cNvSpPr/>
          <p:nvPr/>
        </p:nvSpPr>
        <p:spPr>
          <a:xfrm>
            <a:off x="7482673" y="3383280"/>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638423" y="3656595"/>
            <a:ext cx="836023" cy="646331"/>
          </a:xfrm>
          <a:prstGeom prst="rect">
            <a:avLst/>
          </a:prstGeom>
          <a:noFill/>
        </p:spPr>
        <p:txBody>
          <a:bodyPr wrap="square" rtlCol="0">
            <a:spAutoFit/>
          </a:bodyPr>
          <a:lstStyle/>
          <a:p>
            <a:r>
              <a:rPr lang="ja-JP" altLang="en-US" dirty="0" smtClean="0"/>
              <a:t>花子</a:t>
            </a:r>
            <a:endParaRPr lang="en-US" altLang="ja-JP" dirty="0" smtClean="0"/>
          </a:p>
          <a:p>
            <a:r>
              <a:rPr kumimoji="1" lang="ja-JP" altLang="en-US" dirty="0"/>
              <a:t>太郎</a:t>
            </a:r>
          </a:p>
        </p:txBody>
      </p:sp>
      <p:cxnSp>
        <p:nvCxnSpPr>
          <p:cNvPr id="11" name="直線コネクタ 10"/>
          <p:cNvCxnSpPr/>
          <p:nvPr/>
        </p:nvCxnSpPr>
        <p:spPr>
          <a:xfrm>
            <a:off x="5795889" y="3862585"/>
            <a:ext cx="1842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814479" y="4144610"/>
            <a:ext cx="1842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91251" y="2120983"/>
            <a:ext cx="1626326" cy="369332"/>
          </a:xfrm>
          <a:prstGeom prst="rect">
            <a:avLst/>
          </a:prstGeom>
          <a:noFill/>
        </p:spPr>
        <p:txBody>
          <a:bodyPr wrap="square" rtlCol="0">
            <a:spAutoFit/>
          </a:bodyPr>
          <a:lstStyle/>
          <a:p>
            <a:r>
              <a:rPr lang="ja-JP" altLang="en-US" dirty="0" smtClean="0"/>
              <a:t>総称</a:t>
            </a:r>
            <a:r>
              <a:rPr lang="ja-JP" altLang="en-US" dirty="0"/>
              <a:t>スペース</a:t>
            </a:r>
            <a:endParaRPr kumimoji="1" lang="ja-JP" altLang="en-US" dirty="0"/>
          </a:p>
        </p:txBody>
      </p:sp>
      <p:sp>
        <p:nvSpPr>
          <p:cNvPr id="14" name="円/楕円 13"/>
          <p:cNvSpPr/>
          <p:nvPr/>
        </p:nvSpPr>
        <p:spPr>
          <a:xfrm>
            <a:off x="6135189" y="2133041"/>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457071" y="2306263"/>
            <a:ext cx="827482" cy="646331"/>
          </a:xfrm>
          <a:prstGeom prst="rect">
            <a:avLst/>
          </a:prstGeom>
          <a:noFill/>
        </p:spPr>
        <p:txBody>
          <a:bodyPr wrap="square" rtlCol="0">
            <a:spAutoFit/>
          </a:bodyPr>
          <a:lstStyle/>
          <a:p>
            <a:r>
              <a:rPr kumimoji="1" lang="ja-JP" altLang="en-US" dirty="0" smtClean="0"/>
              <a:t>女性</a:t>
            </a:r>
            <a:endParaRPr kumimoji="1" lang="en-US" altLang="ja-JP" dirty="0" smtClean="0"/>
          </a:p>
          <a:p>
            <a:r>
              <a:rPr lang="ja-JP" altLang="en-US" dirty="0"/>
              <a:t>男性</a:t>
            </a:r>
            <a:endParaRPr kumimoji="1" lang="ja-JP" altLang="en-US" dirty="0"/>
          </a:p>
        </p:txBody>
      </p:sp>
      <p:cxnSp>
        <p:nvCxnSpPr>
          <p:cNvPr id="17" name="直線コネクタ 16"/>
          <p:cNvCxnSpPr/>
          <p:nvPr/>
        </p:nvCxnSpPr>
        <p:spPr>
          <a:xfrm flipV="1">
            <a:off x="5688874" y="2490315"/>
            <a:ext cx="975361" cy="11934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769658" y="2629428"/>
            <a:ext cx="1063702" cy="12331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688874" y="2799471"/>
            <a:ext cx="975361" cy="1345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735746" y="2799471"/>
            <a:ext cx="1097614" cy="1345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657013" y="5567567"/>
            <a:ext cx="1557325" cy="369332"/>
          </a:xfrm>
          <a:prstGeom prst="rect">
            <a:avLst/>
          </a:prstGeom>
          <a:noFill/>
        </p:spPr>
        <p:txBody>
          <a:bodyPr wrap="square" rtlCol="0">
            <a:spAutoFit/>
          </a:bodyPr>
          <a:lstStyle/>
          <a:p>
            <a:r>
              <a:rPr kumimoji="1" lang="ja-JP" altLang="en-US" dirty="0" smtClean="0"/>
              <a:t>融合スペース</a:t>
            </a:r>
            <a:endParaRPr kumimoji="1" lang="ja-JP" altLang="en-US" dirty="0"/>
          </a:p>
        </p:txBody>
      </p:sp>
      <p:sp>
        <p:nvSpPr>
          <p:cNvPr id="25" name="円/楕円 24"/>
          <p:cNvSpPr/>
          <p:nvPr/>
        </p:nvSpPr>
        <p:spPr>
          <a:xfrm>
            <a:off x="6226461" y="4756664"/>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226462" y="4918106"/>
            <a:ext cx="1037998" cy="461665"/>
          </a:xfrm>
          <a:prstGeom prst="rect">
            <a:avLst/>
          </a:prstGeom>
          <a:noFill/>
        </p:spPr>
        <p:txBody>
          <a:bodyPr wrap="square" rtlCol="0">
            <a:spAutoFit/>
          </a:bodyPr>
          <a:lstStyle/>
          <a:p>
            <a:r>
              <a:rPr lang="ja-JP" altLang="en-US" sz="1200" dirty="0" smtClean="0"/>
              <a:t>太郎は花子の息子だ</a:t>
            </a:r>
            <a:endParaRPr kumimoji="1" lang="en-US" altLang="ja-JP" sz="1200" dirty="0" smtClean="0"/>
          </a:p>
        </p:txBody>
      </p:sp>
      <p:cxnSp>
        <p:nvCxnSpPr>
          <p:cNvPr id="30" name="直線コネクタ 29"/>
          <p:cNvCxnSpPr>
            <a:stCxn id="8" idx="3"/>
          </p:cNvCxnSpPr>
          <p:nvPr/>
        </p:nvCxnSpPr>
        <p:spPr>
          <a:xfrm flipH="1">
            <a:off x="6556722" y="4230668"/>
            <a:ext cx="1080905" cy="7633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453743" y="4302926"/>
            <a:ext cx="1210492" cy="9501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6894427" y="3890721"/>
            <a:ext cx="1209987" cy="11217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6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fade">
                                      <p:cBhvr>
                                        <p:cTn id="1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P spid="8" grpId="0" animBg="1"/>
      <p:bldP spid="9" grpId="0"/>
      <p:bldP spid="13" grpId="0"/>
      <p:bldP spid="14" grpId="0" animBg="1"/>
      <p:bldP spid="15" grpId="0"/>
      <p:bldP spid="24" grpId="0"/>
      <p:bldP spid="25" grpId="0" animBg="1"/>
      <p:bldP spid="2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ミラーネットワーク</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ネットワークにおけるすべての</a:t>
            </a:r>
            <a:endParaRPr lang="en-US" altLang="ja-JP" dirty="0" smtClean="0"/>
          </a:p>
          <a:p>
            <a:r>
              <a:rPr lang="ja-JP" altLang="en-US" dirty="0"/>
              <a:t>メンタルスペース</a:t>
            </a:r>
            <a:r>
              <a:rPr lang="ja-JP" altLang="en-US" dirty="0" smtClean="0"/>
              <a:t>が１つのフレームを</a:t>
            </a:r>
            <a:endParaRPr lang="en-US" altLang="ja-JP" dirty="0" smtClean="0"/>
          </a:p>
          <a:p>
            <a:r>
              <a:rPr lang="ja-JP" altLang="en-US" dirty="0"/>
              <a:t>共有</a:t>
            </a:r>
            <a:r>
              <a:rPr lang="ja-JP" altLang="en-US" dirty="0" smtClean="0"/>
              <a:t>する。</a:t>
            </a:r>
            <a:endParaRPr lang="en-US" altLang="ja-JP" dirty="0" smtClean="0"/>
          </a:p>
          <a:p>
            <a:r>
              <a:rPr lang="en-US" altLang="ja-JP" dirty="0" smtClean="0"/>
              <a:t>4a. A</a:t>
            </a:r>
            <a:r>
              <a:rPr lang="ja-JP" altLang="en-US" dirty="0" smtClean="0"/>
              <a:t>選手は、</a:t>
            </a:r>
            <a:r>
              <a:rPr lang="en-US" altLang="ja-JP" dirty="0" smtClean="0"/>
              <a:t>30</a:t>
            </a:r>
            <a:r>
              <a:rPr lang="ja-JP" altLang="en-US" dirty="0" smtClean="0"/>
              <a:t>キロ地点で、</a:t>
            </a:r>
            <a:endParaRPr lang="en-US" altLang="ja-JP" dirty="0" smtClean="0"/>
          </a:p>
          <a:p>
            <a:r>
              <a:rPr lang="en-US" altLang="ja-JP" dirty="0" smtClean="0"/>
              <a:t>Z</a:t>
            </a:r>
            <a:r>
              <a:rPr lang="ja-JP" altLang="en-US" dirty="0" smtClean="0"/>
              <a:t>選手を</a:t>
            </a:r>
            <a:r>
              <a:rPr lang="en-US" altLang="ja-JP" dirty="0" smtClean="0"/>
              <a:t>30</a:t>
            </a:r>
            <a:r>
              <a:rPr lang="ja-JP" altLang="en-US" dirty="0" smtClean="0"/>
              <a:t>秒上回っている。</a:t>
            </a:r>
            <a:endParaRPr lang="en-US" altLang="ja-JP" dirty="0" smtClean="0"/>
          </a:p>
          <a:p>
            <a:r>
              <a:rPr lang="en-US" altLang="ja-JP" dirty="0" smtClean="0"/>
              <a:t>4b.A</a:t>
            </a:r>
            <a:r>
              <a:rPr lang="ja-JP" altLang="en-US" dirty="0" smtClean="0"/>
              <a:t>選手の</a:t>
            </a:r>
            <a:r>
              <a:rPr lang="en-US" altLang="ja-JP" dirty="0" smtClean="0"/>
              <a:t>30</a:t>
            </a:r>
            <a:r>
              <a:rPr lang="ja-JP" altLang="en-US" dirty="0" smtClean="0"/>
              <a:t>キロ地点の通過タイム</a:t>
            </a:r>
            <a:endParaRPr lang="en-US" altLang="ja-JP" dirty="0" smtClean="0"/>
          </a:p>
          <a:p>
            <a:r>
              <a:rPr lang="ja-JP" altLang="en-US" dirty="0"/>
              <a:t>は</a:t>
            </a:r>
            <a:r>
              <a:rPr lang="ja-JP" altLang="en-US" dirty="0" smtClean="0"/>
              <a:t>、</a:t>
            </a:r>
            <a:r>
              <a:rPr lang="en-US" altLang="ja-JP" dirty="0" smtClean="0"/>
              <a:t>Z</a:t>
            </a:r>
            <a:r>
              <a:rPr lang="ja-JP" altLang="en-US" dirty="0" smtClean="0"/>
              <a:t>選手が</a:t>
            </a:r>
            <a:r>
              <a:rPr lang="en-US" altLang="ja-JP" dirty="0" smtClean="0"/>
              <a:t>10</a:t>
            </a:r>
            <a:r>
              <a:rPr lang="ja-JP" altLang="en-US" dirty="0" smtClean="0"/>
              <a:t>年前に大会記録を</a:t>
            </a:r>
            <a:endParaRPr lang="en-US" altLang="ja-JP" dirty="0" smtClean="0"/>
          </a:p>
          <a:p>
            <a:r>
              <a:rPr lang="ja-JP" altLang="en-US" dirty="0"/>
              <a:t>出したとき</a:t>
            </a:r>
            <a:r>
              <a:rPr lang="ja-JP" altLang="en-US" dirty="0" smtClean="0"/>
              <a:t>の</a:t>
            </a:r>
            <a:r>
              <a:rPr lang="en-US" altLang="ja-JP" dirty="0"/>
              <a:t>30</a:t>
            </a:r>
            <a:r>
              <a:rPr lang="ja-JP" altLang="en-US" dirty="0" smtClean="0"/>
              <a:t>キロ</a:t>
            </a:r>
            <a:r>
              <a:rPr lang="ja-JP" altLang="en-US" dirty="0"/>
              <a:t>地点</a:t>
            </a:r>
            <a:r>
              <a:rPr lang="ja-JP" altLang="en-US" dirty="0" smtClean="0"/>
              <a:t>の</a:t>
            </a:r>
            <a:r>
              <a:rPr lang="ja-JP" altLang="en-US" dirty="0"/>
              <a:t>通過タイム</a:t>
            </a:r>
            <a:r>
              <a:rPr lang="ja-JP" altLang="en-US" dirty="0" smtClean="0"/>
              <a:t>より</a:t>
            </a:r>
            <a:endParaRPr lang="en-US" altLang="ja-JP" dirty="0" smtClean="0"/>
          </a:p>
          <a:p>
            <a:r>
              <a:rPr lang="en-US" altLang="ja-JP" dirty="0"/>
              <a:t>30</a:t>
            </a:r>
            <a:r>
              <a:rPr lang="ja-JP" altLang="en-US" dirty="0"/>
              <a:t>秒</a:t>
            </a:r>
            <a:r>
              <a:rPr lang="ja-JP" altLang="en-US" dirty="0" smtClean="0"/>
              <a:t>早い</a:t>
            </a:r>
            <a:r>
              <a:rPr lang="ja-JP" altLang="en-US" dirty="0"/>
              <a:t>。</a:t>
            </a:r>
            <a:endParaRPr lang="en-US" altLang="ja-JP" dirty="0" smtClean="0"/>
          </a:p>
          <a:p>
            <a:pPr marL="0" indent="0">
              <a:buNone/>
            </a:pPr>
            <a:endParaRPr lang="en-US" altLang="ja-JP" dirty="0" smtClean="0"/>
          </a:p>
          <a:p>
            <a:endParaRPr kumimoji="1" lang="ja-JP" altLang="en-US" dirty="0"/>
          </a:p>
        </p:txBody>
      </p:sp>
      <p:sp>
        <p:nvSpPr>
          <p:cNvPr id="4" name="円/楕円 3"/>
          <p:cNvSpPr/>
          <p:nvPr/>
        </p:nvSpPr>
        <p:spPr>
          <a:xfrm>
            <a:off x="4924697" y="3383280"/>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146766" y="3545060"/>
            <a:ext cx="836023" cy="830997"/>
          </a:xfrm>
          <a:prstGeom prst="rect">
            <a:avLst/>
          </a:prstGeom>
          <a:noFill/>
        </p:spPr>
        <p:txBody>
          <a:bodyPr wrap="square" rtlCol="0">
            <a:spAutoFit/>
          </a:bodyPr>
          <a:lstStyle/>
          <a:p>
            <a:r>
              <a:rPr kumimoji="1" lang="en-US" altLang="ja-JP" sz="1200" dirty="0" smtClean="0"/>
              <a:t>A</a:t>
            </a:r>
            <a:r>
              <a:rPr kumimoji="1" lang="ja-JP" altLang="en-US" sz="1200" dirty="0" smtClean="0"/>
              <a:t>選手</a:t>
            </a:r>
            <a:endParaRPr kumimoji="1" lang="en-US" altLang="ja-JP" sz="1200" dirty="0" smtClean="0"/>
          </a:p>
          <a:p>
            <a:r>
              <a:rPr lang="ja-JP" altLang="en-US" sz="1200" dirty="0" smtClean="0"/>
              <a:t>現在</a:t>
            </a:r>
            <a:endParaRPr lang="en-US" altLang="ja-JP" sz="1200" dirty="0" smtClean="0"/>
          </a:p>
          <a:p>
            <a:r>
              <a:rPr lang="ja-JP" altLang="en-US" sz="1200" dirty="0" smtClean="0"/>
              <a:t>コース</a:t>
            </a:r>
            <a:r>
              <a:rPr lang="ja-JP" altLang="en-US" sz="1200" dirty="0"/>
              <a:t>上</a:t>
            </a:r>
            <a:r>
              <a:rPr lang="ja-JP" altLang="en-US" sz="1200" dirty="0" smtClean="0"/>
              <a:t>の</a:t>
            </a:r>
            <a:r>
              <a:rPr lang="ja-JP" altLang="en-US" sz="1200" dirty="0"/>
              <a:t>位置</a:t>
            </a:r>
            <a:endParaRPr kumimoji="1" lang="ja-JP" altLang="en-US" sz="1200" dirty="0"/>
          </a:p>
        </p:txBody>
      </p:sp>
      <p:sp>
        <p:nvSpPr>
          <p:cNvPr id="6" name="テキスト ボックス 5"/>
          <p:cNvSpPr txBox="1"/>
          <p:nvPr/>
        </p:nvSpPr>
        <p:spPr>
          <a:xfrm>
            <a:off x="5146766" y="4480560"/>
            <a:ext cx="1084217" cy="369332"/>
          </a:xfrm>
          <a:prstGeom prst="rect">
            <a:avLst/>
          </a:prstGeom>
          <a:noFill/>
        </p:spPr>
        <p:txBody>
          <a:bodyPr wrap="square" rtlCol="0">
            <a:spAutoFit/>
          </a:bodyPr>
          <a:lstStyle/>
          <a:p>
            <a:r>
              <a:rPr kumimoji="1" lang="ja-JP" altLang="en-US" dirty="0" smtClean="0"/>
              <a:t>入力１</a:t>
            </a:r>
            <a:endParaRPr kumimoji="1" lang="ja-JP" altLang="en-US" dirty="0"/>
          </a:p>
        </p:txBody>
      </p:sp>
      <p:sp>
        <p:nvSpPr>
          <p:cNvPr id="7" name="テキスト ボックス 6"/>
          <p:cNvSpPr txBox="1"/>
          <p:nvPr/>
        </p:nvSpPr>
        <p:spPr>
          <a:xfrm>
            <a:off x="7833360" y="4486700"/>
            <a:ext cx="1084217" cy="369332"/>
          </a:xfrm>
          <a:prstGeom prst="rect">
            <a:avLst/>
          </a:prstGeom>
          <a:noFill/>
        </p:spPr>
        <p:txBody>
          <a:bodyPr wrap="square" rtlCol="0">
            <a:spAutoFit/>
          </a:bodyPr>
          <a:lstStyle/>
          <a:p>
            <a:r>
              <a:rPr kumimoji="1" lang="ja-JP" altLang="en-US" dirty="0" smtClean="0"/>
              <a:t>入力２</a:t>
            </a:r>
            <a:endParaRPr kumimoji="1" lang="ja-JP" altLang="en-US" dirty="0"/>
          </a:p>
        </p:txBody>
      </p:sp>
      <p:sp>
        <p:nvSpPr>
          <p:cNvPr id="8" name="円/楕円 7"/>
          <p:cNvSpPr/>
          <p:nvPr/>
        </p:nvSpPr>
        <p:spPr>
          <a:xfrm>
            <a:off x="7482673" y="3383280"/>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638423" y="3545060"/>
            <a:ext cx="836023" cy="830997"/>
          </a:xfrm>
          <a:prstGeom prst="rect">
            <a:avLst/>
          </a:prstGeom>
          <a:noFill/>
        </p:spPr>
        <p:txBody>
          <a:bodyPr wrap="square" rtlCol="0">
            <a:spAutoFit/>
          </a:bodyPr>
          <a:lstStyle/>
          <a:p>
            <a:r>
              <a:rPr kumimoji="1" lang="ja-JP" altLang="en-US" sz="1200" dirty="0" smtClean="0"/>
              <a:t>Ｚ</a:t>
            </a:r>
            <a:r>
              <a:rPr lang="ja-JP" altLang="en-US" sz="1200" dirty="0" smtClean="0"/>
              <a:t>選手</a:t>
            </a:r>
            <a:endParaRPr lang="en-US" altLang="ja-JP" sz="1200" dirty="0" smtClean="0"/>
          </a:p>
          <a:p>
            <a:r>
              <a:rPr kumimoji="1" lang="en-US" altLang="ja-JP" sz="1200" dirty="0"/>
              <a:t>10</a:t>
            </a:r>
            <a:r>
              <a:rPr kumimoji="1" lang="ja-JP" altLang="en-US" sz="1200" dirty="0" smtClean="0"/>
              <a:t>年前</a:t>
            </a:r>
            <a:endParaRPr kumimoji="1" lang="en-US" altLang="ja-JP" sz="1200" dirty="0" smtClean="0"/>
          </a:p>
          <a:p>
            <a:r>
              <a:rPr lang="ja-JP" altLang="en-US" sz="1200" dirty="0"/>
              <a:t>コース上</a:t>
            </a:r>
            <a:r>
              <a:rPr lang="ja-JP" altLang="en-US" sz="1200" dirty="0" smtClean="0"/>
              <a:t>の</a:t>
            </a:r>
            <a:r>
              <a:rPr lang="ja-JP" altLang="en-US" sz="1200" dirty="0"/>
              <a:t>位置</a:t>
            </a:r>
            <a:endParaRPr kumimoji="1" lang="ja-JP" altLang="en-US" sz="1200" dirty="0"/>
          </a:p>
        </p:txBody>
      </p:sp>
      <p:cxnSp>
        <p:nvCxnSpPr>
          <p:cNvPr id="11" name="直線コネクタ 10"/>
          <p:cNvCxnSpPr/>
          <p:nvPr/>
        </p:nvCxnSpPr>
        <p:spPr>
          <a:xfrm>
            <a:off x="5742968" y="3723920"/>
            <a:ext cx="1842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742968" y="3879668"/>
            <a:ext cx="1842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91251" y="2120983"/>
            <a:ext cx="1626326" cy="369332"/>
          </a:xfrm>
          <a:prstGeom prst="rect">
            <a:avLst/>
          </a:prstGeom>
          <a:noFill/>
        </p:spPr>
        <p:txBody>
          <a:bodyPr wrap="square" rtlCol="0">
            <a:spAutoFit/>
          </a:bodyPr>
          <a:lstStyle/>
          <a:p>
            <a:r>
              <a:rPr lang="ja-JP" altLang="en-US" dirty="0" smtClean="0"/>
              <a:t>総称</a:t>
            </a:r>
            <a:r>
              <a:rPr lang="ja-JP" altLang="en-US" dirty="0"/>
              <a:t>スペース</a:t>
            </a:r>
            <a:endParaRPr kumimoji="1" lang="ja-JP" altLang="en-US" dirty="0"/>
          </a:p>
        </p:txBody>
      </p:sp>
      <p:sp>
        <p:nvSpPr>
          <p:cNvPr id="14" name="円/楕円 13"/>
          <p:cNvSpPr/>
          <p:nvPr/>
        </p:nvSpPr>
        <p:spPr>
          <a:xfrm>
            <a:off x="6135189" y="2133041"/>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982789" y="2306263"/>
            <a:ext cx="1499884" cy="646331"/>
          </a:xfrm>
          <a:prstGeom prst="rect">
            <a:avLst/>
          </a:prstGeom>
          <a:noFill/>
        </p:spPr>
        <p:txBody>
          <a:bodyPr wrap="square" rtlCol="0">
            <a:spAutoFit/>
          </a:bodyPr>
          <a:lstStyle/>
          <a:p>
            <a:r>
              <a:rPr kumimoji="1" lang="ja-JP" altLang="en-US" sz="1200" dirty="0" smtClean="0"/>
              <a:t>マラソンランナー</a:t>
            </a:r>
            <a:endParaRPr kumimoji="1" lang="en-US" altLang="ja-JP" sz="1200" dirty="0" smtClean="0"/>
          </a:p>
          <a:p>
            <a:r>
              <a:rPr lang="ja-JP" altLang="en-US" sz="1200" dirty="0" smtClean="0"/>
              <a:t>　　　時</a:t>
            </a:r>
            <a:endParaRPr lang="en-US" altLang="ja-JP" sz="1200" dirty="0" smtClean="0"/>
          </a:p>
          <a:p>
            <a:r>
              <a:rPr kumimoji="1" lang="ja-JP" altLang="en-US" sz="1200" dirty="0"/>
              <a:t>　</a:t>
            </a:r>
            <a:r>
              <a:rPr kumimoji="1" lang="ja-JP" altLang="en-US" sz="1200" dirty="0" smtClean="0"/>
              <a:t>　コース</a:t>
            </a:r>
            <a:endParaRPr kumimoji="1" lang="ja-JP" altLang="en-US" sz="1200" dirty="0"/>
          </a:p>
        </p:txBody>
      </p:sp>
      <p:cxnSp>
        <p:nvCxnSpPr>
          <p:cNvPr id="17" name="直線コネクタ 16"/>
          <p:cNvCxnSpPr/>
          <p:nvPr/>
        </p:nvCxnSpPr>
        <p:spPr>
          <a:xfrm flipV="1">
            <a:off x="5564777" y="2355888"/>
            <a:ext cx="975361" cy="11934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846447" y="2446491"/>
            <a:ext cx="1063702" cy="12331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688874" y="2799471"/>
            <a:ext cx="975361" cy="1345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735746" y="2799471"/>
            <a:ext cx="1097614" cy="13451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657013" y="5567567"/>
            <a:ext cx="1557325" cy="369332"/>
          </a:xfrm>
          <a:prstGeom prst="rect">
            <a:avLst/>
          </a:prstGeom>
          <a:noFill/>
        </p:spPr>
        <p:txBody>
          <a:bodyPr wrap="square" rtlCol="0">
            <a:spAutoFit/>
          </a:bodyPr>
          <a:lstStyle/>
          <a:p>
            <a:r>
              <a:rPr kumimoji="1" lang="ja-JP" altLang="en-US" dirty="0" smtClean="0"/>
              <a:t>融合スペース</a:t>
            </a:r>
            <a:endParaRPr kumimoji="1" lang="ja-JP" altLang="en-US" dirty="0"/>
          </a:p>
        </p:txBody>
      </p:sp>
      <p:sp>
        <p:nvSpPr>
          <p:cNvPr id="25" name="円/楕円 24"/>
          <p:cNvSpPr/>
          <p:nvPr/>
        </p:nvSpPr>
        <p:spPr>
          <a:xfrm>
            <a:off x="6226461" y="4756664"/>
            <a:ext cx="1058092" cy="99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058990" y="4804670"/>
            <a:ext cx="1205470" cy="830997"/>
          </a:xfrm>
          <a:prstGeom prst="rect">
            <a:avLst/>
          </a:prstGeom>
          <a:noFill/>
        </p:spPr>
        <p:txBody>
          <a:bodyPr wrap="square" rtlCol="0">
            <a:spAutoFit/>
          </a:bodyPr>
          <a:lstStyle/>
          <a:p>
            <a:r>
              <a:rPr lang="en-US" altLang="ja-JP" sz="1200" dirty="0" smtClean="0"/>
              <a:t>A</a:t>
            </a:r>
            <a:r>
              <a:rPr lang="ja-JP" altLang="en-US" sz="1200" dirty="0" smtClean="0"/>
              <a:t>選手／Ｚ選手</a:t>
            </a:r>
            <a:endParaRPr lang="en-US" altLang="ja-JP" sz="1200" dirty="0" smtClean="0"/>
          </a:p>
          <a:p>
            <a:r>
              <a:rPr kumimoji="1" lang="ja-JP" altLang="en-US" sz="1200" dirty="0"/>
              <a:t>　</a:t>
            </a:r>
            <a:r>
              <a:rPr kumimoji="1" lang="ja-JP" altLang="en-US" sz="1200" dirty="0" smtClean="0"/>
              <a:t>　現在</a:t>
            </a:r>
            <a:endParaRPr kumimoji="1" lang="en-US" altLang="ja-JP" sz="1200" dirty="0" smtClean="0"/>
          </a:p>
          <a:p>
            <a:r>
              <a:rPr lang="ja-JP" altLang="en-US" sz="1200" dirty="0"/>
              <a:t>コース上</a:t>
            </a:r>
            <a:r>
              <a:rPr lang="ja-JP" altLang="en-US" sz="1200" dirty="0" smtClean="0"/>
              <a:t>の</a:t>
            </a:r>
            <a:r>
              <a:rPr lang="ja-JP" altLang="en-US" sz="1200" dirty="0"/>
              <a:t>相対的な位置</a:t>
            </a:r>
            <a:endParaRPr kumimoji="1" lang="en-US" altLang="ja-JP" sz="1200" dirty="0" smtClean="0"/>
          </a:p>
        </p:txBody>
      </p:sp>
      <p:cxnSp>
        <p:nvCxnSpPr>
          <p:cNvPr id="32" name="直線コネクタ 31"/>
          <p:cNvCxnSpPr/>
          <p:nvPr/>
        </p:nvCxnSpPr>
        <p:spPr>
          <a:xfrm>
            <a:off x="5453743" y="4302926"/>
            <a:ext cx="1210492" cy="9501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6846447" y="4144610"/>
            <a:ext cx="1209987" cy="11217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911278" y="4144610"/>
            <a:ext cx="167422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5564777" y="2629429"/>
            <a:ext cx="975361" cy="12502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846447" y="2629429"/>
            <a:ext cx="986913" cy="10944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688874" y="3679648"/>
            <a:ext cx="851264" cy="11763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6977575" y="3679648"/>
            <a:ext cx="855785" cy="11763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688874" y="3960558"/>
            <a:ext cx="683791" cy="8954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4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fade">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
                                        <p:tgtEl>
                                          <p:spTgt spid="1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500"/>
                                        <p:tgtEl>
                                          <p:spTgt spid="1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500"/>
                                        <p:tgtEl>
                                          <p:spTgt spid="15"/>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500"/>
                                        <p:tgtEl>
                                          <p:spTgt spid="1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23"/>
                                        </p:tgtEl>
                                        <p:attrNameLst>
                                          <p:attrName>style.visibility</p:attrName>
                                        </p:attrNameLst>
                                      </p:cBhvr>
                                      <p:to>
                                        <p:strVal val="visible"/>
                                      </p:to>
                                    </p:set>
                                    <p:animEffect transition="in" filter="fade">
                                      <p:cBhvr>
                                        <p:cTn id="155" dur="500"/>
                                        <p:tgtEl>
                                          <p:spTgt spid="23"/>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5"/>
                                        </p:tgtEl>
                                        <p:attrNameLst>
                                          <p:attrName>style.visibility</p:attrName>
                                        </p:attrNameLst>
                                      </p:cBhvr>
                                      <p:to>
                                        <p:strVal val="visible"/>
                                      </p:to>
                                    </p:set>
                                    <p:animEffect transition="in" filter="fade">
                                      <p:cBhvr>
                                        <p:cTn id="165" dur="500"/>
                                        <p:tgtEl>
                                          <p:spTgt spid="2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6"/>
                                        </p:tgtEl>
                                        <p:attrNameLst>
                                          <p:attrName>style.visibility</p:attrName>
                                        </p:attrNameLst>
                                      </p:cBhvr>
                                      <p:to>
                                        <p:strVal val="visible"/>
                                      </p:to>
                                    </p:set>
                                    <p:animEffect transition="in" filter="fade">
                                      <p:cBhvr>
                                        <p:cTn id="170" dur="500"/>
                                        <p:tgtEl>
                                          <p:spTgt spid="26"/>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500"/>
                                        <p:tgtEl>
                                          <p:spTgt spid="31"/>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37"/>
                                        </p:tgtEl>
                                        <p:attrNameLst>
                                          <p:attrName>style.visibility</p:attrName>
                                        </p:attrNameLst>
                                      </p:cBhvr>
                                      <p:to>
                                        <p:strVal val="visible"/>
                                      </p:to>
                                    </p:set>
                                    <p:animEffect transition="in" filter="fade">
                                      <p:cBhvr>
                                        <p:cTn id="180" dur="500"/>
                                        <p:tgtEl>
                                          <p:spTgt spid="37"/>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35"/>
                                        </p:tgtEl>
                                        <p:attrNameLst>
                                          <p:attrName>style.visibility</p:attrName>
                                        </p:attrNameLst>
                                      </p:cBhvr>
                                      <p:to>
                                        <p:strVal val="visible"/>
                                      </p:to>
                                    </p:set>
                                    <p:animEffect transition="in" filter="fade">
                                      <p:cBhvr>
                                        <p:cTn id="185" dur="500"/>
                                        <p:tgtEl>
                                          <p:spTgt spid="35"/>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32"/>
                                        </p:tgtEl>
                                        <p:attrNameLst>
                                          <p:attrName>style.visibility</p:attrName>
                                        </p:attrNameLst>
                                      </p:cBhvr>
                                      <p:to>
                                        <p:strVal val="visible"/>
                                      </p:to>
                                    </p:set>
                                    <p:animEffect transition="in" filter="fade">
                                      <p:cBhvr>
                                        <p:cTn id="190" dur="500"/>
                                        <p:tgtEl>
                                          <p:spTgt spid="32"/>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34"/>
                                        </p:tgtEl>
                                        <p:attrNameLst>
                                          <p:attrName>style.visibility</p:attrName>
                                        </p:attrNameLst>
                                      </p:cBhvr>
                                      <p:to>
                                        <p:strVal val="visible"/>
                                      </p:to>
                                    </p:set>
                                    <p:animEffect transition="in" filter="fade">
                                      <p:cBhvr>
                                        <p:cTn id="1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P spid="8" grpId="0" animBg="1"/>
      <p:bldP spid="9" grpId="0"/>
      <p:bldP spid="13" grpId="0"/>
      <p:bldP spid="14" grpId="0" animBg="1"/>
      <p:bldP spid="15" grpId="0"/>
      <p:bldP spid="24" grpId="0"/>
      <p:bldP spid="25"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容器のイメージスキーマに基づく表現</a:t>
            </a:r>
            <a:r>
              <a:rPr kumimoji="1" lang="en-US" altLang="ja-JP" dirty="0" smtClean="0"/>
              <a:t/>
            </a:r>
            <a:br>
              <a:rPr kumimoji="1" lang="en-US" altLang="ja-JP" dirty="0" smtClean="0"/>
            </a:br>
            <a:r>
              <a:rPr lang="ja-JP" altLang="en-US" dirty="0" smtClean="0"/>
              <a:t>（抽象的移動、変化を表す表現）</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a:t>
            </a:r>
            <a:r>
              <a:rPr kumimoji="1" lang="en-US" altLang="ja-JP" dirty="0" smtClean="0"/>
              <a:t>4</a:t>
            </a:r>
            <a:r>
              <a:rPr kumimoji="1" lang="ja-JP" altLang="en-US" dirty="0" smtClean="0"/>
              <a:t>月に入る（と、ようやく暖かくなった）」</a:t>
            </a:r>
            <a:endParaRPr kumimoji="1" lang="en-US" altLang="ja-JP" dirty="0" smtClean="0"/>
          </a:p>
          <a:p>
            <a:r>
              <a:rPr lang="ja-JP" altLang="en-US" dirty="0" smtClean="0"/>
              <a:t>「</a:t>
            </a:r>
            <a:r>
              <a:rPr lang="en-US" altLang="ja-JP" dirty="0" smtClean="0"/>
              <a:t>4</a:t>
            </a:r>
            <a:r>
              <a:rPr lang="ja-JP" altLang="en-US" dirty="0" smtClean="0"/>
              <a:t>月」は、期間内と（内部）と期間外（外部）を明確に区別できることから、一種の「容器」とみなせる。</a:t>
            </a:r>
            <a:endParaRPr lang="en-US" altLang="ja-JP" dirty="0" smtClean="0"/>
          </a:p>
          <a:p>
            <a:r>
              <a:rPr lang="ja-JP" altLang="en-US" dirty="0" smtClean="0"/>
              <a:t>期間内に人間が容器の内容物として存在。</a:t>
            </a:r>
            <a:endParaRPr lang="en-US" altLang="ja-JP" dirty="0" smtClean="0"/>
          </a:p>
          <a:p>
            <a:r>
              <a:rPr kumimoji="1" lang="ja-JP" altLang="en-US" dirty="0" smtClean="0"/>
              <a:t>「</a:t>
            </a:r>
            <a:r>
              <a:rPr kumimoji="1" lang="en-US" altLang="ja-JP" dirty="0" smtClean="0"/>
              <a:t>A</a:t>
            </a:r>
            <a:r>
              <a:rPr kumimoji="1" lang="ja-JP" altLang="en-US" dirty="0" smtClean="0"/>
              <a:t>大学に入る」</a:t>
            </a:r>
            <a:endParaRPr kumimoji="1" lang="en-US" altLang="ja-JP" dirty="0" smtClean="0"/>
          </a:p>
          <a:p>
            <a:r>
              <a:rPr lang="ja-JP" altLang="en-US" dirty="0" smtClean="0"/>
              <a:t>「</a:t>
            </a:r>
            <a:r>
              <a:rPr lang="en-US" altLang="ja-JP" dirty="0" smtClean="0"/>
              <a:t>A</a:t>
            </a:r>
            <a:r>
              <a:rPr lang="ja-JP" altLang="en-US" dirty="0" smtClean="0"/>
              <a:t>大学の学生になる」という意味を表せる。</a:t>
            </a:r>
            <a:endParaRPr lang="en-US" altLang="ja-JP" dirty="0" smtClean="0"/>
          </a:p>
          <a:p>
            <a:r>
              <a:rPr kumimoji="1" lang="ja-JP" altLang="en-US" dirty="0" smtClean="0"/>
              <a:t>「</a:t>
            </a:r>
            <a:r>
              <a:rPr kumimoji="1" lang="en-US" altLang="ja-JP" dirty="0" smtClean="0"/>
              <a:t>A</a:t>
            </a:r>
            <a:r>
              <a:rPr kumimoji="1" lang="ja-JP" altLang="en-US" dirty="0" smtClean="0"/>
              <a:t>大学の大学生であるという身分」は、境界が明確であって、一種の「容器」とみなせる。</a:t>
            </a:r>
            <a:endParaRPr kumimoji="1" lang="ja-JP" altLang="en-US" dirty="0"/>
          </a:p>
        </p:txBody>
      </p:sp>
    </p:spTree>
    <p:extLst>
      <p:ext uri="{BB962C8B-B14F-4D97-AF65-F5344CB8AC3E}">
        <p14:creationId xmlns:p14="http://schemas.microsoft.com/office/powerpoint/2010/main" val="363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「催し」の焦点化</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８．ナゴヤドームの中日・巨人戦は</a:t>
            </a:r>
            <a:r>
              <a:rPr kumimoji="1" lang="en-US" altLang="ja-JP" dirty="0" smtClean="0"/>
              <a:t>4</a:t>
            </a:r>
            <a:r>
              <a:rPr kumimoji="1" lang="ja-JP" altLang="en-US" dirty="0" smtClean="0"/>
              <a:t>万人の観客を</a:t>
            </a:r>
            <a:r>
              <a:rPr kumimoji="1" lang="ja-JP" altLang="en-US" u="sng" dirty="0" smtClean="0"/>
              <a:t>集めた</a:t>
            </a:r>
            <a:r>
              <a:rPr kumimoji="1" lang="ja-JP" altLang="en-US" dirty="0" smtClean="0"/>
              <a:t>。</a:t>
            </a:r>
            <a:endParaRPr kumimoji="1" lang="en-US" altLang="ja-JP" dirty="0" smtClean="0"/>
          </a:p>
          <a:p>
            <a:r>
              <a:rPr lang="ja-JP" altLang="en-US" dirty="0" smtClean="0"/>
              <a:t>「集める」主体は「中日・巨人戦」という「こと」</a:t>
            </a:r>
            <a:r>
              <a:rPr lang="ja-JP" altLang="en-US" dirty="0" err="1" smtClean="0"/>
              <a:t>ー</a:t>
            </a:r>
            <a:r>
              <a:rPr lang="ja-JP" altLang="en-US" dirty="0"/>
              <a:t>擬人法に基づく</a:t>
            </a:r>
            <a:r>
              <a:rPr lang="ja-JP" altLang="en-US" dirty="0" smtClean="0"/>
              <a:t>。</a:t>
            </a:r>
            <a:endParaRPr lang="en-US" altLang="ja-JP" dirty="0" smtClean="0"/>
          </a:p>
          <a:p>
            <a:r>
              <a:rPr kumimoji="1" lang="ja-JP" altLang="en-US" dirty="0" smtClean="0">
                <a:solidFill>
                  <a:srgbClr val="FF0000"/>
                </a:solidFill>
              </a:rPr>
              <a:t>擬人法とは、本来人間（に関する物事）を描写する表現を、人間以外に用いるレトリック。人間以外の存在を人間に見立てて表現する方法。</a:t>
            </a:r>
            <a:endParaRPr kumimoji="1" lang="en-US" altLang="ja-JP" dirty="0" smtClean="0">
              <a:solidFill>
                <a:srgbClr val="FF0000"/>
              </a:solidFill>
            </a:endParaRPr>
          </a:p>
          <a:p>
            <a:pPr marL="0" indent="0">
              <a:buNone/>
            </a:pPr>
            <a:r>
              <a:rPr lang="ja-JP" altLang="en-US" dirty="0" smtClean="0"/>
              <a:t>　例）「あいにく、今にも</a:t>
            </a:r>
            <a:r>
              <a:rPr lang="ja-JP" altLang="en-US" u="sng" dirty="0" smtClean="0"/>
              <a:t>泣き出し</a:t>
            </a:r>
            <a:r>
              <a:rPr lang="ja-JP" altLang="en-US" dirty="0" smtClean="0"/>
              <a:t>そうな空だった」</a:t>
            </a:r>
            <a:endParaRPr lang="en-US" altLang="ja-JP" dirty="0" smtClean="0"/>
          </a:p>
          <a:p>
            <a:pPr marL="0" indent="0">
              <a:buNone/>
            </a:pPr>
            <a:r>
              <a:rPr kumimoji="1" lang="ja-JP" altLang="en-US" dirty="0" smtClean="0"/>
              <a:t>　</a:t>
            </a:r>
            <a:r>
              <a:rPr kumimoji="1" lang="ja-JP" altLang="en-US" dirty="0"/>
              <a:t>　</a:t>
            </a:r>
            <a:r>
              <a:rPr kumimoji="1" lang="ja-JP" altLang="en-US" dirty="0" smtClean="0"/>
              <a:t>　「時折、思い出したように、雨がパラついた」</a:t>
            </a:r>
            <a:endParaRPr kumimoji="1" lang="en-US" altLang="ja-JP" dirty="0" smtClean="0"/>
          </a:p>
          <a:p>
            <a:pPr marL="0" indent="0">
              <a:buNone/>
            </a:pPr>
            <a:r>
              <a:rPr lang="ja-JP" altLang="en-US" dirty="0"/>
              <a:t>　</a:t>
            </a:r>
            <a:r>
              <a:rPr lang="ja-JP" altLang="en-US" dirty="0" smtClean="0"/>
              <a:t>　　「（静岡に</a:t>
            </a:r>
            <a:r>
              <a:rPr lang="ja-JP" altLang="en-US" dirty="0"/>
              <a:t>着</a:t>
            </a:r>
            <a:r>
              <a:rPr lang="ja-JP" altLang="en-US" dirty="0" smtClean="0"/>
              <a:t>く</a:t>
            </a:r>
            <a:r>
              <a:rPr lang="ja-JP" altLang="en-US" dirty="0"/>
              <a:t>と</a:t>
            </a:r>
            <a:r>
              <a:rPr lang="ja-JP" altLang="en-US" dirty="0" smtClean="0"/>
              <a:t>）美しい富士山が</a:t>
            </a:r>
            <a:r>
              <a:rPr lang="ja-JP" altLang="en-US" u="sng" dirty="0" smtClean="0"/>
              <a:t>出迎えて</a:t>
            </a:r>
            <a:r>
              <a:rPr lang="ja-JP" altLang="en-US" dirty="0" smtClean="0"/>
              <a:t>くれた」</a:t>
            </a:r>
            <a:endParaRPr lang="en-US" altLang="ja-JP" dirty="0" smtClean="0"/>
          </a:p>
          <a:p>
            <a:r>
              <a:rPr lang="ja-JP" altLang="en-US" dirty="0" smtClean="0"/>
              <a:t>「集める」主体が、多くの人が見たいと思うような魅力を有しているという意味も含む。</a:t>
            </a:r>
            <a:endParaRPr lang="en-US" altLang="ja-JP" dirty="0" smtClean="0"/>
          </a:p>
          <a:p>
            <a:r>
              <a:rPr lang="ja-JP" altLang="en-US" dirty="0" smtClean="0"/>
              <a:t>→観客数を多いと捉えているという意味も含む。</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22604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担当者自己紹介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氏名：　岡　智之（おか　ともゆき）　ニックネーム：ガンジー</a:t>
            </a:r>
            <a:endParaRPr kumimoji="1" lang="en-US" altLang="ja-JP" dirty="0" smtClean="0"/>
          </a:p>
          <a:p>
            <a:r>
              <a:rPr lang="ja-JP" altLang="en-US" dirty="0" smtClean="0"/>
              <a:t>連絡先：</a:t>
            </a:r>
            <a:r>
              <a:rPr lang="en-US" altLang="ja-JP" dirty="0" smtClean="0"/>
              <a:t>N</a:t>
            </a:r>
            <a:r>
              <a:rPr lang="ja-JP" altLang="en-US" dirty="0" smtClean="0"/>
              <a:t>棟２</a:t>
            </a:r>
            <a:r>
              <a:rPr lang="en-US" altLang="ja-JP" dirty="0" smtClean="0"/>
              <a:t>F</a:t>
            </a:r>
            <a:r>
              <a:rPr lang="ja-JP" altLang="en-US" dirty="0" smtClean="0"/>
              <a:t>留学生センター研究室（内線</a:t>
            </a:r>
            <a:r>
              <a:rPr lang="en-US" altLang="ja-JP" dirty="0" smtClean="0"/>
              <a:t>7235</a:t>
            </a:r>
            <a:r>
              <a:rPr lang="ja-JP" altLang="en-US" dirty="0" smtClean="0"/>
              <a:t>）</a:t>
            </a:r>
            <a:r>
              <a:rPr lang="en-US" altLang="ja-JP" dirty="0" smtClean="0"/>
              <a:t>okatom@u-gakugei.ac.jp</a:t>
            </a:r>
            <a:endParaRPr kumimoji="1" lang="en-US" altLang="ja-JP" dirty="0" smtClean="0"/>
          </a:p>
          <a:p>
            <a:r>
              <a:rPr lang="ja-JP" altLang="en-US" dirty="0" smtClean="0"/>
              <a:t>出身：　大阪市生野区鶴橋生まれ。奈良県生駒郡平群町で育つ。</a:t>
            </a:r>
            <a:endParaRPr lang="en-US" altLang="ja-JP" dirty="0" smtClean="0"/>
          </a:p>
          <a:p>
            <a:r>
              <a:rPr kumimoji="1" lang="ja-JP" altLang="en-US" dirty="0" smtClean="0"/>
              <a:t>学歴：　大阪外国語大学大学院博士後期課程言語社会専攻修了。</a:t>
            </a:r>
            <a:endParaRPr kumimoji="1" lang="en-US" altLang="ja-JP" dirty="0" smtClean="0"/>
          </a:p>
          <a:p>
            <a:r>
              <a:rPr kumimoji="1" lang="ja-JP" altLang="en-US" dirty="0" smtClean="0"/>
              <a:t>専門：　言語学、日本語文法</a:t>
            </a:r>
            <a:endParaRPr kumimoji="1" lang="en-US" altLang="ja-JP" dirty="0" smtClean="0"/>
          </a:p>
          <a:p>
            <a:r>
              <a:rPr kumimoji="1" lang="ja-JP" altLang="en-US" dirty="0" smtClean="0"/>
              <a:t>経歴：　日本語学校（新宿区大久保）、湖南大学校（韓国光州市）で日本語教師</a:t>
            </a:r>
            <a:endParaRPr kumimoji="1" lang="en-US" altLang="ja-JP" dirty="0" smtClean="0"/>
          </a:p>
          <a:p>
            <a:r>
              <a:rPr lang="ja-JP" altLang="en-US" dirty="0" smtClean="0"/>
              <a:t>現職：　東京学芸大学留学生センター、大学院国語教育専攻日本語教育コース</a:t>
            </a:r>
            <a:endParaRPr lang="en-US" altLang="ja-JP" dirty="0" smtClean="0"/>
          </a:p>
          <a:p>
            <a:r>
              <a:rPr kumimoji="1" lang="ja-JP" altLang="en-US" dirty="0" smtClean="0"/>
              <a:t>趣味：　外国語学習、太極拳</a:t>
            </a:r>
            <a:endParaRPr kumimoji="1" lang="en-US" altLang="ja-JP" dirty="0" smtClean="0"/>
          </a:p>
          <a:p>
            <a:pPr marL="0" indent="0">
              <a:buNone/>
            </a:pPr>
            <a:endParaRPr kumimoji="1" lang="en-US" altLang="ja-JP" dirty="0" smtClean="0"/>
          </a:p>
          <a:p>
            <a:endParaRPr kumimoji="1" lang="ja-JP" altLang="en-US" dirty="0"/>
          </a:p>
        </p:txBody>
      </p:sp>
    </p:spTree>
    <p:extLst>
      <p:ext uri="{BB962C8B-B14F-4D97-AF65-F5344CB8AC3E}">
        <p14:creationId xmlns:p14="http://schemas.microsoft.com/office/powerpoint/2010/main" val="175659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「会場」の焦点化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９．中日・巨人戦が行われたナゴヤドームは</a:t>
            </a:r>
            <a:r>
              <a:rPr kumimoji="1" lang="en-US" altLang="ja-JP" dirty="0" smtClean="0"/>
              <a:t>4</a:t>
            </a:r>
            <a:r>
              <a:rPr kumimoji="1" lang="ja-JP" altLang="en-US" dirty="0" smtClean="0"/>
              <a:t>万人の観客を</a:t>
            </a:r>
            <a:r>
              <a:rPr kumimoji="1" lang="ja-JP" altLang="en-US" u="sng" dirty="0" smtClean="0"/>
              <a:t>飲み込んだ</a:t>
            </a:r>
            <a:r>
              <a:rPr kumimoji="1" lang="ja-JP" altLang="en-US" dirty="0" smtClean="0"/>
              <a:t>。</a:t>
            </a:r>
            <a:endParaRPr kumimoji="1" lang="en-US" altLang="ja-JP" dirty="0" smtClean="0"/>
          </a:p>
          <a:p>
            <a:pPr marL="0" indent="0">
              <a:buNone/>
            </a:pPr>
            <a:r>
              <a:rPr lang="ja-JP" altLang="en-US" dirty="0" smtClean="0"/>
              <a:t>⒑　</a:t>
            </a:r>
            <a:r>
              <a:rPr lang="en-US" altLang="ja-JP" dirty="0" smtClean="0"/>
              <a:t>…</a:t>
            </a:r>
            <a:r>
              <a:rPr lang="ja-JP" altLang="en-US" dirty="0" smtClean="0"/>
              <a:t>会場の蔵前国技館は、</a:t>
            </a:r>
            <a:r>
              <a:rPr lang="en-US" altLang="ja-JP" dirty="0" smtClean="0"/>
              <a:t>…</a:t>
            </a:r>
            <a:r>
              <a:rPr lang="ja-JP" altLang="en-US" dirty="0" smtClean="0"/>
              <a:t>定員の一万三千人をはるかに超え一万五千人を</a:t>
            </a:r>
            <a:r>
              <a:rPr lang="ja-JP" altLang="en-US" u="sng" dirty="0" smtClean="0"/>
              <a:t>呑み込んでいた</a:t>
            </a:r>
            <a:r>
              <a:rPr lang="ja-JP" altLang="en-US" dirty="0" smtClean="0"/>
              <a:t>。</a:t>
            </a:r>
            <a:endParaRPr lang="en-US" altLang="ja-JP" dirty="0" smtClean="0"/>
          </a:p>
          <a:p>
            <a:r>
              <a:rPr kumimoji="1" lang="ja-JP" altLang="en-US" dirty="0" smtClean="0"/>
              <a:t>擬人法に近い表現。観客数を多いと捉えている。</a:t>
            </a:r>
            <a:endParaRPr kumimoji="1" lang="en-US" altLang="ja-JP" dirty="0" smtClean="0"/>
          </a:p>
          <a:p>
            <a:r>
              <a:rPr kumimoji="1" lang="ja-JP" altLang="en-US" dirty="0" smtClean="0"/>
              <a:t>正確には、「巨大な生き物」にたとえている。</a:t>
            </a:r>
            <a:endParaRPr kumimoji="1" lang="en-US" altLang="ja-JP" dirty="0" smtClean="0"/>
          </a:p>
          <a:p>
            <a:r>
              <a:rPr kumimoji="1" lang="ja-JP" altLang="en-US" dirty="0" smtClean="0">
                <a:solidFill>
                  <a:srgbClr val="FF0000"/>
                </a:solidFill>
              </a:rPr>
              <a:t>メタファーとは、「</a:t>
            </a:r>
            <a:r>
              <a:rPr kumimoji="1" lang="en-US" altLang="ja-JP" dirty="0" smtClean="0">
                <a:solidFill>
                  <a:srgbClr val="FF0000"/>
                </a:solidFill>
              </a:rPr>
              <a:t>2</a:t>
            </a:r>
            <a:r>
              <a:rPr kumimoji="1" lang="ja-JP" altLang="en-US" dirty="0" err="1" smtClean="0">
                <a:solidFill>
                  <a:srgbClr val="FF0000"/>
                </a:solidFill>
              </a:rPr>
              <a:t>つの</a:t>
            </a:r>
            <a:r>
              <a:rPr kumimoji="1" lang="ja-JP" altLang="en-US" dirty="0" smtClean="0">
                <a:solidFill>
                  <a:srgbClr val="FF0000"/>
                </a:solidFill>
              </a:rPr>
              <a:t>事物・概念の何らかの類似性に基づいて、本来は一方の事物・概念を表す形式を用いて、他方の事物・概念を表す比喩」</a:t>
            </a:r>
            <a:endParaRPr kumimoji="1" lang="en-US" altLang="ja-JP" dirty="0" smtClean="0">
              <a:solidFill>
                <a:srgbClr val="FF0000"/>
              </a:solidFill>
            </a:endParaRPr>
          </a:p>
          <a:p>
            <a:r>
              <a:rPr lang="ja-JP" altLang="en-US" dirty="0" smtClean="0"/>
              <a:t>「飲み込む」の本来の意味＜人間などの生き物が、食べ物などを（口の中から）すっかり胃の中に入れる＞</a:t>
            </a:r>
            <a:endParaRPr lang="en-US" altLang="ja-JP" dirty="0" smtClean="0"/>
          </a:p>
          <a:p>
            <a:r>
              <a:rPr kumimoji="1" lang="ja-JP" altLang="en-US" dirty="0" smtClean="0"/>
              <a:t>例文</a:t>
            </a:r>
            <a:r>
              <a:rPr kumimoji="1" lang="en-US" altLang="ja-JP" dirty="0"/>
              <a:t>9</a:t>
            </a:r>
            <a:r>
              <a:rPr kumimoji="1" lang="ja-JP" altLang="en-US" dirty="0" err="1" smtClean="0"/>
              <a:t>，</a:t>
            </a:r>
            <a:r>
              <a:rPr kumimoji="1" lang="en-US" altLang="ja-JP" dirty="0" smtClean="0"/>
              <a:t>10</a:t>
            </a:r>
            <a:r>
              <a:rPr kumimoji="1" lang="ja-JP" altLang="en-US" dirty="0" smtClean="0"/>
              <a:t>の「飲み込む」の意味＜施設などが、多数の人をすっかり収容する＞　－＜（主体が）ある対象を内部に収める＞という類似性に基づくメタファー</a:t>
            </a:r>
            <a:endParaRPr kumimoji="1" lang="ja-JP" altLang="en-US" dirty="0"/>
          </a:p>
        </p:txBody>
      </p:sp>
    </p:spTree>
    <p:extLst>
      <p:ext uri="{BB962C8B-B14F-4D97-AF65-F5344CB8AC3E}">
        <p14:creationId xmlns:p14="http://schemas.microsoft.com/office/powerpoint/2010/main" val="416184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本来の意味の二次的活性化</a:t>
            </a:r>
            <a:r>
              <a:rPr kumimoji="1" lang="en-US" altLang="ja-JP" dirty="0" smtClean="0">
                <a:solidFill>
                  <a:srgbClr val="FF0000"/>
                </a:solidFill>
              </a:rPr>
              <a:t>…</a:t>
            </a:r>
            <a:r>
              <a:rPr kumimoji="1" lang="ja-JP" altLang="en-US" dirty="0" smtClean="0">
                <a:solidFill>
                  <a:srgbClr val="FF0000"/>
                </a:solidFill>
              </a:rPr>
              <a:t>ある語がメタファーなどの比喩に基づき新たな意味を表す場合に、本来の意味が背後で支えていること。</a:t>
            </a:r>
            <a:endParaRPr kumimoji="1" lang="en-US" altLang="ja-JP" dirty="0" smtClean="0">
              <a:solidFill>
                <a:srgbClr val="FF0000"/>
              </a:solidFill>
            </a:endParaRPr>
          </a:p>
          <a:p>
            <a:r>
              <a:rPr kumimoji="1" lang="ja-JP" altLang="en-US" dirty="0" smtClean="0"/>
              <a:t>例文</a:t>
            </a:r>
            <a:r>
              <a:rPr kumimoji="1" lang="en-US" altLang="ja-JP" dirty="0" smtClean="0"/>
              <a:t>9</a:t>
            </a:r>
            <a:r>
              <a:rPr kumimoji="1" lang="ja-JP" altLang="en-US" dirty="0" smtClean="0"/>
              <a:t>は、「ナゴヤドーム」の中に「</a:t>
            </a:r>
            <a:r>
              <a:rPr kumimoji="1" lang="en-US" altLang="ja-JP" dirty="0" smtClean="0"/>
              <a:t>4</a:t>
            </a:r>
            <a:r>
              <a:rPr kumimoji="1" lang="ja-JP" altLang="en-US" dirty="0" smtClean="0"/>
              <a:t>万人の観客」がすっかり収まることを表しているが、「巨大な生き物」が獲物をすっかり「飲み込む」イメージも生きている。</a:t>
            </a:r>
            <a:endParaRPr kumimoji="1" lang="en-US" altLang="ja-JP" dirty="0" smtClean="0"/>
          </a:p>
          <a:p>
            <a:pPr marL="0" indent="0">
              <a:buNone/>
            </a:pPr>
            <a:r>
              <a:rPr lang="en-US" altLang="ja-JP" dirty="0" smtClean="0"/>
              <a:t>11. </a:t>
            </a:r>
            <a:r>
              <a:rPr lang="ja-JP" altLang="en-US" dirty="0" smtClean="0"/>
              <a:t>中日・巨人戦が行われたナゴヤドームは</a:t>
            </a:r>
            <a:r>
              <a:rPr lang="en-US" altLang="ja-JP" dirty="0" smtClean="0"/>
              <a:t>4</a:t>
            </a:r>
            <a:r>
              <a:rPr lang="ja-JP" altLang="en-US" dirty="0" smtClean="0"/>
              <a:t>万人の観客で</a:t>
            </a:r>
            <a:r>
              <a:rPr lang="ja-JP" altLang="en-US" u="sng" dirty="0" smtClean="0"/>
              <a:t>埋まった</a:t>
            </a:r>
            <a:r>
              <a:rPr lang="ja-JP" altLang="en-US" dirty="0" smtClean="0"/>
              <a:t>。</a:t>
            </a:r>
            <a:endParaRPr lang="en-US" altLang="ja-JP" dirty="0" smtClean="0"/>
          </a:p>
          <a:p>
            <a:r>
              <a:rPr lang="ja-JP" altLang="en-US" dirty="0" smtClean="0"/>
              <a:t>「ナゴヤドーム」に焦点を当て、「ナゴヤドーム」の状態変化の観点から述べる。「ナゴヤドームの観客席」が「</a:t>
            </a:r>
            <a:r>
              <a:rPr lang="en-US" altLang="ja-JP" dirty="0" smtClean="0"/>
              <a:t>4</a:t>
            </a:r>
            <a:r>
              <a:rPr lang="ja-JP" altLang="en-US" dirty="0" smtClean="0"/>
              <a:t>万人の観客」によって占められ、見えない状態になる。観客数を多いと捉えている。</a:t>
            </a:r>
            <a:endParaRPr lang="en-US" altLang="ja-JP" dirty="0" smtClean="0"/>
          </a:p>
          <a:p>
            <a:r>
              <a:rPr lang="ja-JP" altLang="en-US" dirty="0" smtClean="0"/>
              <a:t>「埋まる」の基本的な意味＜あるものが、別のものに覆われて、見えなくなる＞→</a:t>
            </a:r>
            <a:r>
              <a:rPr lang="ja-JP" altLang="en-US" dirty="0"/>
              <a:t>メタファ</a:t>
            </a:r>
            <a:r>
              <a:rPr lang="ja-JP" altLang="en-US" dirty="0" smtClean="0"/>
              <a:t>ーに基づく拡張。</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31960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pPr marL="0" indent="0">
              <a:buNone/>
            </a:pPr>
            <a:r>
              <a:rPr kumimoji="1" lang="en-US" altLang="ja-JP" dirty="0" smtClean="0"/>
              <a:t>12.</a:t>
            </a:r>
            <a:r>
              <a:rPr kumimoji="1" lang="ja-JP" altLang="en-US" dirty="0" smtClean="0"/>
              <a:t>　中日・巨人戦が行われたナゴヤドームは</a:t>
            </a:r>
            <a:r>
              <a:rPr kumimoji="1" lang="en-US" altLang="ja-JP" dirty="0" smtClean="0"/>
              <a:t>4</a:t>
            </a:r>
            <a:r>
              <a:rPr kumimoji="1" lang="ja-JP" altLang="en-US" dirty="0" smtClean="0"/>
              <a:t>万人の観客で</a:t>
            </a:r>
            <a:r>
              <a:rPr kumimoji="1" lang="ja-JP" altLang="en-US" u="sng" dirty="0" smtClean="0"/>
              <a:t>膨れ上がった</a:t>
            </a:r>
            <a:r>
              <a:rPr kumimoji="1" lang="ja-JP" altLang="en-US" dirty="0" smtClean="0"/>
              <a:t>。</a:t>
            </a:r>
            <a:endParaRPr kumimoji="1" lang="en-US" altLang="ja-JP" dirty="0" smtClean="0"/>
          </a:p>
          <a:p>
            <a:pPr>
              <a:buAutoNum type="arabicPeriod" startAt="13"/>
            </a:pPr>
            <a:r>
              <a:rPr lang="ja-JP" altLang="en-US" dirty="0" smtClean="0"/>
              <a:t>最初の本格的異種格闘技戦とあって、人気が沸騰し数千人の観衆で会場は超満員に</a:t>
            </a:r>
            <a:r>
              <a:rPr lang="ja-JP" altLang="en-US" u="sng" dirty="0" smtClean="0"/>
              <a:t>ふくれ上がった</a:t>
            </a:r>
            <a:r>
              <a:rPr lang="ja-JP" altLang="en-US" dirty="0" smtClean="0"/>
              <a:t>。</a:t>
            </a:r>
            <a:endParaRPr lang="en-US" altLang="ja-JP" dirty="0" smtClean="0"/>
          </a:p>
          <a:p>
            <a:r>
              <a:rPr lang="ja-JP" altLang="en-US" dirty="0" smtClean="0"/>
              <a:t>「膨れ上がる」の基本的意味＜弾力性がある容器状のものに、空気などが多量に（限界近くまで）入って、容積が極めて大きくなる（これ以上の量が入ると破れ（あるいは壊れ）、容器として機能しなくなる）＞</a:t>
            </a:r>
            <a:endParaRPr lang="en-US" altLang="ja-JP" dirty="0" smtClean="0"/>
          </a:p>
          <a:p>
            <a:r>
              <a:rPr lang="ja-JP" altLang="en-US" dirty="0" smtClean="0"/>
              <a:t>「ナゴヤドーム」を「内容量によって容積が変わる容器状のもの」にあえてたとえる→本来の＜容積が極めて大きくなる＞という意味が二次的に活性化される。→観客数の多さを誇張的に表す表現効果につながる。</a:t>
            </a:r>
            <a:endParaRPr lang="en-US" altLang="ja-JP" dirty="0" smtClean="0"/>
          </a:p>
          <a:p>
            <a:r>
              <a:rPr lang="ja-JP" altLang="en-US" dirty="0" smtClean="0"/>
              <a:t>「超満員」は＜入場者が、ある会場の収容定員を超えていること＞を表す。「超満員にふくれ上がった」とは、収容定員を超えた分の入場者が、会場の容積を押し広げているかのように捉えた表現。→誇張表現。</a:t>
            </a:r>
            <a:endParaRPr kumimoji="1" lang="ja-JP" altLang="en-US" dirty="0"/>
          </a:p>
        </p:txBody>
      </p:sp>
    </p:spTree>
    <p:extLst>
      <p:ext uri="{BB962C8B-B14F-4D97-AF65-F5344CB8AC3E}">
        <p14:creationId xmlns:p14="http://schemas.microsoft.com/office/powerpoint/2010/main" val="10820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2</a:t>
            </a:r>
            <a:r>
              <a:rPr lang="ja-JP" altLang="en-US" dirty="0" smtClean="0"/>
              <a:t>講のまと</a:t>
            </a:r>
            <a:r>
              <a:rPr lang="ja-JP" altLang="en-US" dirty="0"/>
              <a:t>め</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１．私たち人間には、同一の事態に対して、異なる捉え方をすることができると　いう認知能力があり、この認知能力が同一の事態に対する多様な言語表現を可能にしている。</a:t>
            </a:r>
            <a:endParaRPr lang="en-US" altLang="ja-JP" dirty="0" smtClean="0"/>
          </a:p>
          <a:p>
            <a:pPr marL="0" indent="0">
              <a:buNone/>
            </a:pPr>
            <a:r>
              <a:rPr kumimoji="1" lang="ja-JP" altLang="en-US" dirty="0" smtClean="0"/>
              <a:t>２．同一の事態に対する異なる捉え方の重要なものとして、複数の要素から構成される物事の異なる要素に焦点を当てることがある。</a:t>
            </a:r>
            <a:endParaRPr kumimoji="1" lang="en-US" altLang="ja-JP" dirty="0" smtClean="0"/>
          </a:p>
          <a:p>
            <a:pPr marL="0" indent="0">
              <a:buNone/>
            </a:pPr>
            <a:r>
              <a:rPr lang="ja-JP" altLang="en-US" dirty="0" smtClean="0"/>
              <a:t>３．同一の数量を、多いとみなすか否かという異なる捉え方をすることも注目すべき認知能力である。</a:t>
            </a:r>
            <a:endParaRPr kumimoji="1" lang="ja-JP" altLang="en-US" dirty="0"/>
          </a:p>
        </p:txBody>
      </p:sp>
    </p:spTree>
    <p:extLst>
      <p:ext uri="{BB962C8B-B14F-4D97-AF65-F5344CB8AC3E}">
        <p14:creationId xmlns:p14="http://schemas.microsoft.com/office/powerpoint/2010/main" val="268310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１．「大阪万博の総入場者数は６千数百万人を記録した」という文は、「総入場者数」をどのように捉えた文であるか説明しなさい。なお、「記録した」という表現に注目すること。</a:t>
            </a:r>
            <a:endParaRPr lang="en-US" altLang="ja-JP" dirty="0" smtClean="0"/>
          </a:p>
          <a:p>
            <a:r>
              <a:rPr kumimoji="1" lang="ja-JP" altLang="en-US" dirty="0" smtClean="0"/>
              <a:t>「記録する」とは、過去最高の数値に達したことをあらわすので、「総入場者数」を過去最高の数値である（きわめて多い）と捉えている。</a:t>
            </a:r>
            <a:endParaRPr kumimoji="1" lang="en-US" altLang="ja-JP" dirty="0" smtClean="0"/>
          </a:p>
          <a:p>
            <a:r>
              <a:rPr lang="ja-JP" altLang="en-US" dirty="0" smtClean="0"/>
              <a:t>なお、この文は「総入場数」という「見に来る人（の数）」を焦点化しており、「大阪万博は</a:t>
            </a:r>
            <a:r>
              <a:rPr lang="en-US" altLang="ja-JP" dirty="0" smtClean="0"/>
              <a:t>6</a:t>
            </a:r>
            <a:r>
              <a:rPr lang="ja-JP" altLang="en-US" dirty="0" smtClean="0"/>
              <a:t>千</a:t>
            </a:r>
            <a:r>
              <a:rPr lang="ja-JP" altLang="en-US" dirty="0"/>
              <a:t>数百万人の</a:t>
            </a:r>
            <a:r>
              <a:rPr lang="ja-JP" altLang="en-US" dirty="0" smtClean="0"/>
              <a:t>総入場者数を記録した」であれば、「大阪万博」という「催しを焦点化」し、また擬人化している。</a:t>
            </a:r>
            <a:endParaRPr lang="en-US" altLang="ja-JP" dirty="0" smtClean="0"/>
          </a:p>
          <a:p>
            <a:r>
              <a:rPr lang="ja-JP" altLang="en-US" dirty="0" smtClean="0"/>
              <a:t>２．ある１つの出来事（事物・物事）を想定し、それについて異なる捉え方で捉えた文をできるだけ多く考えなさい。</a:t>
            </a:r>
            <a:endParaRPr lang="en-US" altLang="ja-JP" dirty="0" smtClean="0"/>
          </a:p>
          <a:p>
            <a:r>
              <a:rPr kumimoji="1" lang="ja-JP" altLang="en-US" dirty="0"/>
              <a:t>　</a:t>
            </a:r>
            <a:r>
              <a:rPr kumimoji="1" lang="ja-JP" altLang="en-US" dirty="0" smtClean="0"/>
              <a:t>「</a:t>
            </a:r>
            <a:r>
              <a:rPr lang="en-US" altLang="ja-JP" dirty="0" smtClean="0"/>
              <a:t>A</a:t>
            </a:r>
            <a:r>
              <a:rPr lang="ja-JP" altLang="en-US" dirty="0" err="1" smtClean="0"/>
              <a:t>さんが</a:t>
            </a:r>
            <a:r>
              <a:rPr lang="ja-JP" altLang="en-US" dirty="0" smtClean="0"/>
              <a:t>家に帰る」という</a:t>
            </a:r>
            <a:r>
              <a:rPr lang="en-US" altLang="ja-JP" dirty="0" smtClean="0"/>
              <a:t>1</a:t>
            </a:r>
            <a:r>
              <a:rPr lang="ja-JP" altLang="en-US" dirty="0" err="1" smtClean="0"/>
              <a:t>つの</a:t>
            </a:r>
            <a:r>
              <a:rPr lang="ja-JP" altLang="en-US" dirty="0" smtClean="0"/>
              <a:t>事態に対し、「</a:t>
            </a:r>
            <a:r>
              <a:rPr lang="en-US" altLang="ja-JP" dirty="0" smtClean="0"/>
              <a:t>A</a:t>
            </a:r>
            <a:r>
              <a:rPr lang="ja-JP" altLang="en-US" dirty="0" err="1" smtClean="0"/>
              <a:t>さんを</a:t>
            </a:r>
            <a:r>
              <a:rPr lang="ja-JP" altLang="en-US" dirty="0" smtClean="0"/>
              <a:t>家に帰らせる」「</a:t>
            </a:r>
            <a:r>
              <a:rPr lang="en-US" altLang="ja-JP" dirty="0" smtClean="0"/>
              <a:t>A</a:t>
            </a:r>
            <a:r>
              <a:rPr lang="ja-JP" altLang="en-US" dirty="0" err="1" smtClean="0"/>
              <a:t>さんに</a:t>
            </a:r>
            <a:r>
              <a:rPr lang="ja-JP" altLang="en-US" dirty="0" smtClean="0"/>
              <a:t>家に帰られる」「</a:t>
            </a:r>
            <a:r>
              <a:rPr lang="en-US" altLang="ja-JP" dirty="0" smtClean="0"/>
              <a:t>A</a:t>
            </a:r>
            <a:r>
              <a:rPr lang="ja-JP" altLang="en-US" dirty="0" err="1" smtClean="0"/>
              <a:t>さんに</a:t>
            </a:r>
            <a:r>
              <a:rPr lang="ja-JP" altLang="en-US" dirty="0" smtClean="0"/>
              <a:t>家に帰ってもらう」ではどのように捉え方が異なるか？</a:t>
            </a:r>
            <a:endParaRPr lang="en-US" altLang="ja-JP" dirty="0" smtClean="0"/>
          </a:p>
        </p:txBody>
      </p:sp>
    </p:spTree>
    <p:extLst>
      <p:ext uri="{BB962C8B-B14F-4D97-AF65-F5344CB8AC3E}">
        <p14:creationId xmlns:p14="http://schemas.microsoft.com/office/powerpoint/2010/main" val="31237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窓が閉じている状態を述べるとき。下記の表現はどのように捉え方が異なるか</a:t>
            </a:r>
            <a:endParaRPr kumimoji="1" lang="en-US" altLang="ja-JP" dirty="0" smtClean="0"/>
          </a:p>
          <a:p>
            <a:r>
              <a:rPr lang="ja-JP" altLang="en-US" dirty="0"/>
              <a:t>　</a:t>
            </a:r>
            <a:r>
              <a:rPr lang="ja-JP" altLang="en-US" dirty="0" smtClean="0"/>
              <a:t>窓が閉まっている／</a:t>
            </a:r>
            <a:r>
              <a:rPr kumimoji="1" lang="ja-JP" altLang="en-US" dirty="0" smtClean="0"/>
              <a:t>窓が閉められている／</a:t>
            </a:r>
            <a:r>
              <a:rPr lang="ja-JP" altLang="en-US" dirty="0" smtClean="0"/>
              <a:t>窓が閉めてある／</a:t>
            </a:r>
            <a:r>
              <a:rPr kumimoji="1" lang="ja-JP" altLang="en-US" dirty="0" smtClean="0"/>
              <a:t>窓を閉めてある</a:t>
            </a:r>
            <a:endParaRPr kumimoji="1" lang="en-US" altLang="ja-JP" dirty="0" smtClean="0"/>
          </a:p>
          <a:p>
            <a:r>
              <a:rPr lang="ja-JP" altLang="en-US" dirty="0" smtClean="0"/>
              <a:t>その他</a:t>
            </a:r>
            <a:endParaRPr lang="en-US" altLang="ja-JP" dirty="0" smtClean="0"/>
          </a:p>
          <a:p>
            <a:r>
              <a:rPr kumimoji="1" lang="ja-JP" altLang="en-US" dirty="0"/>
              <a:t>　</a:t>
            </a:r>
            <a:r>
              <a:rPr kumimoji="1" lang="ja-JP" altLang="en-US" dirty="0" smtClean="0"/>
              <a:t>太郎が花子に花をあげた／太郎が花子に花をくれた／花子が太郎に花をもらった</a:t>
            </a:r>
            <a:endParaRPr kumimoji="1" lang="en-US" altLang="ja-JP" dirty="0" smtClean="0"/>
          </a:p>
          <a:p>
            <a:r>
              <a:rPr lang="ja-JP" altLang="en-US" dirty="0"/>
              <a:t>　</a:t>
            </a:r>
            <a:endParaRPr kumimoji="1" lang="ja-JP" altLang="en-US" dirty="0"/>
          </a:p>
        </p:txBody>
      </p:sp>
    </p:spTree>
    <p:extLst>
      <p:ext uri="{BB962C8B-B14F-4D97-AF65-F5344CB8AC3E}">
        <p14:creationId xmlns:p14="http://schemas.microsoft.com/office/powerpoint/2010/main" val="3295170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講　視点の転換</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smtClean="0"/>
              <a:t>相手（聞き手）の視点に立って物事を捉える「</a:t>
            </a:r>
            <a:r>
              <a:rPr lang="ja-JP" altLang="en-US" dirty="0" smtClean="0">
                <a:solidFill>
                  <a:srgbClr val="FF0000"/>
                </a:solidFill>
              </a:rPr>
              <a:t>視点の転換</a:t>
            </a:r>
            <a:r>
              <a:rPr lang="ja-JP" altLang="en-US" dirty="0" smtClean="0"/>
              <a:t>」という認知能力に基づく言語表現もある。</a:t>
            </a:r>
            <a:endParaRPr lang="en-US" altLang="ja-JP" dirty="0" smtClean="0"/>
          </a:p>
          <a:p>
            <a:r>
              <a:rPr kumimoji="1" lang="en-US" altLang="ja-JP" dirty="0"/>
              <a:t>1</a:t>
            </a:r>
            <a:r>
              <a:rPr kumimoji="1" lang="ja-JP" altLang="en-US" dirty="0" err="1" smtClean="0"/>
              <a:t>つの</a:t>
            </a:r>
            <a:r>
              <a:rPr kumimoji="1" lang="ja-JP" altLang="en-US" dirty="0"/>
              <a:t>語</a:t>
            </a:r>
            <a:r>
              <a:rPr kumimoji="1" lang="ja-JP" altLang="en-US" dirty="0" smtClean="0"/>
              <a:t>が</a:t>
            </a:r>
            <a:r>
              <a:rPr kumimoji="1" lang="ja-JP" altLang="en-US" dirty="0"/>
              <a:t>複数</a:t>
            </a:r>
            <a:r>
              <a:rPr kumimoji="1" lang="ja-JP" altLang="en-US" dirty="0" smtClean="0"/>
              <a:t>の</a:t>
            </a:r>
            <a:r>
              <a:rPr kumimoji="1" lang="ja-JP" altLang="en-US" dirty="0"/>
              <a:t>視点</a:t>
            </a:r>
            <a:r>
              <a:rPr kumimoji="1" lang="ja-JP" altLang="en-US" dirty="0" smtClean="0"/>
              <a:t>から捉えた</a:t>
            </a:r>
            <a:r>
              <a:rPr kumimoji="1" lang="ja-JP" altLang="en-US" dirty="0"/>
              <a:t>意味</a:t>
            </a:r>
            <a:r>
              <a:rPr kumimoji="1" lang="ja-JP" altLang="en-US" dirty="0" smtClean="0"/>
              <a:t>を含む</a:t>
            </a:r>
            <a:r>
              <a:rPr kumimoji="1" lang="ja-JP" altLang="en-US" dirty="0"/>
              <a:t>場合</a:t>
            </a:r>
            <a:r>
              <a:rPr kumimoji="1" lang="ja-JP" altLang="en-US" dirty="0" smtClean="0"/>
              <a:t>もある</a:t>
            </a:r>
            <a:r>
              <a:rPr kumimoji="1" lang="ja-JP" altLang="en-US" dirty="0"/>
              <a:t>。</a:t>
            </a:r>
          </a:p>
        </p:txBody>
      </p:sp>
    </p:spTree>
    <p:extLst>
      <p:ext uri="{BB962C8B-B14F-4D97-AF65-F5344CB8AC3E}">
        <p14:creationId xmlns:p14="http://schemas.microsoft.com/office/powerpoint/2010/main" val="11656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dirty="0" smtClean="0"/>
              <a:t>1a. </a:t>
            </a:r>
            <a:r>
              <a:rPr kumimoji="1" lang="ja-JP" altLang="en-US" dirty="0" smtClean="0"/>
              <a:t>十時ごろドアがあいた。</a:t>
            </a:r>
            <a:endParaRPr kumimoji="1" lang="en-US" altLang="ja-JP" dirty="0" smtClean="0"/>
          </a:p>
          <a:p>
            <a:r>
              <a:rPr lang="ja-JP" altLang="en-US" dirty="0" smtClean="0"/>
              <a:t>話し手は、どこにいるか？</a:t>
            </a:r>
            <a:endParaRPr lang="en-US" altLang="ja-JP" dirty="0" smtClean="0"/>
          </a:p>
          <a:p>
            <a:pPr marL="0" indent="0">
              <a:buNone/>
            </a:pPr>
            <a:r>
              <a:rPr lang="en-US" altLang="ja-JP" dirty="0" smtClean="0"/>
              <a:t>1b. </a:t>
            </a:r>
            <a:r>
              <a:rPr lang="ja-JP" altLang="en-US" dirty="0" smtClean="0"/>
              <a:t>見覚えのある</a:t>
            </a:r>
            <a:r>
              <a:rPr lang="ja-JP" altLang="en-US" u="sng" dirty="0"/>
              <a:t>三木</a:t>
            </a:r>
            <a:r>
              <a:rPr lang="ja-JP" altLang="en-US" u="sng" dirty="0" smtClean="0"/>
              <a:t>が</a:t>
            </a:r>
            <a:r>
              <a:rPr lang="ja-JP" altLang="en-US" dirty="0" smtClean="0"/>
              <a:t>相変わらず</a:t>
            </a:r>
            <a:r>
              <a:rPr lang="ja-JP" altLang="en-US" dirty="0"/>
              <a:t>案山子</a:t>
            </a:r>
            <a:r>
              <a:rPr lang="ja-JP" altLang="en-US" dirty="0" smtClean="0"/>
              <a:t>に</a:t>
            </a:r>
            <a:r>
              <a:rPr lang="ja-JP" altLang="en-US" dirty="0"/>
              <a:t>和服</a:t>
            </a:r>
            <a:r>
              <a:rPr lang="ja-JP" altLang="en-US" dirty="0" smtClean="0"/>
              <a:t>を</a:t>
            </a:r>
            <a:r>
              <a:rPr lang="ja-JP" altLang="en-US" dirty="0"/>
              <a:t>着</a:t>
            </a:r>
            <a:r>
              <a:rPr lang="ja-JP" altLang="en-US" dirty="0" smtClean="0"/>
              <a:t>せたような恰好でステッキを持ったまま</a:t>
            </a:r>
            <a:r>
              <a:rPr lang="ja-JP" altLang="en-US" u="sng" dirty="0" smtClean="0"/>
              <a:t>入ってきた</a:t>
            </a:r>
            <a:r>
              <a:rPr lang="ja-JP" altLang="en-US" dirty="0" smtClean="0"/>
              <a:t>。　</a:t>
            </a:r>
            <a:endParaRPr lang="en-US" altLang="ja-JP" dirty="0"/>
          </a:p>
          <a:p>
            <a:pPr marL="0" indent="0">
              <a:buNone/>
            </a:pPr>
            <a:r>
              <a:rPr lang="en-US" altLang="ja-JP" dirty="0" smtClean="0"/>
              <a:t>2a. </a:t>
            </a:r>
            <a:r>
              <a:rPr lang="ja-JP" altLang="en-US" dirty="0" smtClean="0"/>
              <a:t>ドアがあき、三木が</a:t>
            </a:r>
            <a:r>
              <a:rPr lang="ja-JP" altLang="en-US" u="sng" dirty="0" smtClean="0"/>
              <a:t>入ってきた</a:t>
            </a:r>
            <a:r>
              <a:rPr lang="ja-JP" altLang="en-US" dirty="0" smtClean="0"/>
              <a:t>。</a:t>
            </a:r>
            <a:endParaRPr lang="en-US" altLang="ja-JP" dirty="0" smtClean="0"/>
          </a:p>
          <a:p>
            <a:pPr marL="0" indent="0">
              <a:buNone/>
            </a:pPr>
            <a:r>
              <a:rPr lang="en-US" altLang="ja-JP" dirty="0" smtClean="0"/>
              <a:t>2b. </a:t>
            </a:r>
            <a:r>
              <a:rPr lang="ja-JP" altLang="en-US" dirty="0" smtClean="0"/>
              <a:t>ドアがあき、三木が</a:t>
            </a:r>
            <a:r>
              <a:rPr lang="ja-JP" altLang="en-US" u="sng" dirty="0" smtClean="0"/>
              <a:t>入っていった</a:t>
            </a:r>
            <a:r>
              <a:rPr lang="ja-JP" altLang="en-US" dirty="0" smtClean="0"/>
              <a:t>。</a:t>
            </a:r>
            <a:endParaRPr lang="en-US" altLang="ja-JP" dirty="0" smtClean="0"/>
          </a:p>
          <a:p>
            <a:r>
              <a:rPr lang="ja-JP" altLang="en-US" dirty="0"/>
              <a:t>話し手</a:t>
            </a:r>
            <a:r>
              <a:rPr lang="ja-JP" altLang="en-US" dirty="0" smtClean="0"/>
              <a:t>は、</a:t>
            </a:r>
            <a:r>
              <a:rPr lang="en-US" altLang="ja-JP" dirty="0" smtClean="0"/>
              <a:t>a</a:t>
            </a:r>
            <a:r>
              <a:rPr lang="ja-JP" altLang="en-US" dirty="0" smtClean="0"/>
              <a:t>ではドアの内側にいるが、</a:t>
            </a:r>
            <a:r>
              <a:rPr lang="en-US" altLang="ja-JP" dirty="0" smtClean="0"/>
              <a:t>b</a:t>
            </a:r>
            <a:r>
              <a:rPr lang="ja-JP" altLang="en-US" dirty="0" smtClean="0"/>
              <a:t>では外側にいる。</a:t>
            </a:r>
            <a:endParaRPr lang="en-US" altLang="ja-JP" dirty="0" smtClean="0"/>
          </a:p>
          <a:p>
            <a:r>
              <a:rPr lang="ja-JP" altLang="en-US" dirty="0"/>
              <a:t>話し手</a:t>
            </a:r>
            <a:r>
              <a:rPr lang="ja-JP" altLang="en-US" dirty="0" smtClean="0"/>
              <a:t>が</a:t>
            </a:r>
            <a:r>
              <a:rPr lang="ja-JP" altLang="en-US" dirty="0"/>
              <a:t>自分</a:t>
            </a:r>
            <a:r>
              <a:rPr lang="ja-JP" altLang="en-US" dirty="0" smtClean="0"/>
              <a:t>の</a:t>
            </a:r>
            <a:r>
              <a:rPr lang="ja-JP" altLang="en-US" dirty="0"/>
              <a:t>視点</a:t>
            </a:r>
            <a:r>
              <a:rPr lang="ja-JP" altLang="en-US" dirty="0" smtClean="0"/>
              <a:t>から</a:t>
            </a:r>
            <a:r>
              <a:rPr lang="ja-JP" altLang="en-US" dirty="0"/>
              <a:t>物事</a:t>
            </a:r>
            <a:r>
              <a:rPr lang="ja-JP" altLang="en-US" dirty="0" smtClean="0"/>
              <a:t>を</a:t>
            </a:r>
            <a:r>
              <a:rPr lang="ja-JP" altLang="en-US" dirty="0"/>
              <a:t>描写</a:t>
            </a:r>
            <a:r>
              <a:rPr lang="ja-JP" altLang="en-US" dirty="0" smtClean="0"/>
              <a:t>する。</a:t>
            </a:r>
            <a:endParaRPr lang="en-US" altLang="ja-JP" dirty="0" smtClean="0"/>
          </a:p>
          <a:p>
            <a:r>
              <a:rPr lang="ja-JP" altLang="en-US" dirty="0" smtClean="0">
                <a:solidFill>
                  <a:srgbClr val="FF0000"/>
                </a:solidFill>
              </a:rPr>
              <a:t>相手（聞き手）の視点に立って、話し手自身などを捉え描写する＝視点の転換</a:t>
            </a:r>
            <a:endParaRPr lang="en-US" altLang="ja-JP" dirty="0" smtClean="0">
              <a:solidFill>
                <a:srgbClr val="FF0000"/>
              </a:solidFill>
            </a:endParaRPr>
          </a:p>
          <a:p>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8271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視点の転換</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３．</a:t>
            </a:r>
            <a:r>
              <a:rPr lang="ja-JP" altLang="en-US" u="sng" dirty="0" smtClean="0"/>
              <a:t>お母さん</a:t>
            </a:r>
            <a:r>
              <a:rPr lang="ja-JP" altLang="en-US" dirty="0" smtClean="0"/>
              <a:t>が手伝ってあげようか。</a:t>
            </a:r>
            <a:endParaRPr lang="en-US" altLang="ja-JP" dirty="0" smtClean="0"/>
          </a:p>
          <a:p>
            <a:pPr marL="0" indent="0">
              <a:buNone/>
            </a:pPr>
            <a:r>
              <a:rPr kumimoji="1" lang="ja-JP" altLang="en-US" dirty="0" smtClean="0"/>
              <a:t>４．</a:t>
            </a:r>
            <a:r>
              <a:rPr kumimoji="1" lang="ja-JP" altLang="en-US" u="sng" dirty="0" smtClean="0"/>
              <a:t>お父さん</a:t>
            </a:r>
            <a:r>
              <a:rPr kumimoji="1" lang="ja-JP" altLang="en-US" dirty="0" smtClean="0"/>
              <a:t>が教えてやるよ。</a:t>
            </a:r>
            <a:endParaRPr kumimoji="1" lang="en-US" altLang="ja-JP" dirty="0" smtClean="0"/>
          </a:p>
          <a:p>
            <a:r>
              <a:rPr lang="ja-JP" altLang="en-US" dirty="0"/>
              <a:t>親</a:t>
            </a:r>
            <a:r>
              <a:rPr lang="ja-JP" altLang="en-US" dirty="0" smtClean="0"/>
              <a:t>が</a:t>
            </a:r>
            <a:r>
              <a:rPr lang="ja-JP" altLang="en-US" dirty="0"/>
              <a:t>自分</a:t>
            </a:r>
            <a:r>
              <a:rPr lang="ja-JP" altLang="en-US" dirty="0" smtClean="0"/>
              <a:t>のことを「お母さん」「お父さん」という</a:t>
            </a:r>
            <a:endParaRPr lang="en-US" altLang="ja-JP" dirty="0" smtClean="0"/>
          </a:p>
          <a:p>
            <a:r>
              <a:rPr kumimoji="1" lang="ja-JP" altLang="en-US" dirty="0"/>
              <a:t>親</a:t>
            </a:r>
            <a:r>
              <a:rPr kumimoji="1" lang="ja-JP" altLang="en-US" dirty="0" smtClean="0"/>
              <a:t>が</a:t>
            </a:r>
            <a:r>
              <a:rPr kumimoji="1" lang="ja-JP" altLang="en-US" dirty="0"/>
              <a:t>子供</a:t>
            </a:r>
            <a:r>
              <a:rPr kumimoji="1" lang="ja-JP" altLang="en-US" dirty="0" smtClean="0"/>
              <a:t>の立場（視点）に立って、その子供の立場から自分を見る場合の呼び名を使う。→子供のことを配慮する。</a:t>
            </a:r>
            <a:endParaRPr kumimoji="1" lang="en-US" altLang="ja-JP" dirty="0" smtClean="0"/>
          </a:p>
          <a:p>
            <a:r>
              <a:rPr lang="ja-JP" altLang="en-US" dirty="0"/>
              <a:t>通常</a:t>
            </a:r>
            <a:r>
              <a:rPr lang="ja-JP" altLang="en-US" dirty="0" smtClean="0"/>
              <a:t>は、一人称を使うか、代名詞は省略する。</a:t>
            </a:r>
            <a:endParaRPr kumimoji="1" lang="en-US" altLang="ja-JP" dirty="0" smtClean="0"/>
          </a:p>
          <a:p>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35544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５．</a:t>
            </a:r>
            <a:r>
              <a:rPr lang="ja-JP" altLang="en-US" u="sng" dirty="0" smtClean="0"/>
              <a:t>人</a:t>
            </a:r>
            <a:r>
              <a:rPr lang="ja-JP" altLang="en-US" dirty="0" smtClean="0"/>
              <a:t>に頼ってはいけない。</a:t>
            </a:r>
            <a:endParaRPr lang="en-US" altLang="ja-JP" dirty="0" smtClean="0"/>
          </a:p>
          <a:p>
            <a:r>
              <a:rPr kumimoji="1" lang="ja-JP" altLang="en-US" dirty="0" smtClean="0"/>
              <a:t>「人」：＜（誰かから見た）別の人間＞　話し手本人以外のすべての人。</a:t>
            </a:r>
            <a:endParaRPr kumimoji="1" lang="en-US" altLang="ja-JP" dirty="0" smtClean="0"/>
          </a:p>
          <a:p>
            <a:pPr marL="0" indent="0">
              <a:buNone/>
            </a:pPr>
            <a:r>
              <a:rPr lang="ja-JP" altLang="en-US" dirty="0" smtClean="0"/>
              <a:t>６．</a:t>
            </a:r>
            <a:r>
              <a:rPr lang="ja-JP" altLang="en-US" u="sng" dirty="0" smtClean="0"/>
              <a:t>人</a:t>
            </a:r>
            <a:r>
              <a:rPr lang="ja-JP" altLang="en-US" dirty="0" smtClean="0"/>
              <a:t>が親切に教えてやっているのにその態度は何だ。</a:t>
            </a:r>
            <a:endParaRPr lang="en-US" altLang="ja-JP" dirty="0" smtClean="0"/>
          </a:p>
          <a:p>
            <a:r>
              <a:rPr kumimoji="1" lang="ja-JP" altLang="en-US" dirty="0" smtClean="0"/>
              <a:t>話し手を表す「人」の用法</a:t>
            </a:r>
            <a:endParaRPr kumimoji="1" lang="en-US" altLang="ja-JP" dirty="0" smtClean="0"/>
          </a:p>
          <a:p>
            <a:r>
              <a:rPr lang="ja-JP" altLang="en-US" dirty="0" smtClean="0"/>
              <a:t>その</a:t>
            </a:r>
            <a:r>
              <a:rPr lang="ja-JP" altLang="en-US" dirty="0"/>
              <a:t>場</a:t>
            </a:r>
            <a:r>
              <a:rPr lang="ja-JP" altLang="en-US" dirty="0" smtClean="0"/>
              <a:t>に</a:t>
            </a:r>
            <a:r>
              <a:rPr lang="ja-JP" altLang="en-US" dirty="0"/>
              <a:t>聞き手</a:t>
            </a:r>
            <a:r>
              <a:rPr lang="ja-JP" altLang="en-US" dirty="0" smtClean="0"/>
              <a:t>とは</a:t>
            </a:r>
            <a:r>
              <a:rPr lang="ja-JP" altLang="en-US" dirty="0"/>
              <a:t>別</a:t>
            </a:r>
            <a:r>
              <a:rPr lang="ja-JP" altLang="en-US" dirty="0" smtClean="0"/>
              <a:t>の</a:t>
            </a:r>
            <a:r>
              <a:rPr lang="ja-JP" altLang="en-US" dirty="0"/>
              <a:t>人間</a:t>
            </a:r>
            <a:r>
              <a:rPr lang="ja-JP" altLang="en-US" dirty="0" smtClean="0"/>
              <a:t>が話し手しかいなければ、「人」という語で話し手を表せる。</a:t>
            </a:r>
            <a:endParaRPr kumimoji="1" lang="ja-JP" altLang="en-US" dirty="0"/>
          </a:p>
        </p:txBody>
      </p:sp>
    </p:spTree>
    <p:extLst>
      <p:ext uri="{BB962C8B-B14F-4D97-AF65-F5344CB8AC3E}">
        <p14:creationId xmlns:p14="http://schemas.microsoft.com/office/powerpoint/2010/main" val="31556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オリエンテーション</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本講義の目標</a:t>
            </a:r>
            <a:endParaRPr lang="en-US" altLang="ja-JP" dirty="0" smtClean="0"/>
          </a:p>
          <a:p>
            <a:pPr marL="0" indent="0">
              <a:buNone/>
            </a:pPr>
            <a:r>
              <a:rPr lang="ja-JP" altLang="en-US" dirty="0" smtClean="0"/>
              <a:t>　現在、言語学の新しいパラダイムとして、発展しつつある認知言語学の基本概念、言語分析の方法を学び、日本語研究や日本語教育に応用していく。</a:t>
            </a:r>
            <a:endParaRPr lang="en-US" altLang="ja-JP" dirty="0" smtClean="0"/>
          </a:p>
          <a:p>
            <a:r>
              <a:rPr kumimoji="1" lang="ja-JP" altLang="en-US" dirty="0" smtClean="0"/>
              <a:t>テキスト</a:t>
            </a:r>
            <a:endParaRPr kumimoji="1" lang="en-US" altLang="ja-JP" dirty="0" smtClean="0"/>
          </a:p>
          <a:p>
            <a:pPr marL="0" indent="0">
              <a:buNone/>
            </a:pPr>
            <a:r>
              <a:rPr lang="ja-JP" altLang="en-US" dirty="0"/>
              <a:t>　</a:t>
            </a:r>
            <a:r>
              <a:rPr lang="ja-JP" altLang="en-US" dirty="0" smtClean="0"/>
              <a:t>　籾山洋介</a:t>
            </a:r>
            <a:r>
              <a:rPr lang="en-US" altLang="ja-JP" dirty="0" smtClean="0"/>
              <a:t>『</a:t>
            </a:r>
            <a:r>
              <a:rPr lang="ja-JP" altLang="en-US" dirty="0" smtClean="0"/>
              <a:t>日本語研究のための認知言語学</a:t>
            </a:r>
            <a:r>
              <a:rPr lang="en-US" altLang="ja-JP" dirty="0" smtClean="0"/>
              <a:t>』</a:t>
            </a:r>
            <a:r>
              <a:rPr lang="ja-JP" altLang="en-US" dirty="0" smtClean="0"/>
              <a:t>研究社、</a:t>
            </a:r>
            <a:r>
              <a:rPr lang="en-US" altLang="ja-JP" dirty="0" smtClean="0"/>
              <a:t>2014</a:t>
            </a:r>
            <a:r>
              <a:rPr lang="ja-JP" altLang="en-US" dirty="0" err="1" smtClean="0"/>
              <a:t>、</a:t>
            </a:r>
            <a:r>
              <a:rPr lang="en-US" altLang="ja-JP" dirty="0" smtClean="0"/>
              <a:t>2000</a:t>
            </a:r>
            <a:r>
              <a:rPr lang="ja-JP" altLang="en-US" dirty="0" smtClean="0"/>
              <a:t>円</a:t>
            </a:r>
            <a:endParaRPr lang="en-US" altLang="ja-JP" dirty="0" smtClean="0"/>
          </a:p>
          <a:p>
            <a:r>
              <a:rPr kumimoji="1" lang="ja-JP" altLang="en-US" dirty="0" smtClean="0"/>
              <a:t>成績評価</a:t>
            </a:r>
            <a:endParaRPr kumimoji="1" lang="en-US" altLang="ja-JP" dirty="0" smtClean="0"/>
          </a:p>
          <a:p>
            <a:pPr marL="0" indent="0">
              <a:buNone/>
            </a:pPr>
            <a:r>
              <a:rPr lang="ja-JP" altLang="en-US" dirty="0"/>
              <a:t>・</a:t>
            </a:r>
            <a:r>
              <a:rPr lang="ja-JP" altLang="en-US" dirty="0" smtClean="0"/>
              <a:t>平常点</a:t>
            </a:r>
            <a:r>
              <a:rPr lang="en-US" altLang="ja-JP" dirty="0" smtClean="0"/>
              <a:t>30%</a:t>
            </a:r>
            <a:r>
              <a:rPr lang="ja-JP" altLang="en-US" dirty="0" smtClean="0"/>
              <a:t>（出席＋毎回のコメントシート提出。）</a:t>
            </a:r>
            <a:endParaRPr lang="en-US" altLang="ja-JP" dirty="0"/>
          </a:p>
          <a:p>
            <a:pPr marL="0" indent="0">
              <a:buNone/>
            </a:pPr>
            <a:r>
              <a:rPr kumimoji="1" lang="ja-JP" altLang="en-US" dirty="0" smtClean="0"/>
              <a:t>・各課の課題提出</a:t>
            </a:r>
            <a:r>
              <a:rPr kumimoji="1" lang="en-US" altLang="ja-JP" dirty="0" smtClean="0"/>
              <a:t>30%</a:t>
            </a:r>
          </a:p>
          <a:p>
            <a:pPr marL="0" indent="0">
              <a:buNone/>
            </a:pPr>
            <a:r>
              <a:rPr lang="ja-JP" altLang="en-US" dirty="0" smtClean="0"/>
              <a:t>・期末テスト</a:t>
            </a:r>
            <a:r>
              <a:rPr lang="en-US" altLang="ja-JP" dirty="0" smtClean="0"/>
              <a:t>40%</a:t>
            </a:r>
            <a:r>
              <a:rPr lang="ja-JP" altLang="en-US" dirty="0"/>
              <a:t>　</a:t>
            </a:r>
            <a:endParaRPr kumimoji="1" lang="ja-JP" altLang="en-US" dirty="0"/>
          </a:p>
        </p:txBody>
      </p:sp>
    </p:spTree>
    <p:extLst>
      <p:ext uri="{BB962C8B-B14F-4D97-AF65-F5344CB8AC3E}">
        <p14:creationId xmlns:p14="http://schemas.microsoft.com/office/powerpoint/2010/main" val="363236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「言い訳」（１）</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７．なかには</a:t>
            </a:r>
            <a:r>
              <a:rPr lang="ja-JP" altLang="en-US" u="dotted" dirty="0" smtClean="0"/>
              <a:t>産後太り</a:t>
            </a:r>
            <a:r>
              <a:rPr lang="ja-JP" altLang="en-US" dirty="0" smtClean="0"/>
              <a:t>を気にしているが</a:t>
            </a:r>
            <a:r>
              <a:rPr lang="ja-JP" altLang="en-US" u="dotted" dirty="0" smtClean="0"/>
              <a:t>子育てでダイエットができない</a:t>
            </a:r>
            <a:r>
              <a:rPr lang="ja-JP" altLang="en-US" dirty="0" smtClean="0"/>
              <a:t>という女性に「そんなのは</a:t>
            </a:r>
            <a:r>
              <a:rPr lang="ja-JP" altLang="en-US" u="sng" dirty="0" smtClean="0"/>
              <a:t>言い訳</a:t>
            </a:r>
            <a:r>
              <a:rPr lang="ja-JP" altLang="en-US" dirty="0" smtClean="0"/>
              <a:t>だ、</a:t>
            </a:r>
            <a:r>
              <a:rPr lang="ja-JP" altLang="en-US" u="dotted" dirty="0" smtClean="0"/>
              <a:t>芸能人は出産しても太らない</a:t>
            </a:r>
            <a:r>
              <a:rPr lang="ja-JP" altLang="en-US" dirty="0" smtClean="0"/>
              <a:t>」と言う夫もいる。</a:t>
            </a:r>
            <a:endParaRPr lang="en-US" altLang="ja-JP" dirty="0" smtClean="0"/>
          </a:p>
          <a:p>
            <a:pPr marL="0" indent="0">
              <a:buNone/>
            </a:pPr>
            <a:r>
              <a:rPr lang="ja-JP" altLang="en-US" dirty="0" smtClean="0"/>
              <a:t>１）「妻が産後太りの状態にある」（</a:t>
            </a:r>
            <a:r>
              <a:rPr lang="en-US" altLang="ja-JP" dirty="0" smtClean="0"/>
              <a:t>=E1</a:t>
            </a:r>
            <a:r>
              <a:rPr lang="ja-JP" altLang="en-US" dirty="0" smtClean="0"/>
              <a:t>）ことを、妻と夫の両方が好ましくないと思っている。</a:t>
            </a:r>
            <a:endParaRPr lang="en-US" altLang="ja-JP" dirty="0" smtClean="0"/>
          </a:p>
          <a:p>
            <a:pPr marL="0" indent="0">
              <a:buNone/>
            </a:pPr>
            <a:r>
              <a:rPr lang="ja-JP" altLang="en-US" dirty="0" smtClean="0"/>
              <a:t>２）</a:t>
            </a:r>
            <a:r>
              <a:rPr lang="en-US" altLang="ja-JP" dirty="0" smtClean="0"/>
              <a:t>E1</a:t>
            </a:r>
            <a:r>
              <a:rPr lang="ja-JP" altLang="en-US" dirty="0" smtClean="0"/>
              <a:t>に対する事情説明として、妻は「子育てでダイエットができない」（</a:t>
            </a:r>
            <a:r>
              <a:rPr lang="en-US" altLang="ja-JP" dirty="0" smtClean="0"/>
              <a:t>=E2</a:t>
            </a:r>
            <a:r>
              <a:rPr lang="ja-JP" altLang="en-US" dirty="0" smtClean="0"/>
              <a:t>）と言う。</a:t>
            </a:r>
            <a:endParaRPr lang="en-US" altLang="ja-JP" dirty="0" smtClean="0"/>
          </a:p>
          <a:p>
            <a:pPr marL="0" indent="0">
              <a:buNone/>
            </a:pPr>
            <a:r>
              <a:rPr lang="ja-JP" altLang="en-US" dirty="0" smtClean="0"/>
              <a:t>３）夫は、</a:t>
            </a:r>
            <a:r>
              <a:rPr lang="en-US" altLang="ja-JP" dirty="0" smtClean="0"/>
              <a:t>E2</a:t>
            </a:r>
            <a:r>
              <a:rPr lang="ja-JP" altLang="en-US" dirty="0" smtClean="0"/>
              <a:t>は</a:t>
            </a:r>
            <a:r>
              <a:rPr lang="en-US" altLang="ja-JP" dirty="0" smtClean="0"/>
              <a:t>E1</a:t>
            </a:r>
            <a:r>
              <a:rPr lang="ja-JP" altLang="en-US" dirty="0" smtClean="0"/>
              <a:t>に対する妥当な事情説明ではない（つまりは、妻がもっと努力すればダイエットはできる）と判断する。</a:t>
            </a:r>
            <a:endParaRPr lang="en-US" altLang="ja-JP" dirty="0" smtClean="0"/>
          </a:p>
          <a:p>
            <a:pPr marL="0" indent="0">
              <a:buNone/>
            </a:pPr>
            <a:r>
              <a:rPr lang="ja-JP" altLang="en-US" dirty="0" smtClean="0"/>
              <a:t>４）夫はこのような</a:t>
            </a:r>
            <a:r>
              <a:rPr lang="ja-JP" altLang="en-US" dirty="0"/>
              <a:t>判断</a:t>
            </a:r>
            <a:r>
              <a:rPr lang="ja-JP" altLang="en-US" dirty="0" smtClean="0"/>
              <a:t>を「言い訳」と表現する。</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1758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「言い訳」の基本的意味</a:t>
            </a:r>
            <a:endParaRPr kumimoji="1" lang="en-US" altLang="ja-JP" dirty="0" smtClean="0"/>
          </a:p>
          <a:p>
            <a:r>
              <a:rPr lang="ja-JP" altLang="en-US" dirty="0" smtClean="0"/>
              <a:t>「ある人（＝</a:t>
            </a:r>
            <a:r>
              <a:rPr lang="en-US" altLang="ja-JP" dirty="0" smtClean="0"/>
              <a:t>A</a:t>
            </a:r>
            <a:r>
              <a:rPr lang="ja-JP" altLang="en-US" dirty="0" smtClean="0"/>
              <a:t>）に関して好ましくないことが生じた」（＝</a:t>
            </a:r>
            <a:r>
              <a:rPr lang="en-US" altLang="ja-JP" dirty="0" smtClean="0"/>
              <a:t>E1</a:t>
            </a:r>
            <a:r>
              <a:rPr lang="ja-JP" altLang="en-US" dirty="0" smtClean="0"/>
              <a:t>）という状況で、「</a:t>
            </a:r>
            <a:r>
              <a:rPr lang="en-US" altLang="ja-JP" dirty="0" smtClean="0"/>
              <a:t>E1</a:t>
            </a:r>
            <a:r>
              <a:rPr lang="ja-JP" altLang="en-US" dirty="0" smtClean="0"/>
              <a:t>について、</a:t>
            </a:r>
            <a:r>
              <a:rPr lang="en-US" altLang="ja-JP" dirty="0" smtClean="0"/>
              <a:t>A</a:t>
            </a:r>
            <a:r>
              <a:rPr lang="ja-JP" altLang="en-US" dirty="0" smtClean="0"/>
              <a:t>が</a:t>
            </a:r>
            <a:r>
              <a:rPr lang="en-US" altLang="ja-JP" dirty="0" smtClean="0"/>
              <a:t>『</a:t>
            </a:r>
            <a:r>
              <a:rPr lang="ja-JP" altLang="en-US" dirty="0" smtClean="0"/>
              <a:t>自分は悪くない、自分には責任はない</a:t>
            </a:r>
            <a:r>
              <a:rPr lang="en-US" altLang="ja-JP" dirty="0" smtClean="0"/>
              <a:t>』</a:t>
            </a:r>
            <a:r>
              <a:rPr lang="ja-JP" altLang="en-US" dirty="0" smtClean="0"/>
              <a:t>といった趣旨の事情説明を行った」（＝</a:t>
            </a:r>
            <a:r>
              <a:rPr lang="en-US" altLang="ja-JP" dirty="0" smtClean="0"/>
              <a:t>E2)</a:t>
            </a:r>
            <a:r>
              <a:rPr lang="ja-JP" altLang="en-US" dirty="0" smtClean="0"/>
              <a:t>ことに対して、</a:t>
            </a:r>
            <a:r>
              <a:rPr lang="en-US" altLang="ja-JP" dirty="0" smtClean="0"/>
              <a:t>A</a:t>
            </a:r>
            <a:r>
              <a:rPr lang="ja-JP" altLang="en-US" dirty="0" smtClean="0"/>
              <a:t>とは別の人（＝</a:t>
            </a:r>
            <a:r>
              <a:rPr lang="en-US" altLang="ja-JP" dirty="0" smtClean="0"/>
              <a:t>B)</a:t>
            </a:r>
            <a:r>
              <a:rPr lang="ja-JP" altLang="en-US" dirty="0" smtClean="0"/>
              <a:t>が、</a:t>
            </a:r>
            <a:r>
              <a:rPr lang="en-US" altLang="ja-JP" dirty="0" smtClean="0"/>
              <a:t>E2</a:t>
            </a:r>
            <a:r>
              <a:rPr lang="ja-JP" altLang="en-US" dirty="0" smtClean="0"/>
              <a:t>は</a:t>
            </a:r>
            <a:r>
              <a:rPr lang="en-US" altLang="ja-JP" dirty="0" smtClean="0"/>
              <a:t>E1</a:t>
            </a:r>
            <a:r>
              <a:rPr lang="ja-JP" altLang="en-US" dirty="0" smtClean="0"/>
              <a:t>に対する妥当な事情説明ではないと判断した場合に、その判断を表すもの。</a:t>
            </a:r>
            <a:endParaRPr lang="en-US" altLang="ja-JP" dirty="0" smtClean="0"/>
          </a:p>
          <a:p>
            <a:r>
              <a:rPr kumimoji="1" lang="ja-JP" altLang="en-US" dirty="0" smtClean="0"/>
              <a:t>何らかの好ましくないことに対する</a:t>
            </a:r>
            <a:r>
              <a:rPr kumimoji="1" lang="en-US" altLang="ja-JP" dirty="0" smtClean="0"/>
              <a:t>A</a:t>
            </a:r>
            <a:r>
              <a:rPr kumimoji="1" lang="ja-JP" altLang="en-US" dirty="0" smtClean="0"/>
              <a:t>の事情説明に対して、それを聞いた</a:t>
            </a:r>
            <a:r>
              <a:rPr kumimoji="1" lang="en-US" altLang="ja-JP" dirty="0" smtClean="0"/>
              <a:t>A</a:t>
            </a:r>
            <a:r>
              <a:rPr kumimoji="1" lang="ja-JP" altLang="en-US" dirty="0" smtClean="0"/>
              <a:t>とは</a:t>
            </a:r>
            <a:r>
              <a:rPr kumimoji="1" lang="ja-JP" altLang="en-US" u="sng" dirty="0" smtClean="0"/>
              <a:t>別の人である</a:t>
            </a:r>
            <a:r>
              <a:rPr kumimoji="1" lang="en-US" altLang="ja-JP" u="sng" dirty="0" smtClean="0"/>
              <a:t>B</a:t>
            </a:r>
            <a:r>
              <a:rPr kumimoji="1" lang="ja-JP" altLang="en-US" u="sng" dirty="0" smtClean="0"/>
              <a:t>の視点から、その事情説明が妥当ではないと判断</a:t>
            </a:r>
            <a:r>
              <a:rPr kumimoji="1" lang="ja-JP" altLang="en-US" dirty="0" smtClean="0"/>
              <a:t>している。</a:t>
            </a:r>
            <a:endParaRPr kumimoji="1" lang="ja-JP" altLang="en-US" dirty="0"/>
          </a:p>
        </p:txBody>
      </p:sp>
    </p:spTree>
    <p:extLst>
      <p:ext uri="{BB962C8B-B14F-4D97-AF65-F5344CB8AC3E}">
        <p14:creationId xmlns:p14="http://schemas.microsoft.com/office/powerpoint/2010/main" val="30233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「言い訳」（２）</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８．</a:t>
            </a:r>
            <a:r>
              <a:rPr lang="ja-JP" altLang="en-US" u="dotted" dirty="0" smtClean="0"/>
              <a:t>四回、先頭のロドリゲスから松井秀までの</a:t>
            </a:r>
            <a:r>
              <a:rPr lang="en-US" altLang="ja-JP" u="dotted" dirty="0" smtClean="0"/>
              <a:t>3</a:t>
            </a:r>
            <a:r>
              <a:rPr lang="ja-JP" altLang="en-US" u="dotted" dirty="0" smtClean="0"/>
              <a:t>連続四球が響いて</a:t>
            </a:r>
            <a:r>
              <a:rPr lang="en-US" altLang="ja-JP" u="dotted" dirty="0" smtClean="0"/>
              <a:t>4</a:t>
            </a:r>
            <a:r>
              <a:rPr lang="ja-JP" altLang="en-US" u="dotted" dirty="0" smtClean="0"/>
              <a:t>失点</a:t>
            </a:r>
            <a:r>
              <a:rPr lang="ja-JP" altLang="en-US" dirty="0" smtClean="0"/>
              <a:t>。</a:t>
            </a:r>
            <a:r>
              <a:rPr lang="ja-JP" altLang="en-US" u="dotted" dirty="0" smtClean="0"/>
              <a:t>ビッグイニングをつくってしまったことに</a:t>
            </a:r>
            <a:r>
              <a:rPr lang="ja-JP" altLang="en-US" dirty="0" smtClean="0"/>
              <a:t>「</a:t>
            </a:r>
            <a:r>
              <a:rPr lang="ja-JP" altLang="en-US" u="dotted" dirty="0" smtClean="0"/>
              <a:t>理由を話せば長くなるし、</a:t>
            </a:r>
            <a:r>
              <a:rPr lang="ja-JP" altLang="en-US" u="sng" dirty="0" smtClean="0"/>
              <a:t>言い訳</a:t>
            </a:r>
            <a:r>
              <a:rPr lang="ja-JP" altLang="en-US" u="dotted" dirty="0" smtClean="0"/>
              <a:t>になる</a:t>
            </a:r>
            <a:r>
              <a:rPr lang="ja-JP" altLang="en-US" dirty="0" smtClean="0"/>
              <a:t>」と何かをのみ込むように語った。</a:t>
            </a:r>
            <a:r>
              <a:rPr lang="en-US" altLang="ja-JP" dirty="0" smtClean="0"/>
              <a:t>…</a:t>
            </a:r>
          </a:p>
          <a:p>
            <a:pPr marL="0" indent="0">
              <a:buNone/>
            </a:pPr>
            <a:r>
              <a:rPr lang="ja-JP" altLang="en-US" dirty="0" smtClean="0"/>
              <a:t>１）「松坂が不甲斐ない投球をした」（＝</a:t>
            </a:r>
            <a:r>
              <a:rPr lang="en-US" altLang="ja-JP" dirty="0" smtClean="0"/>
              <a:t>E1</a:t>
            </a:r>
            <a:r>
              <a:rPr lang="ja-JP" altLang="en-US" dirty="0" smtClean="0"/>
              <a:t>）ことは、松坂本人にとってもファンなどにとっても好ましくないことである。</a:t>
            </a:r>
            <a:endParaRPr lang="en-US" altLang="ja-JP" dirty="0" smtClean="0"/>
          </a:p>
          <a:p>
            <a:pPr marL="0" indent="0">
              <a:buNone/>
            </a:pPr>
            <a:r>
              <a:rPr lang="ja-JP" altLang="en-US" dirty="0" smtClean="0"/>
              <a:t>２）松坂本人は</a:t>
            </a:r>
            <a:r>
              <a:rPr lang="en-US" altLang="ja-JP" dirty="0" smtClean="0"/>
              <a:t>E</a:t>
            </a:r>
            <a:r>
              <a:rPr lang="ja-JP" altLang="en-US" dirty="0" smtClean="0"/>
              <a:t>１に対する正当な事情・理由があると考えているが、「その事情・理由」（</a:t>
            </a:r>
            <a:r>
              <a:rPr lang="en-US" altLang="ja-JP" dirty="0" smtClean="0"/>
              <a:t>=E2</a:t>
            </a:r>
            <a:r>
              <a:rPr lang="ja-JP" altLang="en-US" dirty="0" smtClean="0"/>
              <a:t>）を口にしない。</a:t>
            </a:r>
            <a:endParaRPr lang="en-US" altLang="ja-JP" dirty="0" smtClean="0"/>
          </a:p>
          <a:p>
            <a:pPr marL="0" indent="0">
              <a:buNone/>
            </a:pPr>
            <a:r>
              <a:rPr lang="ja-JP" altLang="en-US" dirty="0" smtClean="0"/>
              <a:t>３）松坂は他者（聞き手）の視点に立って、</a:t>
            </a:r>
            <a:r>
              <a:rPr lang="en-US" altLang="ja-JP" dirty="0" smtClean="0"/>
              <a:t>E2</a:t>
            </a:r>
            <a:r>
              <a:rPr lang="ja-JP" altLang="en-US" dirty="0" smtClean="0"/>
              <a:t>を言った場合、他者は</a:t>
            </a:r>
            <a:r>
              <a:rPr lang="en-US" altLang="ja-JP" dirty="0" smtClean="0"/>
              <a:t>E2</a:t>
            </a:r>
            <a:r>
              <a:rPr lang="ja-JP" altLang="en-US" dirty="0" smtClean="0"/>
              <a:t>は</a:t>
            </a:r>
            <a:r>
              <a:rPr lang="en-US" altLang="ja-JP" dirty="0" smtClean="0"/>
              <a:t>E1</a:t>
            </a:r>
            <a:r>
              <a:rPr lang="ja-JP" altLang="en-US" dirty="0" smtClean="0"/>
              <a:t>に対する妥当な事情説明ではないと判断すると推測する。</a:t>
            </a:r>
            <a:endParaRPr lang="en-US" altLang="ja-JP" dirty="0" smtClean="0"/>
          </a:p>
          <a:p>
            <a:pPr marL="0" indent="0">
              <a:buNone/>
            </a:pPr>
            <a:r>
              <a:rPr lang="ja-JP" altLang="en-US" dirty="0" smtClean="0"/>
              <a:t>４）松坂は、以上の視点の転換および推測に基づき、</a:t>
            </a:r>
            <a:r>
              <a:rPr lang="en-US" altLang="ja-JP" dirty="0" smtClean="0"/>
              <a:t>E1</a:t>
            </a:r>
            <a:r>
              <a:rPr lang="ja-JP" altLang="en-US" dirty="0" smtClean="0"/>
              <a:t>に対する</a:t>
            </a:r>
            <a:r>
              <a:rPr lang="en-US" altLang="ja-JP" dirty="0" smtClean="0"/>
              <a:t>E2</a:t>
            </a:r>
            <a:r>
              <a:rPr lang="ja-JP" altLang="en-US" dirty="0" smtClean="0"/>
              <a:t>という（実際には言わなかった）事情説明を「言い訳」と表現する。</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3928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視点の転換を伴う「言い訳」の意味</a:t>
            </a:r>
            <a:endParaRPr kumimoji="1" lang="en-US" altLang="ja-JP" dirty="0" smtClean="0"/>
          </a:p>
          <a:p>
            <a:r>
              <a:rPr lang="ja-JP" altLang="en-US" dirty="0" smtClean="0"/>
              <a:t>「ある人（＝</a:t>
            </a:r>
            <a:r>
              <a:rPr lang="en-US" altLang="ja-JP" dirty="0" smtClean="0"/>
              <a:t>A</a:t>
            </a:r>
            <a:r>
              <a:rPr lang="ja-JP" altLang="en-US" dirty="0" smtClean="0"/>
              <a:t>）に関して好ましくないことが生じた」（＝</a:t>
            </a:r>
            <a:r>
              <a:rPr lang="en-US" altLang="ja-JP" dirty="0" smtClean="0"/>
              <a:t>E1</a:t>
            </a:r>
            <a:r>
              <a:rPr lang="ja-JP" altLang="en-US" dirty="0" smtClean="0"/>
              <a:t>）という状況で、「</a:t>
            </a:r>
            <a:r>
              <a:rPr lang="en-US" altLang="ja-JP" dirty="0" smtClean="0"/>
              <a:t>E1</a:t>
            </a:r>
            <a:r>
              <a:rPr lang="ja-JP" altLang="en-US" dirty="0" smtClean="0"/>
              <a:t>について、</a:t>
            </a:r>
            <a:r>
              <a:rPr lang="en-US" altLang="ja-JP" dirty="0" smtClean="0"/>
              <a:t>A</a:t>
            </a:r>
            <a:r>
              <a:rPr lang="ja-JP" altLang="en-US" dirty="0" smtClean="0"/>
              <a:t>が行う</a:t>
            </a:r>
            <a:r>
              <a:rPr lang="en-US" altLang="ja-JP" dirty="0" smtClean="0"/>
              <a:t>『</a:t>
            </a:r>
            <a:r>
              <a:rPr lang="ja-JP" altLang="en-US" dirty="0" smtClean="0"/>
              <a:t>自分は悪くない、自分には責任はない</a:t>
            </a:r>
            <a:r>
              <a:rPr lang="en-US" altLang="ja-JP" dirty="0" smtClean="0"/>
              <a:t>』</a:t>
            </a:r>
            <a:r>
              <a:rPr lang="ja-JP" altLang="en-US" dirty="0" smtClean="0"/>
              <a:t>といった趣旨の事情説明」（＝</a:t>
            </a:r>
            <a:r>
              <a:rPr lang="en-US" altLang="ja-JP" dirty="0" smtClean="0"/>
              <a:t>E2</a:t>
            </a:r>
            <a:r>
              <a:rPr lang="ja-JP" altLang="en-US" dirty="0" smtClean="0"/>
              <a:t>）に対して、話者（聞き手）（＝</a:t>
            </a:r>
            <a:r>
              <a:rPr lang="en-US" altLang="ja-JP" dirty="0" smtClean="0"/>
              <a:t>B</a:t>
            </a:r>
            <a:r>
              <a:rPr lang="ja-JP" altLang="en-US" dirty="0" smtClean="0"/>
              <a:t>）は妥当な事情説明ではないと判断すると</a:t>
            </a:r>
            <a:r>
              <a:rPr lang="en-US" altLang="ja-JP" dirty="0" smtClean="0"/>
              <a:t>A</a:t>
            </a:r>
            <a:r>
              <a:rPr lang="ja-JP" altLang="en-US" dirty="0" smtClean="0"/>
              <a:t>が推測した場合に、その推測を表す。</a:t>
            </a:r>
            <a:endParaRPr lang="en-US" altLang="ja-JP" dirty="0" smtClean="0"/>
          </a:p>
          <a:p>
            <a:r>
              <a:rPr kumimoji="1" lang="en-US" altLang="ja-JP" dirty="0" smtClean="0"/>
              <a:t>A</a:t>
            </a:r>
            <a:r>
              <a:rPr kumimoji="1" lang="ja-JP" altLang="en-US" dirty="0" smtClean="0"/>
              <a:t>が、自分の事情説明を聞き手の視点に立って判断する。</a:t>
            </a:r>
            <a:endParaRPr kumimoji="1" lang="en-US" altLang="ja-JP" dirty="0" smtClean="0"/>
          </a:p>
          <a:p>
            <a:r>
              <a:rPr lang="ja-JP" altLang="en-US" dirty="0" smtClean="0"/>
              <a:t>他</a:t>
            </a:r>
            <a:r>
              <a:rPr lang="ja-JP" altLang="en-US" dirty="0"/>
              <a:t>者</a:t>
            </a:r>
            <a:r>
              <a:rPr lang="ja-JP" altLang="en-US" dirty="0" smtClean="0"/>
              <a:t>の</a:t>
            </a:r>
            <a:r>
              <a:rPr lang="ja-JP" altLang="en-US" dirty="0"/>
              <a:t>視点</a:t>
            </a:r>
            <a:r>
              <a:rPr lang="ja-JP" altLang="en-US" dirty="0" smtClean="0"/>
              <a:t>に立って</a:t>
            </a:r>
            <a:r>
              <a:rPr lang="ja-JP" altLang="en-US" dirty="0"/>
              <a:t>判断</a:t>
            </a:r>
            <a:r>
              <a:rPr lang="ja-JP" altLang="en-US" dirty="0" smtClean="0"/>
              <a:t>するとは、他者の考え・判断を推測すること。</a:t>
            </a:r>
            <a:endParaRPr lang="en-US" altLang="ja-JP" dirty="0" smtClean="0"/>
          </a:p>
          <a:p>
            <a:r>
              <a:rPr kumimoji="1" lang="ja-JP" altLang="en-US" dirty="0" smtClean="0"/>
              <a:t>視点</a:t>
            </a:r>
            <a:r>
              <a:rPr kumimoji="1" lang="ja-JP" altLang="en-US" dirty="0"/>
              <a:t>転換</a:t>
            </a:r>
            <a:r>
              <a:rPr kumimoji="1" lang="ja-JP" altLang="en-US" dirty="0" smtClean="0"/>
              <a:t>の「言い訳」は、他者の視点に立って自分の事情説明の妥当性について推測するという認知能力を前提にしている。</a:t>
            </a:r>
            <a:endParaRPr kumimoji="1" lang="ja-JP" altLang="en-US" dirty="0"/>
          </a:p>
        </p:txBody>
      </p:sp>
    </p:spTree>
    <p:extLst>
      <p:ext uri="{BB962C8B-B14F-4D97-AF65-F5344CB8AC3E}">
        <p14:creationId xmlns:p14="http://schemas.microsoft.com/office/powerpoint/2010/main" val="39081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複数の視点を含む表現</a:t>
            </a:r>
            <a:r>
              <a:rPr kumimoji="1" lang="en-US" altLang="ja-JP" dirty="0" smtClean="0"/>
              <a:t/>
            </a:r>
            <a:br>
              <a:rPr kumimoji="1" lang="en-US" altLang="ja-JP" dirty="0" smtClean="0"/>
            </a:br>
            <a:r>
              <a:rPr lang="ja-JP" altLang="en-US" dirty="0" smtClean="0"/>
              <a:t>「ありがた迷惑」</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９　</a:t>
            </a:r>
            <a:r>
              <a:rPr kumimoji="1" lang="en-US" altLang="ja-JP" dirty="0" smtClean="0"/>
              <a:t>…</a:t>
            </a:r>
            <a:r>
              <a:rPr kumimoji="1" lang="ja-JP" altLang="en-US" dirty="0" smtClean="0"/>
              <a:t>通いつめるうちに、</a:t>
            </a:r>
            <a:r>
              <a:rPr kumimoji="1" lang="ja-JP" altLang="en-US" u="dotted" dirty="0" smtClean="0"/>
              <a:t>南海ホークス応援会長から、一緒に応援しようや</a:t>
            </a:r>
            <a:r>
              <a:rPr kumimoji="1" lang="ja-JP" altLang="en-US" u="dotted" dirty="0" err="1" smtClean="0"/>
              <a:t>って</a:t>
            </a:r>
            <a:r>
              <a:rPr kumimoji="1" lang="ja-JP" altLang="en-US" u="dotted" dirty="0" smtClean="0"/>
              <a:t>声かけられて</a:t>
            </a:r>
            <a:r>
              <a:rPr kumimoji="1" lang="ja-JP" altLang="en-US" dirty="0" smtClean="0"/>
              <a:t>。正直</a:t>
            </a:r>
            <a:r>
              <a:rPr kumimoji="1" lang="ja-JP" altLang="en-US" u="sng" dirty="0" smtClean="0"/>
              <a:t>ありがた迷惑</a:t>
            </a:r>
            <a:r>
              <a:rPr kumimoji="1" lang="ja-JP" altLang="en-US" dirty="0" smtClean="0"/>
              <a:t>ですよ。</a:t>
            </a:r>
            <a:r>
              <a:rPr kumimoji="1" lang="ja-JP" altLang="en-US" u="dotted" dirty="0" smtClean="0"/>
              <a:t>静かに見たかったんでね</a:t>
            </a:r>
            <a:r>
              <a:rPr kumimoji="1" lang="ja-JP" altLang="en-US" dirty="0" smtClean="0"/>
              <a:t>。</a:t>
            </a:r>
            <a:endParaRPr kumimoji="1" lang="en-US" altLang="ja-JP" dirty="0" smtClean="0"/>
          </a:p>
          <a:p>
            <a:r>
              <a:rPr lang="ja-JP" altLang="en-US" dirty="0"/>
              <a:t>一緒</a:t>
            </a:r>
            <a:r>
              <a:rPr lang="ja-JP" altLang="en-US" dirty="0" smtClean="0"/>
              <a:t>に</a:t>
            </a:r>
            <a:r>
              <a:rPr lang="ja-JP" altLang="en-US" dirty="0"/>
              <a:t>応援</a:t>
            </a:r>
            <a:r>
              <a:rPr lang="ja-JP" altLang="en-US" dirty="0" smtClean="0"/>
              <a:t>することは筆者が望むこと、つまりは筆者にとっては「ありがたい」ことだと応援会長は思っているが、静かに観戦することを望む筆者にとっては、一緒に応援するように誘われることは「迷惑（なこと）」だ。</a:t>
            </a:r>
            <a:endParaRPr lang="en-US" altLang="ja-JP" dirty="0" smtClean="0"/>
          </a:p>
          <a:p>
            <a:r>
              <a:rPr kumimoji="1" lang="ja-JP" altLang="en-US" dirty="0" smtClean="0"/>
              <a:t>「ありがた迷惑」とは、相手は私が「ありがたい」ことだと思うと判断して何かをしたが、実は、そのことは、私にとって「迷惑（なこと）」だという意味を表す。</a:t>
            </a:r>
            <a:endParaRPr kumimoji="1" lang="en-US" altLang="ja-JP" dirty="0" smtClean="0"/>
          </a:p>
          <a:p>
            <a:r>
              <a:rPr lang="ja-JP" altLang="en-US" dirty="0" smtClean="0"/>
              <a:t>「ありがた迷惑」とは、相手の好意を単に自分にとって「迷惑」だと思うだけでなく、相手の立場（視点）にも立って、相手は私に対して良かれと思ってしていることだという推測も含む。</a:t>
            </a:r>
            <a:endParaRPr lang="en-US" altLang="ja-JP" dirty="0" smtClean="0"/>
          </a:p>
          <a:p>
            <a:r>
              <a:rPr kumimoji="1" lang="en-US" altLang="ja-JP" dirty="0"/>
              <a:t>1</a:t>
            </a:r>
            <a:r>
              <a:rPr kumimoji="1" lang="ja-JP" altLang="en-US" dirty="0" err="1" smtClean="0"/>
              <a:t>つの</a:t>
            </a:r>
            <a:r>
              <a:rPr kumimoji="1" lang="ja-JP" altLang="en-US" dirty="0"/>
              <a:t>語</a:t>
            </a:r>
            <a:r>
              <a:rPr kumimoji="1" lang="ja-JP" altLang="en-US" dirty="0" smtClean="0"/>
              <a:t>の</a:t>
            </a:r>
            <a:r>
              <a:rPr kumimoji="1" lang="ja-JP" altLang="en-US" dirty="0"/>
              <a:t>中</a:t>
            </a:r>
            <a:r>
              <a:rPr kumimoji="1" lang="ja-JP" altLang="en-US" dirty="0" smtClean="0"/>
              <a:t>に、自分の視点だけでなく、相手の視点（に基づく推測）も含む。</a:t>
            </a:r>
            <a:endParaRPr kumimoji="1" lang="ja-JP" altLang="en-US" dirty="0"/>
          </a:p>
        </p:txBody>
      </p:sp>
    </p:spTree>
    <p:extLst>
      <p:ext uri="{BB962C8B-B14F-4D97-AF65-F5344CB8AC3E}">
        <p14:creationId xmlns:p14="http://schemas.microsoft.com/office/powerpoint/2010/main" val="11025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「大きなお世話」</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⒑　</a:t>
            </a:r>
            <a:r>
              <a:rPr kumimoji="1" lang="ja-JP" altLang="en-US" u="dotted" dirty="0" smtClean="0"/>
              <a:t>結婚に適齢期はないかもしれませんが、出産には適齢期があります</a:t>
            </a:r>
            <a:r>
              <a:rPr kumimoji="1" lang="ja-JP" altLang="en-US" dirty="0" smtClean="0"/>
              <a:t>。</a:t>
            </a:r>
            <a:r>
              <a:rPr lang="en-US" altLang="ja-JP" dirty="0" smtClean="0"/>
              <a:t>…</a:t>
            </a:r>
            <a:r>
              <a:rPr lang="ja-JP" altLang="en-US" dirty="0" smtClean="0"/>
              <a:t>もし、子供を産みたいと思っている人は、やはり</a:t>
            </a:r>
            <a:r>
              <a:rPr lang="en-US" altLang="ja-JP" u="dotted" dirty="0" smtClean="0"/>
              <a:t>20~30</a:t>
            </a:r>
            <a:r>
              <a:rPr lang="ja-JP" altLang="en-US" u="dotted" dirty="0" smtClean="0"/>
              <a:t>代前半に産んだ方がいい</a:t>
            </a:r>
            <a:r>
              <a:rPr lang="ja-JP" altLang="en-US" dirty="0" smtClean="0"/>
              <a:t>と思う。「私の勝手でしょ！</a:t>
            </a:r>
            <a:r>
              <a:rPr lang="ja-JP" altLang="en-US" u="sng" dirty="0" smtClean="0"/>
              <a:t>大きなお世話</a:t>
            </a:r>
            <a:r>
              <a:rPr lang="ja-JP" altLang="en-US" dirty="0" smtClean="0"/>
              <a:t>よ」と思う人もいるかもしれないけど、</a:t>
            </a:r>
            <a:r>
              <a:rPr lang="ja-JP" altLang="en-US" u="dotted" dirty="0" smtClean="0"/>
              <a:t>私はおせっかいといわれてもそう言いたい</a:t>
            </a:r>
            <a:r>
              <a:rPr lang="ja-JP" altLang="en-US" dirty="0" smtClean="0"/>
              <a:t>。</a:t>
            </a:r>
            <a:endParaRPr lang="en-US" altLang="ja-JP" dirty="0" smtClean="0"/>
          </a:p>
          <a:p>
            <a:r>
              <a:rPr kumimoji="1" lang="ja-JP" altLang="en-US" dirty="0" smtClean="0"/>
              <a:t>「大きなお世話」という表現も、口出ししないでほしいという自分の考えを自分の視点から表明しているだけでなく、相手の立場にたって、相手の発言は好意に基づくものであろうという推測もしている。</a:t>
            </a:r>
            <a:endParaRPr kumimoji="1" lang="en-US" altLang="ja-JP" dirty="0" smtClean="0"/>
          </a:p>
          <a:p>
            <a:r>
              <a:rPr lang="ja-JP" altLang="en-US" dirty="0" smtClean="0"/>
              <a:t>「大きなお世話」の、相手の視点に立つという視点の転換を含んでいる。</a:t>
            </a:r>
            <a:endParaRPr lang="en-US" altLang="ja-JP" dirty="0" smtClean="0"/>
          </a:p>
          <a:p>
            <a:r>
              <a:rPr kumimoji="1" lang="ja-JP" altLang="en-US" dirty="0" smtClean="0"/>
              <a:t>「余計なお世話」も同様。</a:t>
            </a:r>
            <a:endParaRPr kumimoji="1" lang="en-US" altLang="ja-JP" dirty="0" smtClean="0"/>
          </a:p>
        </p:txBody>
      </p:sp>
    </p:spTree>
    <p:extLst>
      <p:ext uri="{BB962C8B-B14F-4D97-AF65-F5344CB8AC3E}">
        <p14:creationId xmlns:p14="http://schemas.microsoft.com/office/powerpoint/2010/main" val="351582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「おせっかい」</a:t>
            </a:r>
            <a:endParaRPr kumimoji="1" lang="ja-JP" altLang="en-US" dirty="0"/>
          </a:p>
        </p:txBody>
      </p:sp>
      <p:sp>
        <p:nvSpPr>
          <p:cNvPr id="3" name="コンテンツ プレースホルダー 2"/>
          <p:cNvSpPr>
            <a:spLocks noGrp="1"/>
          </p:cNvSpPr>
          <p:nvPr>
            <p:ph idx="1"/>
          </p:nvPr>
        </p:nvSpPr>
        <p:spPr/>
        <p:txBody>
          <a:bodyPr/>
          <a:lstStyle/>
          <a:p>
            <a:pPr>
              <a:buAutoNum type="arabicPlain" startAt="11"/>
            </a:pPr>
            <a:r>
              <a:rPr kumimoji="1" lang="en-US" altLang="ja-JP" dirty="0" smtClean="0"/>
              <a:t>…</a:t>
            </a:r>
            <a:r>
              <a:rPr kumimoji="1" lang="ja-JP" altLang="en-US" u="sng" dirty="0" smtClean="0"/>
              <a:t>おせっかいな</a:t>
            </a:r>
            <a:r>
              <a:rPr kumimoji="1" lang="ja-JP" altLang="en-US" u="dotted" dirty="0" smtClean="0"/>
              <a:t>医者</a:t>
            </a:r>
            <a:r>
              <a:rPr kumimoji="1" lang="ja-JP" altLang="en-US" dirty="0" smtClean="0"/>
              <a:t>が私の感じていない痛みを発見し、「あなたは感じていないようだけど、</a:t>
            </a:r>
            <a:r>
              <a:rPr kumimoji="1" lang="ja-JP" altLang="en-US" u="dotted" dirty="0" smtClean="0"/>
              <a:t>首筋にひどい痛みがある</a:t>
            </a:r>
            <a:r>
              <a:rPr kumimoji="1" lang="ja-JP" altLang="en-US" dirty="0" smtClean="0"/>
              <a:t>」と言われても、</a:t>
            </a:r>
            <a:r>
              <a:rPr kumimoji="1" lang="ja-JP" altLang="en-US" u="dotted" dirty="0" smtClean="0"/>
              <a:t>私には何のことやらわからない</a:t>
            </a:r>
            <a:r>
              <a:rPr kumimoji="1" lang="ja-JP" altLang="en-US" dirty="0" smtClean="0"/>
              <a:t>。</a:t>
            </a:r>
            <a:endParaRPr kumimoji="1" lang="en-US" altLang="ja-JP" dirty="0" smtClean="0"/>
          </a:p>
          <a:p>
            <a:r>
              <a:rPr lang="ja-JP" altLang="en-US" dirty="0" smtClean="0"/>
              <a:t>「おせっかい」という語にも、相手の行為が自分には何の役にも立たないという評価と同時に、相手は好意などからこのようなことをしたのであろうという相手の視点に立った推測が含まれている。</a:t>
            </a:r>
            <a:endParaRPr kumimoji="1" lang="en-US" altLang="ja-JP" dirty="0" smtClean="0"/>
          </a:p>
          <a:p>
            <a:pPr>
              <a:buAutoNum type="arabicPlain" startAt="11"/>
            </a:pPr>
            <a:endParaRPr kumimoji="1" lang="ja-JP" altLang="en-US" dirty="0"/>
          </a:p>
        </p:txBody>
      </p:sp>
    </p:spTree>
    <p:extLst>
      <p:ext uri="{BB962C8B-B14F-4D97-AF65-F5344CB8AC3E}">
        <p14:creationId xmlns:p14="http://schemas.microsoft.com/office/powerpoint/2010/main" val="12471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講のまとめ</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kumimoji="1" lang="ja-JP" altLang="en-US" dirty="0" smtClean="0"/>
              <a:t>相手（聞き手）の視点に立って物事を捉える「視点の転換」という認知能力に基づく言語表現もある。</a:t>
            </a:r>
            <a:endParaRPr kumimoji="1" lang="en-US" altLang="ja-JP" dirty="0" smtClean="0"/>
          </a:p>
          <a:p>
            <a:pPr>
              <a:buFont typeface="+mj-lt"/>
              <a:buAutoNum type="arabicPeriod"/>
            </a:pPr>
            <a:r>
              <a:rPr lang="ja-JP" altLang="en-US" dirty="0" smtClean="0"/>
              <a:t>「言い訳」という語にも、視点の転換を伴う用法がある。</a:t>
            </a:r>
            <a:endParaRPr lang="en-US" altLang="ja-JP" dirty="0" smtClean="0"/>
          </a:p>
          <a:p>
            <a:pPr>
              <a:buFont typeface="+mj-lt"/>
              <a:buAutoNum type="arabicPeriod"/>
            </a:pPr>
            <a:r>
              <a:rPr kumimoji="1" lang="ja-JP" altLang="en-US" dirty="0" smtClean="0"/>
              <a:t>「ありがた迷惑」「大きなお世話」「お節介」という表現はいずれも、相手の行為を、自分の視点と相手の視点（に立った推測）の両方から捉えた意味を含む。</a:t>
            </a:r>
            <a:endParaRPr kumimoji="1" lang="ja-JP" altLang="en-US" dirty="0"/>
          </a:p>
        </p:txBody>
      </p:sp>
    </p:spTree>
    <p:extLst>
      <p:ext uri="{BB962C8B-B14F-4D97-AF65-F5344CB8AC3E}">
        <p14:creationId xmlns:p14="http://schemas.microsoft.com/office/powerpoint/2010/main" val="32737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smtClean="0"/>
              <a:t>１．以下の「琵琶湖がぐんぐん下にさがり」</a:t>
            </a:r>
            <a:r>
              <a:rPr lang="ja-JP" altLang="en-US" dirty="0" smtClean="0"/>
              <a:t>という表現から、琵琶湖を見ている人についてどのようなことがわかるか考えなさい。</a:t>
            </a:r>
            <a:endParaRPr lang="en-US" altLang="ja-JP" dirty="0" smtClean="0"/>
          </a:p>
          <a:p>
            <a:pPr marL="0" indent="0">
              <a:buNone/>
            </a:pPr>
            <a:r>
              <a:rPr kumimoji="1" lang="ja-JP" altLang="en-US" dirty="0" smtClean="0"/>
              <a:t>　そこで二人でケーブルに乗る。琵琶湖がぐんぐん下にさがり、展望はひろがってくる。</a:t>
            </a:r>
            <a:endParaRPr kumimoji="1" lang="en-US" altLang="ja-JP" dirty="0" smtClean="0"/>
          </a:p>
          <a:p>
            <a:pPr marL="0" indent="0">
              <a:buNone/>
            </a:pPr>
            <a:r>
              <a:rPr lang="ja-JP" altLang="en-US" dirty="0" smtClean="0"/>
              <a:t>→実際は見ている人が上に向かって移動しているが、あたかも琵琶湖が下にさがっていっているように、見えたままを言葉で表現している。</a:t>
            </a:r>
            <a:endParaRPr kumimoji="1" lang="en-US" altLang="ja-JP" dirty="0" smtClean="0"/>
          </a:p>
          <a:p>
            <a:pPr marL="0" indent="0">
              <a:buNone/>
            </a:pPr>
            <a:r>
              <a:rPr lang="ja-JP" altLang="en-US" dirty="0" smtClean="0"/>
              <a:t>類例）だんだん山が迫ってきた。</a:t>
            </a:r>
            <a:endParaRPr lang="en-US" altLang="ja-JP" dirty="0" smtClean="0"/>
          </a:p>
          <a:p>
            <a:pPr marL="0" indent="0">
              <a:buNone/>
            </a:pPr>
            <a:r>
              <a:rPr kumimoji="1" lang="ja-JP" altLang="en-US" dirty="0"/>
              <a:t>船</a:t>
            </a:r>
            <a:r>
              <a:rPr kumimoji="1" lang="ja-JP" altLang="en-US" dirty="0" smtClean="0"/>
              <a:t>の</a:t>
            </a:r>
            <a:r>
              <a:rPr kumimoji="1" lang="ja-JP" altLang="en-US" dirty="0"/>
              <a:t>姿</a:t>
            </a:r>
            <a:r>
              <a:rPr kumimoji="1" lang="ja-JP" altLang="en-US" dirty="0" smtClean="0"/>
              <a:t>がだんだん大きく（小さく）なってきた。</a:t>
            </a:r>
            <a:endParaRPr kumimoji="1" lang="en-US" altLang="ja-JP" dirty="0" smtClean="0"/>
          </a:p>
          <a:p>
            <a:pPr marL="0" indent="0">
              <a:buNone/>
            </a:pPr>
            <a:r>
              <a:rPr lang="ja-JP" altLang="en-US" dirty="0"/>
              <a:t>街</a:t>
            </a:r>
            <a:r>
              <a:rPr lang="ja-JP" altLang="en-US" dirty="0" smtClean="0"/>
              <a:t>のネオン</a:t>
            </a:r>
            <a:r>
              <a:rPr lang="ja-JP" altLang="en-US" dirty="0"/>
              <a:t>サイン</a:t>
            </a:r>
            <a:r>
              <a:rPr lang="ja-JP" altLang="en-US" dirty="0" smtClean="0"/>
              <a:t>や</a:t>
            </a:r>
            <a:r>
              <a:rPr lang="ja-JP" altLang="en-US" dirty="0"/>
              <a:t>行</a:t>
            </a:r>
            <a:r>
              <a:rPr lang="ja-JP" altLang="en-US" dirty="0" smtClean="0"/>
              <a:t>きかう</a:t>
            </a:r>
            <a:r>
              <a:rPr lang="ja-JP" altLang="en-US" dirty="0"/>
              <a:t>車</a:t>
            </a:r>
            <a:r>
              <a:rPr lang="ja-JP" altLang="en-US" dirty="0" smtClean="0"/>
              <a:t>の</a:t>
            </a:r>
            <a:r>
              <a:rPr lang="ja-JP" altLang="en-US" dirty="0"/>
              <a:t>ライト</a:t>
            </a:r>
            <a:r>
              <a:rPr lang="ja-JP" altLang="en-US" dirty="0" smtClean="0"/>
              <a:t>が</a:t>
            </a:r>
            <a:r>
              <a:rPr lang="ja-JP" altLang="en-US" dirty="0"/>
              <a:t>光</a:t>
            </a:r>
            <a:r>
              <a:rPr lang="ja-JP" altLang="en-US" dirty="0" smtClean="0"/>
              <a:t>っては</a:t>
            </a:r>
            <a:r>
              <a:rPr lang="ja-JP" altLang="en-US" dirty="0"/>
              <a:t>後</a:t>
            </a:r>
            <a:r>
              <a:rPr lang="ja-JP" altLang="en-US" dirty="0" smtClean="0"/>
              <a:t>ろに</a:t>
            </a:r>
            <a:r>
              <a:rPr lang="ja-JP" altLang="en-US" dirty="0"/>
              <a:t>流</a:t>
            </a:r>
            <a:r>
              <a:rPr lang="ja-JP" altLang="en-US" dirty="0" smtClean="0"/>
              <a:t>れていく。</a:t>
            </a:r>
            <a:endParaRPr kumimoji="1" lang="en-US" altLang="ja-JP" dirty="0" smtClean="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4918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ja-JP" altLang="en-US" dirty="0"/>
              <a:t>２．「あばたもえくぼ」ということわざは、</a:t>
            </a:r>
            <a:r>
              <a:rPr lang="en-US" altLang="ja-JP" dirty="0"/>
              <a:t>1</a:t>
            </a:r>
            <a:r>
              <a:rPr lang="ja-JP" altLang="en-US" dirty="0" err="1"/>
              <a:t>人の人の</a:t>
            </a:r>
            <a:r>
              <a:rPr lang="ja-JP" altLang="en-US" dirty="0"/>
              <a:t>顔を異なる</a:t>
            </a:r>
            <a:r>
              <a:rPr lang="en-US" altLang="ja-JP" dirty="0"/>
              <a:t>2</a:t>
            </a:r>
            <a:r>
              <a:rPr lang="ja-JP" altLang="en-US" dirty="0" err="1"/>
              <a:t>つの</a:t>
            </a:r>
            <a:r>
              <a:rPr lang="ja-JP" altLang="en-US" dirty="0"/>
              <a:t>視点（立場）から捉えたものである。その</a:t>
            </a:r>
            <a:r>
              <a:rPr lang="en-US" altLang="ja-JP" dirty="0"/>
              <a:t>2</a:t>
            </a:r>
            <a:r>
              <a:rPr lang="ja-JP" altLang="en-US" dirty="0" err="1"/>
              <a:t>つの</a:t>
            </a:r>
            <a:r>
              <a:rPr lang="ja-JP" altLang="en-US" dirty="0"/>
              <a:t>視点とはそれぞれどのような（人の）視点であり、またそれぞれどのような捉え方であるか説明しなさい。</a:t>
            </a:r>
            <a:endParaRPr lang="en-US" altLang="ja-JP" dirty="0"/>
          </a:p>
          <a:p>
            <a:pPr marL="0" indent="0">
              <a:buNone/>
            </a:pPr>
            <a:r>
              <a:rPr lang="ja-JP" altLang="en-US" dirty="0"/>
              <a:t>　</a:t>
            </a:r>
            <a:r>
              <a:rPr lang="en-US" altLang="ja-JP" dirty="0"/>
              <a:t>1</a:t>
            </a:r>
            <a:r>
              <a:rPr lang="ja-JP" altLang="en-US" dirty="0" err="1"/>
              <a:t>つの</a:t>
            </a:r>
            <a:r>
              <a:rPr lang="ja-JP" altLang="en-US" dirty="0"/>
              <a:t>視点</a:t>
            </a:r>
            <a:r>
              <a:rPr lang="en-US" altLang="ja-JP" dirty="0"/>
              <a:t>…</a:t>
            </a:r>
            <a:r>
              <a:rPr lang="ja-JP" altLang="en-US" dirty="0"/>
              <a:t>一般からの視点。一般にはあばたは醜いものとされている</a:t>
            </a:r>
            <a:r>
              <a:rPr lang="ja-JP" altLang="en-US" dirty="0" smtClean="0"/>
              <a:t>。</a:t>
            </a:r>
            <a:endParaRPr lang="en-US" altLang="ja-JP" dirty="0" smtClean="0"/>
          </a:p>
          <a:p>
            <a:pPr marL="0" indent="0">
              <a:buNone/>
            </a:pPr>
            <a:r>
              <a:rPr lang="ja-JP" altLang="en-US" dirty="0"/>
              <a:t>　</a:t>
            </a:r>
            <a:r>
              <a:rPr lang="ja-JP" altLang="en-US" dirty="0" smtClean="0"/>
              <a:t>もう一つの視点</a:t>
            </a:r>
            <a:r>
              <a:rPr lang="en-US" altLang="ja-JP" dirty="0" smtClean="0"/>
              <a:t>…</a:t>
            </a:r>
            <a:r>
              <a:rPr lang="ja-JP" altLang="en-US" dirty="0" smtClean="0"/>
              <a:t>相手を好意をもってとらえている人の視点。一般に醜いものとされる「あばた」も「えくぼ」のように好ましいものに見える。</a:t>
            </a:r>
            <a:endParaRPr lang="en-US" altLang="ja-JP" dirty="0"/>
          </a:p>
          <a:p>
            <a:endParaRPr kumimoji="1" lang="ja-JP" altLang="en-US" dirty="0"/>
          </a:p>
        </p:txBody>
      </p:sp>
    </p:spTree>
    <p:extLst>
      <p:ext uri="{BB962C8B-B14F-4D97-AF65-F5344CB8AC3E}">
        <p14:creationId xmlns:p14="http://schemas.microsoft.com/office/powerpoint/2010/main" val="40302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第１講</a:t>
            </a:r>
            <a:r>
              <a:rPr lang="ja-JP" altLang="en-US" dirty="0" smtClean="0"/>
              <a:t>　認知言語学の基本的考え方</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lang="ja-JP" altLang="en-US" dirty="0" smtClean="0"/>
              <a:t>ポイント、はじめに</a:t>
            </a:r>
            <a:endParaRPr lang="en-US" altLang="ja-JP" dirty="0" smtClean="0"/>
          </a:p>
          <a:p>
            <a:r>
              <a:rPr kumimoji="1" lang="ja-JP" altLang="en-US" dirty="0" smtClean="0"/>
              <a:t>　認知言語学は、言語は言語が有する</a:t>
            </a:r>
            <a:r>
              <a:rPr kumimoji="1" lang="ja-JP" altLang="en-US" dirty="0" smtClean="0">
                <a:solidFill>
                  <a:srgbClr val="FF0000"/>
                </a:solidFill>
              </a:rPr>
              <a:t>一般的な「認知能力」</a:t>
            </a:r>
            <a:r>
              <a:rPr kumimoji="1" lang="ja-JP" altLang="en-US" dirty="0" smtClean="0"/>
              <a:t>、人間の「認知」の営みを反映したものであると考える。</a:t>
            </a:r>
            <a:endParaRPr kumimoji="1" lang="en-US" altLang="ja-JP" dirty="0" smtClean="0"/>
          </a:p>
          <a:p>
            <a:pPr marL="0" indent="0">
              <a:buNone/>
            </a:pPr>
            <a:r>
              <a:rPr lang="ja-JP" altLang="en-US" dirty="0"/>
              <a:t>　</a:t>
            </a:r>
            <a:r>
              <a:rPr lang="ja-JP" altLang="en-US" dirty="0" smtClean="0"/>
              <a:t>　　</a:t>
            </a:r>
            <a:r>
              <a:rPr lang="ja-JP" altLang="en-US" dirty="0" smtClean="0">
                <a:solidFill>
                  <a:srgbClr val="FF0000"/>
                </a:solidFill>
              </a:rPr>
              <a:t>認知</a:t>
            </a:r>
            <a:r>
              <a:rPr lang="ja-JP" altLang="en-US" dirty="0" smtClean="0"/>
              <a:t>とは「人間が、身体を基盤として、頭や心によって行う営み」、</a:t>
            </a:r>
            <a:endParaRPr lang="en-US" altLang="ja-JP" dirty="0" smtClean="0"/>
          </a:p>
          <a:p>
            <a:pPr marL="0" indent="0">
              <a:buNone/>
            </a:pPr>
            <a:r>
              <a:rPr lang="ja-JP" altLang="en-US" dirty="0"/>
              <a:t>　</a:t>
            </a:r>
            <a:r>
              <a:rPr lang="ja-JP" altLang="en-US" dirty="0" smtClean="0"/>
              <a:t>　「人間が行う知的・感性的営み」</a:t>
            </a:r>
            <a:endParaRPr kumimoji="1" lang="en-US" altLang="ja-JP" dirty="0" smtClean="0"/>
          </a:p>
          <a:p>
            <a:r>
              <a:rPr lang="ja-JP" altLang="en-US" dirty="0" smtClean="0"/>
              <a:t>　認知言語学は、身体を通してのさまざまな「経験」が、言語の習得・使用の重要な基盤をなしていると考える。＝</a:t>
            </a:r>
            <a:r>
              <a:rPr lang="ja-JP" altLang="en-US" dirty="0" smtClean="0">
                <a:solidFill>
                  <a:srgbClr val="FF0000"/>
                </a:solidFill>
              </a:rPr>
              <a:t>経験基盤主義</a:t>
            </a:r>
            <a:endParaRPr lang="en-US" altLang="ja-JP" dirty="0" smtClean="0">
              <a:solidFill>
                <a:srgbClr val="FF0000"/>
              </a:solidFill>
            </a:endParaRPr>
          </a:p>
          <a:p>
            <a:pPr marL="0" indent="0">
              <a:buNone/>
            </a:pPr>
            <a:r>
              <a:rPr lang="ja-JP" altLang="en-US" dirty="0">
                <a:solidFill>
                  <a:srgbClr val="FF0000"/>
                </a:solidFill>
              </a:rPr>
              <a:t>　</a:t>
            </a:r>
            <a:r>
              <a:rPr lang="ja-JP" altLang="en-US" dirty="0" smtClean="0">
                <a:solidFill>
                  <a:srgbClr val="FF0000"/>
                </a:solidFill>
              </a:rPr>
              <a:t>　　</a:t>
            </a:r>
            <a:r>
              <a:rPr lang="ja-JP" altLang="en-US" dirty="0" smtClean="0">
                <a:solidFill>
                  <a:schemeClr val="tx1"/>
                </a:solidFill>
              </a:rPr>
              <a:t>物事に関して経験的に身につけた多様な知識が、言語表現（の意味）の理　解には不可欠である。</a:t>
            </a:r>
            <a:endParaRPr lang="en-US" altLang="ja-JP" dirty="0" smtClean="0">
              <a:solidFill>
                <a:schemeClr val="tx1"/>
              </a:solidFill>
            </a:endParaRPr>
          </a:p>
          <a:p>
            <a:endParaRPr kumimoji="1" lang="ja-JP" altLang="en-US" dirty="0"/>
          </a:p>
        </p:txBody>
      </p:sp>
    </p:spTree>
    <p:extLst>
      <p:ext uri="{BB962C8B-B14F-4D97-AF65-F5344CB8AC3E}">
        <p14:creationId xmlns:p14="http://schemas.microsoft.com/office/powerpoint/2010/main" val="4116901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4</a:t>
            </a:r>
            <a:r>
              <a:rPr lang="ja-JP" altLang="en-US" dirty="0" smtClean="0"/>
              <a:t>講　焦点化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ポイント</a:t>
            </a:r>
            <a:endParaRPr kumimoji="1" lang="en-US" altLang="ja-JP" sz="2800" dirty="0" smtClean="0"/>
          </a:p>
          <a:p>
            <a:r>
              <a:rPr lang="en-US" altLang="ja-JP" sz="2400" dirty="0"/>
              <a:t>1</a:t>
            </a:r>
            <a:r>
              <a:rPr lang="ja-JP" altLang="en-US" sz="2400" dirty="0" err="1"/>
              <a:t>つの</a:t>
            </a:r>
            <a:r>
              <a:rPr lang="ja-JP" altLang="en-US" sz="2400" dirty="0"/>
              <a:t>語</a:t>
            </a:r>
            <a:r>
              <a:rPr lang="ja-JP" altLang="en-US" sz="2400" dirty="0" smtClean="0"/>
              <a:t>が同時にある対象の異なる面を焦点化することがある。</a:t>
            </a:r>
            <a:endParaRPr lang="en-US" altLang="ja-JP" sz="2400" dirty="0" smtClean="0"/>
          </a:p>
          <a:p>
            <a:r>
              <a:rPr kumimoji="1" lang="en-US" altLang="ja-JP" sz="2400" dirty="0"/>
              <a:t>1</a:t>
            </a:r>
            <a:r>
              <a:rPr kumimoji="1" lang="ja-JP" altLang="en-US" sz="2400" dirty="0" smtClean="0"/>
              <a:t>語あるいは複数の語が表す同一の焦点化の対象を、異なる「フレーム」で捉え、異なる意味づけをする場合もある。</a:t>
            </a:r>
            <a:endParaRPr kumimoji="1" lang="en-US" altLang="ja-JP" sz="2400" dirty="0" smtClean="0"/>
          </a:p>
          <a:p>
            <a:endParaRPr kumimoji="1" lang="ja-JP" altLang="en-US" sz="2400" dirty="0"/>
          </a:p>
        </p:txBody>
      </p:sp>
    </p:spTree>
    <p:extLst>
      <p:ext uri="{BB962C8B-B14F-4D97-AF65-F5344CB8AC3E}">
        <p14:creationId xmlns:p14="http://schemas.microsoft.com/office/powerpoint/2010/main" val="3956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a:t>
            </a:r>
            <a:r>
              <a:rPr kumimoji="1" lang="en-US" altLang="ja-JP" dirty="0" smtClean="0"/>
              <a:t>…</a:t>
            </a:r>
            <a:r>
              <a:rPr kumimoji="1" lang="ja-JP" altLang="en-US" u="dottedHeavy" dirty="0" smtClean="0"/>
              <a:t>試合では必ず</a:t>
            </a:r>
            <a:r>
              <a:rPr kumimoji="1" lang="ja-JP" altLang="en-US" dirty="0" smtClean="0"/>
              <a:t>　</a:t>
            </a:r>
            <a:r>
              <a:rPr kumimoji="1" lang="ja-JP" altLang="en-US" u="sng" dirty="0" smtClean="0"/>
              <a:t>ベンチの隅に立ったまま</a:t>
            </a:r>
            <a:r>
              <a:rPr kumimoji="1" lang="ja-JP" altLang="en-US" dirty="0" smtClean="0"/>
              <a:t>、</a:t>
            </a:r>
            <a:r>
              <a:rPr kumimoji="1" lang="ja-JP" altLang="en-US" u="sng" dirty="0" smtClean="0"/>
              <a:t>ボールや選手の動きから目を離しません</a:t>
            </a:r>
            <a:r>
              <a:rPr kumimoji="1" lang="ja-JP" altLang="en-US" dirty="0" smtClean="0"/>
              <a:t>。</a:t>
            </a:r>
            <a:r>
              <a:rPr kumimoji="1" lang="ja-JP" altLang="en-US" u="sng" dirty="0" smtClean="0"/>
              <a:t>野球に取り組む姿勢はできているか</a:t>
            </a:r>
            <a:r>
              <a:rPr kumimoji="1" lang="ja-JP" altLang="en-US" dirty="0" smtClean="0"/>
              <a:t>。</a:t>
            </a:r>
            <a:r>
              <a:rPr kumimoji="1" lang="en-US" altLang="ja-JP" u="sng" dirty="0" smtClean="0"/>
              <a:t>1</a:t>
            </a:r>
            <a:r>
              <a:rPr kumimoji="1" lang="ja-JP" altLang="en-US" u="sng" dirty="0" smtClean="0"/>
              <a:t>球</a:t>
            </a:r>
            <a:r>
              <a:rPr kumimoji="1" lang="en-US" altLang="ja-JP" u="sng" dirty="0" smtClean="0"/>
              <a:t>1</a:t>
            </a:r>
            <a:r>
              <a:rPr kumimoji="1" lang="ja-JP" altLang="en-US" u="sng" dirty="0" smtClean="0"/>
              <a:t>球に集中できているか</a:t>
            </a:r>
            <a:r>
              <a:rPr kumimoji="1" lang="ja-JP" altLang="en-US" dirty="0" smtClean="0"/>
              <a:t>。</a:t>
            </a:r>
            <a:r>
              <a:rPr kumimoji="1" lang="ja-JP" altLang="en-US" u="sng" dirty="0" smtClean="0"/>
              <a:t>サイン通りのプレーができるかどうか</a:t>
            </a:r>
            <a:r>
              <a:rPr kumimoji="1" lang="ja-JP" altLang="en-US" dirty="0" smtClean="0"/>
              <a:t>。</a:t>
            </a:r>
            <a:endParaRPr kumimoji="1" lang="en-US" altLang="ja-JP" dirty="0" smtClean="0"/>
          </a:p>
          <a:p>
            <a:r>
              <a:rPr lang="ja-JP" altLang="en-US" dirty="0"/>
              <a:t>同じ</a:t>
            </a:r>
            <a:r>
              <a:rPr lang="ja-JP" altLang="en-US" dirty="0" smtClean="0"/>
              <a:t>位置（ベンチの隅）から、（試合の状況・展開などに応じて）異なる物事を焦点化している。</a:t>
            </a:r>
            <a:endParaRPr lang="en-US" altLang="ja-JP" dirty="0" smtClean="0"/>
          </a:p>
          <a:p>
            <a:r>
              <a:rPr kumimoji="1" lang="ja-JP" altLang="en-US" dirty="0"/>
              <a:t>２</a:t>
            </a:r>
            <a:r>
              <a:rPr kumimoji="1" lang="ja-JP" altLang="en-US" dirty="0" smtClean="0"/>
              <a:t>．</a:t>
            </a:r>
            <a:r>
              <a:rPr kumimoji="1" lang="en-US" altLang="ja-JP" dirty="0" smtClean="0"/>
              <a:t>…</a:t>
            </a:r>
            <a:r>
              <a:rPr kumimoji="1" lang="ja-JP" altLang="en-US" dirty="0" smtClean="0"/>
              <a:t>真っ赤に枯れたくぬぎ林がどこまでも続いていた。</a:t>
            </a:r>
            <a:r>
              <a:rPr kumimoji="1" lang="ja-JP" altLang="en-US" u="sng" dirty="0" smtClean="0"/>
              <a:t>右も、左も、前も、背後も</a:t>
            </a:r>
            <a:r>
              <a:rPr kumimoji="1" lang="ja-JP" altLang="en-US" dirty="0" smtClean="0"/>
              <a:t>、</a:t>
            </a:r>
            <a:r>
              <a:rPr kumimoji="1" lang="ja-JP" altLang="en-US" u="dottedHeavy" dirty="0" smtClean="0"/>
              <a:t>一面のくぬぎ林であった</a:t>
            </a:r>
            <a:r>
              <a:rPr kumimoji="1" lang="ja-JP" altLang="en-US" dirty="0" smtClean="0"/>
              <a:t>。</a:t>
            </a:r>
            <a:endParaRPr kumimoji="1" lang="en-US" altLang="ja-JP" dirty="0" smtClean="0"/>
          </a:p>
          <a:p>
            <a:r>
              <a:rPr lang="ja-JP" altLang="en-US" dirty="0"/>
              <a:t>この表現</a:t>
            </a:r>
            <a:r>
              <a:rPr lang="ja-JP" altLang="en-US" dirty="0" smtClean="0"/>
              <a:t>は、美那子が四方をそれぞれ見た、つまりは焦点化したことをあえて表現した。美那子が「くぬぎ林」に迷い込んでいて、「くぬぎの林」の中から四方を見て、どちらの方向も「くぬぎの林」であったことを知った。</a:t>
            </a:r>
            <a:endParaRPr lang="en-US" altLang="ja-JP" dirty="0" smtClean="0"/>
          </a:p>
          <a:p>
            <a:r>
              <a:rPr kumimoji="1" lang="ja-JP" altLang="en-US" dirty="0" smtClean="0"/>
              <a:t>「一面のくぬぎ林」だけでは、それを一望できる地点から見ている可能性。</a:t>
            </a:r>
            <a:endParaRPr kumimoji="1" lang="ja-JP" altLang="en-US" dirty="0"/>
          </a:p>
        </p:txBody>
      </p:sp>
    </p:spTree>
    <p:extLst>
      <p:ext uri="{BB962C8B-B14F-4D97-AF65-F5344CB8AC3E}">
        <p14:creationId xmlns:p14="http://schemas.microsoft.com/office/powerpoint/2010/main" val="7547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同時に異なる面を焦点化する語</a:t>
            </a:r>
            <a:r>
              <a:rPr kumimoji="1" lang="en-US" altLang="ja-JP" dirty="0" smtClean="0"/>
              <a:t/>
            </a:r>
            <a:br>
              <a:rPr kumimoji="1" lang="en-US" altLang="ja-JP" dirty="0" smtClean="0"/>
            </a:br>
            <a:r>
              <a:rPr lang="ja-JP" altLang="en-US" dirty="0"/>
              <a:t>　「開店休業」</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smtClean="0"/>
              <a:t>「開店」：＜（店などが）営業中であること＞</a:t>
            </a:r>
            <a:endParaRPr lang="en-US" altLang="ja-JP" sz="2800" dirty="0" smtClean="0"/>
          </a:p>
          <a:p>
            <a:r>
              <a:rPr lang="ja-JP" altLang="en-US" sz="2800" dirty="0" smtClean="0"/>
              <a:t>「休業」：＜（店などが）営業していないこと＞</a:t>
            </a:r>
            <a:endParaRPr lang="en-US" altLang="ja-JP" sz="2800" dirty="0" smtClean="0"/>
          </a:p>
          <a:p>
            <a:r>
              <a:rPr kumimoji="1" lang="ja-JP" altLang="en-US" sz="2800" dirty="0" smtClean="0"/>
              <a:t>→メタファー＜営業していないときと同程度にお客がいないこと＞</a:t>
            </a:r>
            <a:endParaRPr kumimoji="1" lang="en-US" altLang="ja-JP" sz="2800" dirty="0" smtClean="0"/>
          </a:p>
          <a:p>
            <a:r>
              <a:rPr kumimoji="1" lang="en-US" altLang="ja-JP" sz="2800" dirty="0" smtClean="0"/>
              <a:t>1</a:t>
            </a:r>
            <a:r>
              <a:rPr kumimoji="1" lang="ja-JP" altLang="en-US" sz="2800" dirty="0" err="1" smtClean="0"/>
              <a:t>つの</a:t>
            </a:r>
            <a:r>
              <a:rPr kumimoji="1" lang="ja-JP" altLang="en-US" sz="2800" dirty="0" smtClean="0"/>
              <a:t>語が同時に</a:t>
            </a:r>
            <a:r>
              <a:rPr kumimoji="1" lang="en-US" altLang="ja-JP" sz="2800" dirty="0" smtClean="0"/>
              <a:t>2</a:t>
            </a:r>
            <a:r>
              <a:rPr kumimoji="1" lang="ja-JP" altLang="en-US" sz="2800" dirty="0" err="1" smtClean="0"/>
              <a:t>つの</a:t>
            </a:r>
            <a:r>
              <a:rPr kumimoji="1" lang="ja-JP" altLang="en-US" sz="2800" dirty="0" smtClean="0"/>
              <a:t>面を焦点化する</a:t>
            </a:r>
            <a:endParaRPr kumimoji="1" lang="en-US" altLang="ja-JP" sz="2800" dirty="0" smtClean="0"/>
          </a:p>
          <a:p>
            <a:endParaRPr kumimoji="1" lang="en-US" altLang="ja-JP" sz="2800" dirty="0" smtClean="0"/>
          </a:p>
        </p:txBody>
      </p:sp>
    </p:spTree>
    <p:extLst>
      <p:ext uri="{BB962C8B-B14F-4D97-AF65-F5344CB8AC3E}">
        <p14:creationId xmlns:p14="http://schemas.microsoft.com/office/powerpoint/2010/main" val="374991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「慇懃無礼」</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smtClean="0"/>
              <a:t>「</a:t>
            </a:r>
            <a:r>
              <a:rPr lang="ja-JP" altLang="en-US" sz="2800" dirty="0"/>
              <a:t>慇懃」：＜礼儀正しく丁寧であること＞</a:t>
            </a:r>
            <a:endParaRPr lang="en-US" altLang="ja-JP" sz="2800" dirty="0"/>
          </a:p>
          <a:p>
            <a:r>
              <a:rPr lang="ja-JP" altLang="en-US" sz="2800" dirty="0"/>
              <a:t>「無礼」：＜礼儀を欠くこと＞</a:t>
            </a:r>
            <a:endParaRPr lang="en-US" altLang="ja-JP" sz="2800" dirty="0"/>
          </a:p>
          <a:p>
            <a:r>
              <a:rPr lang="ja-JP" altLang="en-US" sz="2800" dirty="0"/>
              <a:t>＜表面は礼儀正しく丁寧であるが、実は横柄で、相手を見下している＞</a:t>
            </a:r>
            <a:endParaRPr lang="en-US" altLang="ja-JP" sz="2800" dirty="0"/>
          </a:p>
          <a:p>
            <a:r>
              <a:rPr lang="ja-JP" altLang="en-US" sz="2800" dirty="0"/>
              <a:t>ある人の見かけと内実の両方を焦点化し、その両方に対して異なる評価を与えている。</a:t>
            </a:r>
          </a:p>
          <a:p>
            <a:r>
              <a:rPr kumimoji="1" lang="ja-JP" altLang="en-US" sz="2800" dirty="0" smtClean="0"/>
              <a:t>全体で好ましくない評価を表す。</a:t>
            </a:r>
            <a:endParaRPr kumimoji="1" lang="ja-JP" altLang="en-US" sz="2800" dirty="0"/>
          </a:p>
        </p:txBody>
      </p:sp>
    </p:spTree>
    <p:extLst>
      <p:ext uri="{BB962C8B-B14F-4D97-AF65-F5344CB8AC3E}">
        <p14:creationId xmlns:p14="http://schemas.microsoft.com/office/powerpoint/2010/main" val="22892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「張り子の虎」</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本来＜紙を張り合わせて虎の形に作った、（首が動く）玩具＞</a:t>
            </a:r>
            <a:endParaRPr kumimoji="1" lang="en-US" altLang="ja-JP" sz="2800" dirty="0" smtClean="0"/>
          </a:p>
          <a:p>
            <a:r>
              <a:rPr lang="ja-JP" altLang="en-US" sz="2800" dirty="0" smtClean="0"/>
              <a:t>メタファー：＜見かけは強そうだが、実際には弱いもの＞</a:t>
            </a:r>
            <a:endParaRPr lang="en-US" altLang="ja-JP" sz="2800" dirty="0" smtClean="0"/>
          </a:p>
          <a:p>
            <a:r>
              <a:rPr kumimoji="1" lang="ja-JP" altLang="en-US" sz="2800" dirty="0"/>
              <a:t>見かけ上の強さ</a:t>
            </a:r>
            <a:r>
              <a:rPr kumimoji="1" lang="ja-JP" altLang="en-US" sz="2800" dirty="0" smtClean="0"/>
              <a:t>と</a:t>
            </a:r>
            <a:r>
              <a:rPr kumimoji="1" lang="ja-JP" altLang="en-US" sz="2800" dirty="0"/>
              <a:t>実際の弱さ</a:t>
            </a:r>
            <a:r>
              <a:rPr kumimoji="1" lang="ja-JP" altLang="en-US" sz="2800" dirty="0" smtClean="0"/>
              <a:t>を</a:t>
            </a:r>
            <a:r>
              <a:rPr kumimoji="1" lang="ja-JP" altLang="en-US" sz="2800" dirty="0"/>
              <a:t>共</a:t>
            </a:r>
            <a:r>
              <a:rPr kumimoji="1" lang="ja-JP" altLang="en-US" sz="2800" dirty="0" smtClean="0"/>
              <a:t>に</a:t>
            </a:r>
            <a:r>
              <a:rPr kumimoji="1" lang="ja-JP" altLang="en-US" sz="2800" dirty="0"/>
              <a:t>焦点化して</a:t>
            </a:r>
            <a:r>
              <a:rPr kumimoji="1" lang="ja-JP" altLang="en-US" sz="2800" dirty="0" smtClean="0"/>
              <a:t>いる。</a:t>
            </a:r>
            <a:endParaRPr kumimoji="1" lang="en-US" altLang="ja-JP" sz="2800" dirty="0" smtClean="0"/>
          </a:p>
          <a:p>
            <a:endParaRPr kumimoji="1" lang="ja-JP" altLang="en-US" sz="2800" dirty="0"/>
          </a:p>
        </p:txBody>
      </p:sp>
      <p:pic>
        <p:nvPicPr>
          <p:cNvPr id="1027" name="Picture 3" descr="C:\Users\OKA\AppData\Local\Microsoft\Windows\Temporary Internet Files\Content.IE5\9KE7IZMC\lgi01b2013070112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404" y="130547"/>
            <a:ext cx="2025749" cy="179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「あだ花」</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smtClean="0"/>
              <a:t>本来＜咲いても実をつけない花＞</a:t>
            </a:r>
            <a:endParaRPr lang="en-US" altLang="ja-JP" sz="2800" dirty="0" smtClean="0"/>
          </a:p>
          <a:p>
            <a:r>
              <a:rPr kumimoji="1" lang="ja-JP" altLang="en-US" sz="2800" dirty="0" smtClean="0"/>
              <a:t>メタファー：＜外見ははなやかでも、実質は伴わず、なんの役にも立たないもの＞</a:t>
            </a:r>
            <a:endParaRPr kumimoji="1" lang="en-US" altLang="ja-JP" sz="2800" dirty="0" smtClean="0"/>
          </a:p>
          <a:p>
            <a:r>
              <a:rPr lang="ja-JP" altLang="en-US" sz="2800" dirty="0" smtClean="0"/>
              <a:t>見かけと実質の両方に注目している。</a:t>
            </a:r>
            <a:endParaRPr kumimoji="1" lang="ja-JP" altLang="en-US" sz="2800" dirty="0"/>
          </a:p>
        </p:txBody>
      </p:sp>
    </p:spTree>
    <p:extLst>
      <p:ext uri="{BB962C8B-B14F-4D97-AF65-F5344CB8AC3E}">
        <p14:creationId xmlns:p14="http://schemas.microsoft.com/office/powerpoint/2010/main" val="4701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同一の焦点化の対象を、異なる「フレーム」で捉える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フレームとは「日常の経験を一般化することによって身につけた、複数の要素が統合された知識の型」</a:t>
            </a:r>
            <a:endParaRPr kumimoji="1" lang="en-US" altLang="ja-JP" sz="2800" dirty="0" smtClean="0"/>
          </a:p>
          <a:p>
            <a:r>
              <a:rPr lang="ja-JP" altLang="en-US" sz="2800" dirty="0"/>
              <a:t>焦点化</a:t>
            </a:r>
            <a:r>
              <a:rPr lang="ja-JP" altLang="en-US" sz="2800" dirty="0" smtClean="0"/>
              <a:t>される対象が同一であっても、異なるフレームに置かれると異なる意味に解釈される。</a:t>
            </a:r>
            <a:endParaRPr lang="en-US" altLang="ja-JP" sz="2800" dirty="0" smtClean="0"/>
          </a:p>
          <a:p>
            <a:endParaRPr kumimoji="1" lang="ja-JP" altLang="en-US" sz="2800" dirty="0"/>
          </a:p>
        </p:txBody>
      </p:sp>
    </p:spTree>
    <p:extLst>
      <p:ext uri="{BB962C8B-B14F-4D97-AF65-F5344CB8AC3E}">
        <p14:creationId xmlns:p14="http://schemas.microsoft.com/office/powerpoint/2010/main" val="10316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「明後日」の分析</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a:t>＜</a:t>
            </a:r>
            <a:r>
              <a:rPr kumimoji="1" lang="ja-JP" altLang="en-US" sz="2800" dirty="0" smtClean="0"/>
              <a:t>二日後の日＞を焦点化</a:t>
            </a:r>
            <a:endParaRPr kumimoji="1" lang="en-US" altLang="ja-JP" sz="2800" dirty="0" smtClean="0"/>
          </a:p>
          <a:p>
            <a:r>
              <a:rPr lang="ja-JP" altLang="en-US" sz="2800" dirty="0" smtClean="0"/>
              <a:t>「開幕が明後日に迫った」</a:t>
            </a:r>
            <a:endParaRPr lang="en-US" altLang="ja-JP" sz="2800" dirty="0" smtClean="0"/>
          </a:p>
          <a:p>
            <a:r>
              <a:rPr kumimoji="1" lang="ja-JP" altLang="en-US" sz="2800" dirty="0" smtClean="0"/>
              <a:t>　空間的な移動から時間的経過の意味の拡張</a:t>
            </a:r>
            <a:endParaRPr kumimoji="1" lang="en-US" altLang="ja-JP" sz="2800" dirty="0" smtClean="0"/>
          </a:p>
          <a:p>
            <a:r>
              <a:rPr lang="ja-JP" altLang="en-US" sz="2800" dirty="0"/>
              <a:t>　</a:t>
            </a:r>
            <a:r>
              <a:rPr lang="ja-JP" altLang="en-US" sz="2800" dirty="0" smtClean="0"/>
              <a:t>（何かがどこかに）＜近づく＞意味。</a:t>
            </a:r>
            <a:endParaRPr lang="en-US" altLang="ja-JP" sz="2800" dirty="0" smtClean="0"/>
          </a:p>
          <a:p>
            <a:r>
              <a:rPr lang="ja-JP" altLang="en-US" sz="2800" dirty="0" smtClean="0"/>
              <a:t>　「</a:t>
            </a:r>
            <a:r>
              <a:rPr kumimoji="1" lang="ja-JP" altLang="en-US" sz="2800" dirty="0" smtClean="0"/>
              <a:t>ボールが明後日の方に飛んでいってしまった」</a:t>
            </a:r>
            <a:endParaRPr kumimoji="1" lang="en-US" altLang="ja-JP" sz="2800" dirty="0" smtClean="0"/>
          </a:p>
          <a:p>
            <a:r>
              <a:rPr lang="ja-JP" altLang="en-US" sz="2800" dirty="0" smtClean="0"/>
              <a:t>　＜狙いから</a:t>
            </a:r>
            <a:r>
              <a:rPr lang="ja-JP" altLang="en-US" sz="2800" dirty="0"/>
              <a:t>遠くはずれた</a:t>
            </a:r>
            <a:r>
              <a:rPr lang="ja-JP" altLang="en-US" sz="2800" dirty="0" smtClean="0"/>
              <a:t>方向＞</a:t>
            </a:r>
            <a:endParaRPr kumimoji="1" lang="ja-JP" altLang="en-US" sz="2800" dirty="0"/>
          </a:p>
        </p:txBody>
      </p:sp>
    </p:spTree>
    <p:extLst>
      <p:ext uri="{BB962C8B-B14F-4D97-AF65-F5344CB8AC3E}">
        <p14:creationId xmlns:p14="http://schemas.microsoft.com/office/powerpoint/2010/main" val="18219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kumimoji="1" lang="ja-JP" altLang="en-US" sz="2400" dirty="0" smtClean="0"/>
              <a:t>「今日</a:t>
            </a:r>
            <a:r>
              <a:rPr kumimoji="1" lang="ja-JP" altLang="en-US" sz="2400" dirty="0" err="1" smtClean="0"/>
              <a:t>ー</a:t>
            </a:r>
            <a:r>
              <a:rPr kumimoji="1" lang="ja-JP" altLang="en-US" sz="2400" dirty="0" smtClean="0"/>
              <a:t>明日</a:t>
            </a:r>
            <a:r>
              <a:rPr kumimoji="1" lang="ja-JP" altLang="en-US" sz="2400" dirty="0" err="1" smtClean="0"/>
              <a:t>ー</a:t>
            </a:r>
            <a:r>
              <a:rPr kumimoji="1" lang="ja-JP" altLang="en-US" sz="2400" dirty="0" smtClean="0"/>
              <a:t>あさって」という三日間だけからなるフレームに基づけば、「あさって」は今日から遠く隔たった日である。</a:t>
            </a:r>
            <a:endParaRPr kumimoji="1" lang="en-US" altLang="ja-JP" sz="2400" dirty="0" smtClean="0"/>
          </a:p>
          <a:p>
            <a:r>
              <a:rPr lang="ja-JP" altLang="en-US" sz="2400" dirty="0" smtClean="0"/>
              <a:t>「</a:t>
            </a:r>
            <a:r>
              <a:rPr lang="en-US" altLang="ja-JP" sz="2400" dirty="0" smtClean="0"/>
              <a:t>1</a:t>
            </a:r>
            <a:r>
              <a:rPr lang="ja-JP" altLang="en-US" sz="2400" dirty="0" smtClean="0"/>
              <a:t>年あるいは</a:t>
            </a:r>
            <a:r>
              <a:rPr lang="en-US" altLang="ja-JP" sz="2400" dirty="0" smtClean="0"/>
              <a:t>1</a:t>
            </a:r>
            <a:r>
              <a:rPr lang="ja-JP" altLang="en-US" sz="2400" dirty="0" smtClean="0"/>
              <a:t>ヶ月」というフレームで考えれば「あさって」は、</a:t>
            </a:r>
            <a:r>
              <a:rPr lang="ja-JP" altLang="en-US" sz="2400" dirty="0"/>
              <a:t>その期間内</a:t>
            </a:r>
            <a:r>
              <a:rPr lang="ja-JP" altLang="en-US" sz="2400" dirty="0" smtClean="0"/>
              <a:t>の多くの日と比べて、今日に近い日となる。</a:t>
            </a:r>
            <a:endParaRPr lang="en-US" altLang="ja-JP" sz="2400" dirty="0" smtClean="0"/>
          </a:p>
          <a:p>
            <a:r>
              <a:rPr kumimoji="1" lang="ja-JP" altLang="en-US" sz="2400" dirty="0" smtClean="0"/>
              <a:t>　同一の対象を異なるフレームで捉えると異なる意味に解釈されることがある。</a:t>
            </a:r>
            <a:endParaRPr kumimoji="1" lang="en-US" altLang="ja-JP" sz="2400" dirty="0" smtClean="0"/>
          </a:p>
          <a:p>
            <a:r>
              <a:rPr lang="ja-JP" altLang="en-US" sz="2400" dirty="0" smtClean="0"/>
              <a:t>類例）「明日」と「翌日」</a:t>
            </a:r>
            <a:endParaRPr kumimoji="1" lang="en-US" altLang="ja-JP" sz="2400" dirty="0" smtClean="0"/>
          </a:p>
          <a:p>
            <a:endParaRPr kumimoji="1" lang="ja-JP" altLang="en-US" sz="2400" dirty="0"/>
          </a:p>
        </p:txBody>
      </p:sp>
    </p:spTree>
    <p:extLst>
      <p:ext uri="{BB962C8B-B14F-4D97-AF65-F5344CB8AC3E}">
        <p14:creationId xmlns:p14="http://schemas.microsoft.com/office/powerpoint/2010/main" val="25209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「裸足」「素足」「生足」の分析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t>「裸足」「素足」の「足」：＜足首より下の部分＞</a:t>
            </a:r>
            <a:endParaRPr kumimoji="1" lang="en-US" altLang="ja-JP" sz="2400" dirty="0" smtClean="0"/>
          </a:p>
          <a:p>
            <a:r>
              <a:rPr lang="ja-JP" altLang="en-US" sz="2400" dirty="0" smtClean="0"/>
              <a:t>「生足」の「足」：＜足の付け根から足首の部分＞</a:t>
            </a:r>
            <a:endParaRPr lang="en-US" altLang="ja-JP" sz="2400" dirty="0" smtClean="0"/>
          </a:p>
          <a:p>
            <a:r>
              <a:rPr kumimoji="1" lang="ja-JP" altLang="en-US" sz="2400" dirty="0" smtClean="0"/>
              <a:t>「裸足」履物をはいていない様子。</a:t>
            </a:r>
            <a:endParaRPr kumimoji="1" lang="en-US" altLang="ja-JP" sz="2400" dirty="0" smtClean="0"/>
          </a:p>
          <a:p>
            <a:r>
              <a:rPr lang="ja-JP" altLang="en-US" sz="2400" dirty="0" smtClean="0"/>
              <a:t>「素足」靴下やストッキングをはいていない様子。</a:t>
            </a:r>
            <a:endParaRPr lang="en-US" altLang="ja-JP" sz="2400" dirty="0" smtClean="0"/>
          </a:p>
          <a:p>
            <a:r>
              <a:rPr kumimoji="1" lang="ja-JP" altLang="en-US" sz="2400" dirty="0" smtClean="0"/>
              <a:t>「生足」女性が足にストッキングをはいていない様子。</a:t>
            </a:r>
            <a:endParaRPr kumimoji="1" lang="en-US" altLang="ja-JP" sz="2400" dirty="0" smtClean="0"/>
          </a:p>
          <a:p>
            <a:pPr marL="0" indent="0">
              <a:buNone/>
            </a:pPr>
            <a:endParaRPr kumimoji="1" lang="ja-JP" altLang="en-US" sz="2400" dirty="0"/>
          </a:p>
        </p:txBody>
      </p:sp>
    </p:spTree>
    <p:extLst>
      <p:ext uri="{BB962C8B-B14F-4D97-AF65-F5344CB8AC3E}">
        <p14:creationId xmlns:p14="http://schemas.microsoft.com/office/powerpoint/2010/main" val="20075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言語</a:t>
            </a:r>
            <a:r>
              <a:rPr lang="ja-JP" altLang="en-US" dirty="0" smtClean="0"/>
              <a:t>の</a:t>
            </a:r>
            <a:r>
              <a:rPr lang="ja-JP" altLang="en-US" dirty="0"/>
              <a:t>基盤</a:t>
            </a:r>
            <a:r>
              <a:rPr lang="ja-JP" altLang="en-US" dirty="0" smtClean="0"/>
              <a:t>をなす認知能力</a:t>
            </a:r>
            <a:r>
              <a:rPr lang="ja-JP" altLang="en-US" dirty="0" err="1" smtClean="0"/>
              <a:t>ー</a:t>
            </a:r>
            <a:r>
              <a:rPr lang="ja-JP" altLang="en-US" dirty="0" smtClean="0"/>
              <a:t>①捉え方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同じ１つの物事や状況であっても、（置かれた立場などによって）異なる</a:t>
            </a:r>
            <a:r>
              <a:rPr lang="ja-JP" altLang="en-US" dirty="0" smtClean="0">
                <a:solidFill>
                  <a:schemeClr val="accent2"/>
                </a:solidFill>
              </a:rPr>
              <a:t>捉え方（</a:t>
            </a:r>
            <a:r>
              <a:rPr lang="en-US" altLang="ja-JP" dirty="0" smtClean="0">
                <a:solidFill>
                  <a:schemeClr val="accent2"/>
                </a:solidFill>
              </a:rPr>
              <a:t>construal</a:t>
            </a:r>
            <a:r>
              <a:rPr lang="ja-JP" altLang="en-US" dirty="0" smtClean="0">
                <a:solidFill>
                  <a:schemeClr val="accent2"/>
                </a:solidFill>
              </a:rPr>
              <a:t>）</a:t>
            </a:r>
            <a:r>
              <a:rPr lang="ja-JP" altLang="en-US" dirty="0" smtClean="0"/>
              <a:t>で</a:t>
            </a:r>
            <a:r>
              <a:rPr lang="ja-JP" altLang="en-US" dirty="0"/>
              <a:t>捉えることができるという認知能力があり、その捉え方に応じて、異なる表現をすることができる</a:t>
            </a:r>
            <a:r>
              <a:rPr lang="ja-JP" altLang="en-US" dirty="0" smtClean="0"/>
              <a:t>。→第</a:t>
            </a:r>
            <a:r>
              <a:rPr lang="en-US" altLang="ja-JP" dirty="0" smtClean="0"/>
              <a:t>2</a:t>
            </a:r>
            <a:r>
              <a:rPr lang="ja-JP" altLang="en-US" dirty="0" smtClean="0"/>
              <a:t>講</a:t>
            </a:r>
            <a:r>
              <a:rPr lang="en-US" altLang="ja-JP" dirty="0" smtClean="0"/>
              <a:t>1</a:t>
            </a:r>
            <a:r>
              <a:rPr lang="ja-JP" altLang="en-US" dirty="0" err="1" smtClean="0"/>
              <a:t>つの</a:t>
            </a:r>
            <a:r>
              <a:rPr lang="ja-JP" altLang="en-US" dirty="0" smtClean="0"/>
              <a:t>事態に対する多様な捉え方</a:t>
            </a:r>
            <a:endParaRPr lang="en-US" altLang="ja-JP" dirty="0"/>
          </a:p>
          <a:p>
            <a:endParaRPr kumimoji="1" lang="en-US" altLang="ja-JP" dirty="0" smtClean="0"/>
          </a:p>
          <a:p>
            <a:r>
              <a:rPr lang="ja-JP" altLang="en-US" dirty="0" smtClean="0"/>
              <a:t>例１）</a:t>
            </a:r>
            <a:r>
              <a:rPr kumimoji="1" lang="ja-JP" altLang="en-US" dirty="0" smtClean="0"/>
              <a:t>「</a:t>
            </a:r>
            <a:r>
              <a:rPr kumimoji="1" lang="en-US" altLang="ja-JP" dirty="0" smtClean="0"/>
              <a:t>…</a:t>
            </a:r>
            <a:r>
              <a:rPr kumimoji="1" lang="ja-JP" altLang="en-US" dirty="0" smtClean="0"/>
              <a:t>雪のついた岩壁は、向こうから自分たちに挑んでいる」</a:t>
            </a:r>
            <a:endParaRPr kumimoji="1" lang="en-US" altLang="ja-JP" dirty="0" smtClean="0"/>
          </a:p>
          <a:p>
            <a:pPr marL="0" indent="0">
              <a:buNone/>
            </a:pPr>
            <a:r>
              <a:rPr lang="ja-JP" altLang="en-US" dirty="0" smtClean="0"/>
              <a:t>　　言い換え：「雪のついた岩壁が（目の前に）ある／そびえている」</a:t>
            </a:r>
            <a:endParaRPr lang="en-US" altLang="ja-JP" dirty="0" smtClean="0"/>
          </a:p>
          <a:p>
            <a:pPr marL="0" indent="0">
              <a:buNone/>
            </a:pPr>
            <a:r>
              <a:rPr lang="ja-JP" altLang="en-US" dirty="0"/>
              <a:t>　</a:t>
            </a:r>
            <a:endParaRPr lang="en-US" altLang="ja-JP" dirty="0" smtClean="0"/>
          </a:p>
          <a:p>
            <a:pPr marL="0" indent="0">
              <a:buNone/>
            </a:pPr>
            <a:r>
              <a:rPr lang="ja-JP" altLang="en-US" dirty="0" smtClean="0"/>
              <a:t>　類例）だんだん山が迫ってくる。</a:t>
            </a:r>
            <a:endParaRPr lang="en-US" altLang="ja-JP" dirty="0" smtClean="0"/>
          </a:p>
          <a:p>
            <a:pPr marL="0" indent="0">
              <a:buNone/>
            </a:pPr>
            <a:r>
              <a:rPr kumimoji="1" lang="ja-JP" altLang="en-US" dirty="0"/>
              <a:t>　</a:t>
            </a:r>
            <a:r>
              <a:rPr kumimoji="1" lang="ja-JP" altLang="en-US" dirty="0" smtClean="0"/>
              <a:t>　　　駅前に高層ビルが集まっている。</a:t>
            </a:r>
            <a:endParaRPr kumimoji="1" lang="ja-JP" altLang="en-US" dirty="0"/>
          </a:p>
        </p:txBody>
      </p:sp>
    </p:spTree>
    <p:extLst>
      <p:ext uri="{BB962C8B-B14F-4D97-AF65-F5344CB8AC3E}">
        <p14:creationId xmlns:p14="http://schemas.microsoft.com/office/powerpoint/2010/main" val="1477231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a:bodyPr>
          <a:lstStyle/>
          <a:p>
            <a:r>
              <a:rPr kumimoji="1" lang="ja-JP" altLang="en-US" sz="2400" dirty="0" smtClean="0"/>
              <a:t>「裸足」：「（靴などの）履物をはいているか否か」を問題とするフレームにおいて、「履物をはいていない（足の状態）」を焦点化。「素足」と同じ意味で用いられることもある。</a:t>
            </a:r>
            <a:endParaRPr kumimoji="1" lang="en-US" altLang="ja-JP" sz="2400" dirty="0" smtClean="0"/>
          </a:p>
          <a:p>
            <a:r>
              <a:rPr kumimoji="1" lang="ja-JP" altLang="en-US" sz="2400" dirty="0" smtClean="0"/>
              <a:t>「素足」：「靴下などをはいているか否か」を問題とするフレームにおいて、＜靴下などをはいていない足＞を焦点化。</a:t>
            </a:r>
            <a:endParaRPr kumimoji="1" lang="en-US" altLang="ja-JP" sz="2400" dirty="0" smtClean="0"/>
          </a:p>
          <a:p>
            <a:r>
              <a:rPr lang="ja-JP" altLang="en-US" sz="2400" dirty="0" smtClean="0"/>
              <a:t>「生足」：「女性が足にストッキングをはいているか否か」を問題とするフレームにおいて、「ストッキングをはいていない足」を焦点化。</a:t>
            </a:r>
            <a:endParaRPr lang="en-US" altLang="ja-JP" sz="2400" dirty="0" smtClean="0"/>
          </a:p>
          <a:p>
            <a:r>
              <a:rPr lang="ja-JP" altLang="en-US" sz="2400" dirty="0" smtClean="0"/>
              <a:t>類例）「裸眼」と「肉眼」</a:t>
            </a:r>
            <a:endParaRPr kumimoji="1" lang="ja-JP" altLang="en-US" sz="2400" dirty="0"/>
          </a:p>
        </p:txBody>
      </p:sp>
    </p:spTree>
    <p:extLst>
      <p:ext uri="{BB962C8B-B14F-4D97-AF65-F5344CB8AC3E}">
        <p14:creationId xmlns:p14="http://schemas.microsoft.com/office/powerpoint/2010/main" val="8738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4</a:t>
            </a:r>
            <a:r>
              <a:rPr lang="ja-JP" altLang="en-US" dirty="0" smtClean="0"/>
              <a:t>講のまとめ</a:t>
            </a:r>
            <a:endParaRPr kumimoji="1" lang="ja-JP" altLang="en-US" dirty="0"/>
          </a:p>
        </p:txBody>
      </p:sp>
      <p:sp>
        <p:nvSpPr>
          <p:cNvPr id="3" name="コンテンツ プレースホルダー 2"/>
          <p:cNvSpPr>
            <a:spLocks noGrp="1"/>
          </p:cNvSpPr>
          <p:nvPr>
            <p:ph idx="1"/>
          </p:nvPr>
        </p:nvSpPr>
        <p:spPr/>
        <p:txBody>
          <a:bodyPr>
            <a:normAutofit/>
          </a:bodyPr>
          <a:lstStyle/>
          <a:p>
            <a:pPr marL="457200" indent="-457200">
              <a:buFont typeface="+mj-lt"/>
              <a:buAutoNum type="arabicPeriod"/>
            </a:pPr>
            <a:r>
              <a:rPr kumimoji="1" lang="ja-JP" altLang="en-US" sz="2400" dirty="0" smtClean="0"/>
              <a:t>「開店休業」「慇懃無礼」「張り子の虎」「あだ花」といった語のように、</a:t>
            </a:r>
            <a:r>
              <a:rPr kumimoji="1" lang="en-US" altLang="ja-JP" sz="2400" dirty="0" smtClean="0"/>
              <a:t>1</a:t>
            </a:r>
            <a:r>
              <a:rPr kumimoji="1" lang="ja-JP" altLang="en-US" sz="2400" dirty="0" err="1" smtClean="0"/>
              <a:t>つの</a:t>
            </a:r>
            <a:r>
              <a:rPr lang="ja-JP" altLang="en-US" sz="2400" dirty="0"/>
              <a:t>語</a:t>
            </a:r>
            <a:r>
              <a:rPr lang="ja-JP" altLang="en-US" sz="2400" dirty="0" smtClean="0"/>
              <a:t>が</a:t>
            </a:r>
            <a:r>
              <a:rPr lang="ja-JP" altLang="en-US" sz="2400" dirty="0"/>
              <a:t>同時</a:t>
            </a:r>
            <a:r>
              <a:rPr lang="ja-JP" altLang="en-US" sz="2400" dirty="0" smtClean="0"/>
              <a:t>に</a:t>
            </a:r>
            <a:r>
              <a:rPr lang="ja-JP" altLang="en-US" sz="2400" dirty="0"/>
              <a:t>ある対象</a:t>
            </a:r>
            <a:r>
              <a:rPr lang="ja-JP" altLang="en-US" sz="2400" dirty="0" smtClean="0"/>
              <a:t>の異なる面を焦点化することがある。</a:t>
            </a:r>
            <a:endParaRPr lang="en-US" altLang="ja-JP" sz="2400" dirty="0" smtClean="0"/>
          </a:p>
          <a:p>
            <a:pPr marL="457200" indent="-457200">
              <a:buFont typeface="+mj-lt"/>
              <a:buAutoNum type="arabicPeriod"/>
            </a:pPr>
            <a:r>
              <a:rPr kumimoji="1" lang="ja-JP" altLang="en-US" sz="2400" dirty="0" smtClean="0"/>
              <a:t>「あさって」という</a:t>
            </a:r>
            <a:r>
              <a:rPr kumimoji="1" lang="en-US" altLang="ja-JP" sz="2400" dirty="0" smtClean="0"/>
              <a:t>1</a:t>
            </a:r>
            <a:r>
              <a:rPr kumimoji="1" lang="ja-JP" altLang="en-US" sz="2400" dirty="0" smtClean="0"/>
              <a:t>語が表す同一の焦点化の対象を、異なるフレームで捉え、異なる意味づけをすることができる。</a:t>
            </a:r>
            <a:endParaRPr kumimoji="1" lang="en-US" altLang="ja-JP" sz="2400" dirty="0" smtClean="0"/>
          </a:p>
          <a:p>
            <a:pPr marL="457200" indent="-457200">
              <a:buFont typeface="+mj-lt"/>
              <a:buAutoNum type="arabicPeriod"/>
            </a:pPr>
            <a:r>
              <a:rPr lang="ja-JP" altLang="en-US" sz="2400" dirty="0" smtClean="0"/>
              <a:t>「裸足」「素足」「生足」の各語は、同様の対象を焦点化しているが、基盤としているフレームが相互に異なることから意味が異なる。</a:t>
            </a:r>
            <a:endParaRPr kumimoji="1" lang="ja-JP" altLang="en-US" sz="2400" dirty="0"/>
          </a:p>
        </p:txBody>
      </p:sp>
    </p:spTree>
    <p:extLst>
      <p:ext uri="{BB962C8B-B14F-4D97-AF65-F5344CB8AC3E}">
        <p14:creationId xmlns:p14="http://schemas.microsoft.com/office/powerpoint/2010/main" val="36908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１．「政府が掲げる景気対策案は、いつも看板倒れだ」という文における「看板倒れ」という表現は、「景気対策案」の</a:t>
            </a:r>
            <a:r>
              <a:rPr kumimoji="1" lang="en-US" altLang="ja-JP" dirty="0" smtClean="0"/>
              <a:t>2</a:t>
            </a:r>
            <a:r>
              <a:rPr kumimoji="1" lang="ja-JP" altLang="en-US" dirty="0" err="1" smtClean="0"/>
              <a:t>つの</a:t>
            </a:r>
            <a:r>
              <a:rPr kumimoji="1" lang="ja-JP" altLang="en-US" dirty="0" smtClean="0"/>
              <a:t>面をどのように焦点化している</a:t>
            </a:r>
            <a:r>
              <a:rPr kumimoji="1" lang="ja-JP" altLang="en-US" dirty="0" smtClean="0"/>
              <a:t>か説明しなさい。</a:t>
            </a:r>
            <a:endParaRPr kumimoji="1" lang="en-US" altLang="ja-JP" dirty="0" smtClean="0"/>
          </a:p>
          <a:p>
            <a:r>
              <a:rPr kumimoji="1" lang="ja-JP" altLang="en-US" dirty="0" smtClean="0"/>
              <a:t>「看板」：宣伝のために、人の注意や関心を引き付けるのに有効な文句。→</a:t>
            </a:r>
            <a:r>
              <a:rPr kumimoji="1" lang="ja-JP" altLang="en-US" dirty="0" smtClean="0">
                <a:solidFill>
                  <a:srgbClr val="FF0000"/>
                </a:solidFill>
              </a:rPr>
              <a:t>「景気対策案」がすばらしく「役に立つ」面を焦点化。</a:t>
            </a:r>
            <a:endParaRPr kumimoji="1" lang="en-US" altLang="ja-JP" dirty="0" smtClean="0">
              <a:solidFill>
                <a:srgbClr val="FF0000"/>
              </a:solidFill>
            </a:endParaRPr>
          </a:p>
          <a:p>
            <a:r>
              <a:rPr lang="ja-JP" altLang="en-US" dirty="0" smtClean="0"/>
              <a:t>「倒れ」</a:t>
            </a:r>
            <a:r>
              <a:rPr lang="ja-JP" altLang="en-US" dirty="0" smtClean="0">
                <a:sym typeface="Wingdings" panose="05000000000000000000" pitchFamily="2" charset="2"/>
              </a:rPr>
              <a:t>：（看板が</a:t>
            </a:r>
            <a:r>
              <a:rPr lang="ja-JP" altLang="en-US" dirty="0" smtClean="0"/>
              <a:t>）倒れる、ということは、宣伝文句が無駄になる、役に立たなくなるということ。→</a:t>
            </a:r>
            <a:r>
              <a:rPr lang="ja-JP" altLang="en-US" dirty="0" smtClean="0">
                <a:solidFill>
                  <a:srgbClr val="FF0000"/>
                </a:solidFill>
              </a:rPr>
              <a:t>「景気対策案」が見せかけで「役に立たない」ということを焦点化。</a:t>
            </a:r>
            <a:endParaRPr lang="en-US" altLang="ja-JP" dirty="0" smtClean="0">
              <a:solidFill>
                <a:srgbClr val="FF0000"/>
              </a:solidFill>
            </a:endParaRPr>
          </a:p>
          <a:p>
            <a:r>
              <a:rPr kumimoji="1" lang="ja-JP" altLang="en-US" dirty="0" smtClean="0"/>
              <a:t>２．「取りこぼす」という語は、「負けること」をどのようなフレームに基づき捉えているか。</a:t>
            </a:r>
            <a:endParaRPr kumimoji="1" lang="en-US" altLang="ja-JP" dirty="0" smtClean="0"/>
          </a:p>
          <a:p>
            <a:r>
              <a:rPr lang="ja-JP" altLang="en-US" dirty="0" smtClean="0"/>
              <a:t>「Ｂが</a:t>
            </a:r>
            <a:r>
              <a:rPr lang="ja-JP" altLang="en-US" dirty="0"/>
              <a:t>Ａ</a:t>
            </a:r>
            <a:r>
              <a:rPr lang="ja-JP" altLang="en-US" dirty="0" smtClean="0"/>
              <a:t>より劣っている」というフレームにおいて、「ＢがＡに負ける」のではなく、「Ａが</a:t>
            </a:r>
            <a:r>
              <a:rPr lang="ja-JP" altLang="en-US" dirty="0"/>
              <a:t>Ｂ</a:t>
            </a:r>
            <a:r>
              <a:rPr lang="ja-JP" altLang="en-US" dirty="0" smtClean="0"/>
              <a:t>に負ける」ということを焦点化している。</a:t>
            </a:r>
            <a:endParaRPr kumimoji="1" lang="ja-JP" altLang="en-US" dirty="0"/>
          </a:p>
        </p:txBody>
      </p:sp>
    </p:spTree>
    <p:extLst>
      <p:ext uri="{BB962C8B-B14F-4D97-AF65-F5344CB8AC3E}">
        <p14:creationId xmlns:p14="http://schemas.microsoft.com/office/powerpoint/2010/main" val="1160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5</a:t>
            </a:r>
            <a:r>
              <a:rPr kumimoji="1" lang="ja-JP" altLang="en-US" dirty="0" smtClean="0"/>
              <a:t>講　カテゴリーの伸縮とシネクドキー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smtClean="0"/>
              <a:t>ある語（などの表現）が、本来の意味より狭い意味あるいは広い意味を表すことを</a:t>
            </a:r>
            <a:r>
              <a:rPr lang="ja-JP" altLang="en-US" dirty="0" smtClean="0">
                <a:solidFill>
                  <a:srgbClr val="FF0000"/>
                </a:solidFill>
              </a:rPr>
              <a:t>「シネクドキー」（提喩）</a:t>
            </a:r>
            <a:r>
              <a:rPr lang="ja-JP" altLang="en-US" dirty="0" smtClean="0"/>
              <a:t>と言う。シネクドキーは、カテゴリーを伸縮することができるという認知能力を基盤としている。</a:t>
            </a:r>
            <a:endParaRPr lang="en-US" altLang="ja-JP" dirty="0" smtClean="0"/>
          </a:p>
          <a:p>
            <a:r>
              <a:rPr kumimoji="1" lang="ja-JP" altLang="en-US" dirty="0" smtClean="0"/>
              <a:t>ある</a:t>
            </a:r>
            <a:r>
              <a:rPr kumimoji="1" lang="ja-JP" altLang="en-US" dirty="0"/>
              <a:t>種</a:t>
            </a:r>
            <a:r>
              <a:rPr kumimoji="1" lang="ja-JP" altLang="en-US" dirty="0" smtClean="0"/>
              <a:t>の</a:t>
            </a:r>
            <a:r>
              <a:rPr kumimoji="1" lang="ja-JP" altLang="en-US" dirty="0"/>
              <a:t>シネクドキ</a:t>
            </a:r>
            <a:r>
              <a:rPr kumimoji="1" lang="ja-JP" altLang="en-US" dirty="0" smtClean="0"/>
              <a:t>ーは、本来の意味の二次的活性化によって、婉曲表現として機能する場合がある。</a:t>
            </a:r>
            <a:endParaRPr kumimoji="1" lang="en-US" altLang="ja-JP" dirty="0" smtClean="0"/>
          </a:p>
          <a:p>
            <a:endParaRPr kumimoji="1" lang="ja-JP" altLang="en-US" dirty="0"/>
          </a:p>
        </p:txBody>
      </p:sp>
    </p:spTree>
    <p:extLst>
      <p:ext uri="{BB962C8B-B14F-4D97-AF65-F5344CB8AC3E}">
        <p14:creationId xmlns:p14="http://schemas.microsoft.com/office/powerpoint/2010/main" val="38656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１．「あの悲惨な光景を見て涙を流すとは、お前もやっぱり</a:t>
            </a:r>
            <a:r>
              <a:rPr kumimoji="1" lang="ja-JP" altLang="en-US" u="sng" dirty="0" smtClean="0"/>
              <a:t>人間</a:t>
            </a:r>
            <a:r>
              <a:rPr kumimoji="1" lang="ja-JP" altLang="en-US" dirty="0" smtClean="0"/>
              <a:t>だったんだなあ」</a:t>
            </a:r>
            <a:endParaRPr kumimoji="1" lang="en-US" altLang="ja-JP" dirty="0" smtClean="0"/>
          </a:p>
          <a:p>
            <a:r>
              <a:rPr kumimoji="1" lang="ja-JP" altLang="en-US" dirty="0" smtClean="0"/>
              <a:t>２．「あの悲惨な光景を見ても何にも感じないなんて、お前は</a:t>
            </a:r>
            <a:r>
              <a:rPr kumimoji="1" lang="ja-JP" altLang="en-US" u="sng" dirty="0" smtClean="0"/>
              <a:t>人間</a:t>
            </a:r>
            <a:r>
              <a:rPr lang="ja-JP" altLang="en-US" dirty="0" smtClean="0"/>
              <a:t>じゃない」</a:t>
            </a:r>
            <a:endParaRPr lang="en-US" altLang="ja-JP" dirty="0" smtClean="0"/>
          </a:p>
          <a:p>
            <a:r>
              <a:rPr lang="ja-JP" altLang="en-US" dirty="0"/>
              <a:t>「人間」：＜（何らかの光景に接して）悲しみなどの感情を抱く＞＜ホモサピエンス＞と捉える。＜ホモサピエンス＞の下位カテゴリー。</a:t>
            </a:r>
            <a:endParaRPr lang="en-US" altLang="ja-JP" dirty="0"/>
          </a:p>
          <a:p>
            <a:r>
              <a:rPr lang="ja-JP" altLang="en-US" dirty="0" smtClean="0"/>
              <a:t>３．「このロボットはもはや</a:t>
            </a:r>
            <a:r>
              <a:rPr lang="ja-JP" altLang="en-US" u="sng" dirty="0" smtClean="0"/>
              <a:t>人間</a:t>
            </a:r>
            <a:r>
              <a:rPr lang="ja-JP" altLang="en-US" dirty="0" smtClean="0"/>
              <a:t>です。あなたの言葉がわかるだけでなく、心も理解します。」</a:t>
            </a:r>
            <a:endParaRPr lang="en-US" altLang="ja-JP" dirty="0" smtClean="0"/>
          </a:p>
          <a:p>
            <a:r>
              <a:rPr lang="ja-JP" altLang="en-US" dirty="0" smtClean="0"/>
              <a:t>＜ホモサピエンス＞のカテゴリーを拡大して、＜言葉や心が理解できる＞＜存在＞という＜ホモサピエンス＞の上位カテゴリーを形成している。</a:t>
            </a:r>
            <a:endParaRPr lang="en-US" altLang="ja-JP" dirty="0" smtClean="0"/>
          </a:p>
          <a:p>
            <a:endParaRPr kumimoji="1" lang="ja-JP" altLang="en-US" dirty="0"/>
          </a:p>
        </p:txBody>
      </p:sp>
    </p:spTree>
    <p:extLst>
      <p:ext uri="{BB962C8B-B14F-4D97-AF65-F5344CB8AC3E}">
        <p14:creationId xmlns:p14="http://schemas.microsoft.com/office/powerpoint/2010/main" val="3984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smtClean="0"/>
              <a:t>＜言葉や心が理解できる＞＜存在＞</a:t>
            </a:r>
            <a:endParaRPr lang="en-US" altLang="ja-JP" dirty="0" smtClean="0"/>
          </a:p>
          <a:p>
            <a:r>
              <a:rPr kumimoji="1" lang="ja-JP" altLang="en-US" dirty="0" smtClean="0"/>
              <a:t>　　　　　　　カテゴリーを拡大</a:t>
            </a:r>
            <a:r>
              <a:rPr kumimoji="1" lang="ja-JP" altLang="en-US" dirty="0" err="1" smtClean="0"/>
              <a:t>ー</a:t>
            </a:r>
            <a:r>
              <a:rPr kumimoji="1" lang="ja-JP" altLang="en-US" dirty="0" smtClean="0"/>
              <a:t>上位カテゴリー</a:t>
            </a:r>
            <a:endParaRPr kumimoji="1" lang="en-US" altLang="ja-JP" dirty="0"/>
          </a:p>
          <a:p>
            <a:r>
              <a:rPr lang="ja-JP" altLang="en-US" dirty="0" smtClean="0"/>
              <a:t>　＜ホモサピエンス＞</a:t>
            </a:r>
            <a:endParaRPr lang="en-US" altLang="ja-JP" dirty="0" smtClean="0"/>
          </a:p>
          <a:p>
            <a:r>
              <a:rPr kumimoji="1" lang="ja-JP" altLang="en-US" dirty="0" smtClean="0"/>
              <a:t>　　　　　　　カテゴリーを縮小</a:t>
            </a:r>
            <a:r>
              <a:rPr kumimoji="1" lang="ja-JP" altLang="en-US" dirty="0" err="1" smtClean="0"/>
              <a:t>ー</a:t>
            </a:r>
            <a:r>
              <a:rPr kumimoji="1" lang="ja-JP" altLang="en-US" dirty="0" smtClean="0"/>
              <a:t>下位カテゴリー</a:t>
            </a:r>
            <a:endParaRPr kumimoji="1" lang="en-US" altLang="ja-JP" dirty="0"/>
          </a:p>
          <a:p>
            <a:r>
              <a:rPr lang="ja-JP" altLang="en-US" dirty="0" smtClean="0"/>
              <a:t>＜悲しみなどの感情を抱く＞＜ホモサピエンス＞</a:t>
            </a:r>
            <a:endParaRPr lang="en-US" altLang="ja-JP" dirty="0" smtClean="0"/>
          </a:p>
          <a:p>
            <a:endParaRPr kumimoji="1" lang="en-US" altLang="ja-JP" dirty="0"/>
          </a:p>
          <a:p>
            <a:r>
              <a:rPr lang="ja-JP" altLang="en-US" dirty="0" smtClean="0">
                <a:solidFill>
                  <a:srgbClr val="FF0000"/>
                </a:solidFill>
              </a:rPr>
              <a:t>シネクドキー（提喩）：ある語（などの表現）が、本来の意味より狭い意味あるいは広い意味を表すこと（及びその仕組み）</a:t>
            </a:r>
            <a:endParaRPr lang="en-US" altLang="ja-JP" dirty="0" smtClean="0">
              <a:solidFill>
                <a:srgbClr val="FF0000"/>
              </a:solidFill>
            </a:endParaRPr>
          </a:p>
          <a:p>
            <a:r>
              <a:rPr lang="ja-JP" altLang="en-US" dirty="0" smtClean="0"/>
              <a:t>シネクドキーは、カテゴリー</a:t>
            </a:r>
            <a:r>
              <a:rPr lang="ja-JP" altLang="en-US" dirty="0"/>
              <a:t>を伸縮することができるという認知</a:t>
            </a:r>
            <a:r>
              <a:rPr lang="ja-JP" altLang="en-US" dirty="0" smtClean="0"/>
              <a:t>能力を基盤としている。</a:t>
            </a:r>
            <a:endParaRPr lang="en-US" altLang="ja-JP" dirty="0"/>
          </a:p>
          <a:p>
            <a:endParaRPr lang="en-US" altLang="ja-JP" dirty="0" smtClean="0"/>
          </a:p>
          <a:p>
            <a:endParaRPr kumimoji="1" lang="ja-JP" altLang="en-US" dirty="0"/>
          </a:p>
        </p:txBody>
      </p:sp>
      <p:sp>
        <p:nvSpPr>
          <p:cNvPr id="4" name="上矢印 3"/>
          <p:cNvSpPr/>
          <p:nvPr/>
        </p:nvSpPr>
        <p:spPr>
          <a:xfrm>
            <a:off x="2141836" y="2546367"/>
            <a:ext cx="181233" cy="337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117122" y="3323671"/>
            <a:ext cx="247135" cy="370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575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ある対象を異なるレベルのカテゴリーに位置づけることができるという認知能力</a:t>
            </a:r>
            <a:endParaRPr kumimoji="1" lang="en-US" altLang="ja-JP" dirty="0" smtClean="0"/>
          </a:p>
          <a:p>
            <a:r>
              <a:rPr lang="ja-JP" altLang="en-US" dirty="0" smtClean="0"/>
              <a:t>「お前」と言う一人の人を、＜悲しみなどの感情を抱く＞＜ホモサピエンス＞、＜ホモサピエンス＞、＜言葉や心が理解できる＞＜存在＞という</a:t>
            </a:r>
            <a:r>
              <a:rPr lang="en-US" altLang="ja-JP" dirty="0" smtClean="0"/>
              <a:t>3</a:t>
            </a:r>
            <a:r>
              <a:rPr lang="ja-JP" altLang="en-US" dirty="0" err="1" smtClean="0"/>
              <a:t>つの</a:t>
            </a:r>
            <a:r>
              <a:rPr lang="ja-JP" altLang="en-US" dirty="0" smtClean="0"/>
              <a:t>カテゴリーのいずれのメンバーとしても位置付けることができる。</a:t>
            </a:r>
            <a:endParaRPr lang="en-US" altLang="ja-JP" dirty="0" smtClean="0"/>
          </a:p>
          <a:p>
            <a:r>
              <a:rPr kumimoji="1" lang="ja-JP" altLang="en-US" dirty="0" smtClean="0"/>
              <a:t>「ソメイヨシノ」→＜ソメイヨシノ＞、＜サクラ＞、＜木＞、＜植物＞と言うレベルの異なるカテゴリーの一員として捉えることができる。</a:t>
            </a:r>
            <a:endParaRPr kumimoji="1" lang="ja-JP" altLang="en-US" dirty="0"/>
          </a:p>
        </p:txBody>
      </p:sp>
    </p:spTree>
    <p:extLst>
      <p:ext uri="{BB962C8B-B14F-4D97-AF65-F5344CB8AC3E}">
        <p14:creationId xmlns:p14="http://schemas.microsoft.com/office/powerpoint/2010/main" val="216693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意味の縮小</a:t>
            </a:r>
            <a:r>
              <a:rPr kumimoji="1" lang="en-US" altLang="ja-JP" dirty="0" smtClean="0"/>
              <a:t/>
            </a:r>
            <a:br>
              <a:rPr kumimoji="1" lang="en-US" altLang="ja-JP" dirty="0" smtClean="0"/>
            </a:br>
            <a:r>
              <a:rPr lang="ja-JP" altLang="en-US" dirty="0" err="1" smtClean="0"/>
              <a:t>ー</a:t>
            </a:r>
            <a:r>
              <a:rPr lang="ja-JP" altLang="en-US" dirty="0" smtClean="0"/>
              <a:t>類から種への転用</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「より広い意味からより狭い意味に転用される」シネクドキー</a:t>
            </a:r>
            <a:endParaRPr lang="en-US" altLang="ja-JP" dirty="0"/>
          </a:p>
          <a:p>
            <a:r>
              <a:rPr kumimoji="1" lang="ja-JP" altLang="en-US" dirty="0" smtClean="0"/>
              <a:t>「より広い意味」＝「上位カテゴリー」＝「類」</a:t>
            </a:r>
            <a:endParaRPr kumimoji="1" lang="en-US" altLang="ja-JP" dirty="0" smtClean="0"/>
          </a:p>
          <a:p>
            <a:r>
              <a:rPr lang="ja-JP" altLang="en-US" dirty="0" smtClean="0"/>
              <a:t>「より狭い意味」＝「下位カテゴリー」＝「種」</a:t>
            </a:r>
            <a:endParaRPr lang="en-US" altLang="ja-JP" dirty="0" smtClean="0"/>
          </a:p>
          <a:p>
            <a:r>
              <a:rPr lang="ja-JP" altLang="en-US" dirty="0" smtClean="0">
                <a:solidFill>
                  <a:srgbClr val="FF0000"/>
                </a:solidFill>
              </a:rPr>
              <a:t>「類から種への転用」</a:t>
            </a:r>
            <a:endParaRPr lang="en-US" altLang="ja-JP" dirty="0" smtClean="0">
              <a:solidFill>
                <a:srgbClr val="FF0000"/>
              </a:solidFill>
            </a:endParaRPr>
          </a:p>
          <a:p>
            <a:r>
              <a:rPr kumimoji="1" lang="en-US" altLang="ja-JP" dirty="0" smtClean="0"/>
              <a:t>4a. </a:t>
            </a:r>
            <a:r>
              <a:rPr kumimoji="1" lang="ja-JP" altLang="en-US" u="sng" dirty="0" smtClean="0"/>
              <a:t>花</a:t>
            </a:r>
            <a:r>
              <a:rPr kumimoji="1" lang="ja-JP" altLang="en-US" dirty="0" smtClean="0"/>
              <a:t>を見に行く。＜植物が咲かせるもの一般＞（類）</a:t>
            </a:r>
            <a:endParaRPr kumimoji="1" lang="en-US" altLang="ja-JP" dirty="0" smtClean="0"/>
          </a:p>
          <a:p>
            <a:r>
              <a:rPr lang="en-US" altLang="ja-JP" dirty="0"/>
              <a:t> </a:t>
            </a:r>
            <a:r>
              <a:rPr lang="en-US" altLang="ja-JP" dirty="0" smtClean="0"/>
              <a:t>b. </a:t>
            </a:r>
            <a:r>
              <a:rPr lang="ja-JP" altLang="en-US" u="sng" dirty="0" smtClean="0"/>
              <a:t>花</a:t>
            </a:r>
            <a:r>
              <a:rPr lang="ja-JP" altLang="en-US" u="dotted" dirty="0" smtClean="0"/>
              <a:t>見</a:t>
            </a:r>
            <a:r>
              <a:rPr lang="ja-JP" altLang="en-US" dirty="0" smtClean="0"/>
              <a:t>に行く。　→＜サクラ＞（種）</a:t>
            </a:r>
            <a:endParaRPr lang="en-US" altLang="ja-JP" dirty="0" smtClean="0"/>
          </a:p>
          <a:p>
            <a:r>
              <a:rPr kumimoji="1" lang="ja-JP" altLang="en-US" dirty="0" smtClean="0"/>
              <a:t>「</a:t>
            </a:r>
            <a:r>
              <a:rPr kumimoji="1" lang="ja-JP" altLang="en-US" u="sng" dirty="0" smtClean="0"/>
              <a:t>タマゴ</a:t>
            </a:r>
            <a:r>
              <a:rPr kumimoji="1" lang="ja-JP" altLang="en-US" dirty="0" smtClean="0"/>
              <a:t>買ってきて」→＜ニワトリのタマゴ＞</a:t>
            </a:r>
            <a:endParaRPr kumimoji="1" lang="en-US" altLang="ja-JP" dirty="0" smtClean="0"/>
          </a:p>
          <a:p>
            <a:r>
              <a:rPr lang="ja-JP" altLang="en-US" dirty="0" smtClean="0"/>
              <a:t>「ある類を表す言葉が、特定の種もあらわせる」</a:t>
            </a:r>
            <a:endParaRPr lang="en-US" altLang="ja-JP" dirty="0" smtClean="0"/>
          </a:p>
          <a:p>
            <a:r>
              <a:rPr lang="ja-JP" altLang="en-US" dirty="0" smtClean="0"/>
              <a:t>→</a:t>
            </a:r>
            <a:r>
              <a:rPr lang="ja-JP" altLang="en-US" dirty="0" smtClean="0">
                <a:solidFill>
                  <a:srgbClr val="FF0000"/>
                </a:solidFill>
              </a:rPr>
              <a:t>その種は類を代表するメンバー</a:t>
            </a:r>
            <a:endParaRPr lang="en-US" altLang="ja-JP" dirty="0" smtClean="0">
              <a:solidFill>
                <a:srgbClr val="FF0000"/>
              </a:solidFill>
            </a:endParaRPr>
          </a:p>
          <a:p>
            <a:r>
              <a:rPr kumimoji="1" lang="ja-JP" altLang="en-US" dirty="0" smtClean="0"/>
              <a:t>「伝統の一戦」</a:t>
            </a:r>
            <a:r>
              <a:rPr lang="ja-JP" altLang="en-US" dirty="0" smtClean="0"/>
              <a:t>「一杯飲む」「頭に白いものが目立つ」</a:t>
            </a:r>
            <a:endParaRPr kumimoji="1" lang="ja-JP" altLang="en-US" dirty="0"/>
          </a:p>
        </p:txBody>
      </p:sp>
    </p:spTree>
    <p:extLst>
      <p:ext uri="{BB962C8B-B14F-4D97-AF65-F5344CB8AC3E}">
        <p14:creationId xmlns:p14="http://schemas.microsoft.com/office/powerpoint/2010/main" val="23337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5a. </a:t>
            </a:r>
            <a:r>
              <a:rPr kumimoji="1" lang="ja-JP" altLang="en-US" dirty="0" smtClean="0"/>
              <a:t>明日の</a:t>
            </a:r>
            <a:r>
              <a:rPr kumimoji="1" lang="ja-JP" altLang="en-US" u="sng" dirty="0" smtClean="0"/>
              <a:t>天気</a:t>
            </a:r>
            <a:r>
              <a:rPr kumimoji="1" lang="ja-JP" altLang="en-US" dirty="0" smtClean="0"/>
              <a:t>が心配だ。</a:t>
            </a:r>
            <a:endParaRPr kumimoji="1" lang="en-US" altLang="ja-JP" dirty="0" smtClean="0"/>
          </a:p>
          <a:p>
            <a:r>
              <a:rPr lang="en-US" altLang="ja-JP" dirty="0"/>
              <a:t> </a:t>
            </a:r>
            <a:r>
              <a:rPr lang="en-US" altLang="ja-JP" dirty="0" smtClean="0"/>
              <a:t>b.</a:t>
            </a:r>
            <a:r>
              <a:rPr lang="ja-JP" altLang="en-US" dirty="0" smtClean="0"/>
              <a:t>　明日、</a:t>
            </a:r>
            <a:r>
              <a:rPr lang="ja-JP" altLang="en-US" u="sng" dirty="0" smtClean="0"/>
              <a:t>天気</a:t>
            </a:r>
            <a:r>
              <a:rPr lang="ja-JP" altLang="en-US" dirty="0" smtClean="0"/>
              <a:t>になるといいね。</a:t>
            </a:r>
            <a:endParaRPr lang="en-US" altLang="ja-JP" dirty="0" smtClean="0"/>
          </a:p>
          <a:p>
            <a:r>
              <a:rPr lang="en-US" altLang="ja-JP" dirty="0" smtClean="0"/>
              <a:t>a.</a:t>
            </a:r>
            <a:r>
              <a:rPr lang="ja-JP" altLang="en-US" dirty="0" smtClean="0"/>
              <a:t>＜気象状態一般＞、</a:t>
            </a:r>
            <a:r>
              <a:rPr lang="en-US" altLang="ja-JP" dirty="0" smtClean="0"/>
              <a:t>b.</a:t>
            </a:r>
            <a:r>
              <a:rPr lang="ja-JP" altLang="en-US" dirty="0" smtClean="0"/>
              <a:t>＜晴れ＞すなわち好ましい天気。</a:t>
            </a:r>
            <a:endParaRPr lang="en-US" altLang="ja-JP" dirty="0" smtClean="0"/>
          </a:p>
          <a:p>
            <a:r>
              <a:rPr lang="ja-JP" altLang="en-US" dirty="0" smtClean="0"/>
              <a:t>「学生のレポートを</a:t>
            </a:r>
            <a:r>
              <a:rPr lang="ja-JP" altLang="en-US" u="sng" dirty="0" smtClean="0"/>
              <a:t>評価</a:t>
            </a:r>
            <a:r>
              <a:rPr lang="ja-JP" altLang="en-US" dirty="0" smtClean="0"/>
              <a:t>する」：＜良し悪しの程度を判断する＞</a:t>
            </a:r>
            <a:endParaRPr lang="en-US" altLang="ja-JP" dirty="0" smtClean="0"/>
          </a:p>
          <a:p>
            <a:r>
              <a:rPr lang="ja-JP" altLang="en-US" dirty="0" smtClean="0"/>
              <a:t>「彼の研究は</a:t>
            </a:r>
            <a:r>
              <a:rPr lang="ja-JP" altLang="en-US" u="sng" dirty="0" smtClean="0"/>
              <a:t>評価</a:t>
            </a:r>
            <a:r>
              <a:rPr lang="ja-JP" altLang="en-US" dirty="0" smtClean="0"/>
              <a:t>できる」：＜高い評価＞に限定。</a:t>
            </a:r>
            <a:endParaRPr lang="en-US" altLang="ja-JP" dirty="0" smtClean="0"/>
          </a:p>
          <a:p>
            <a:r>
              <a:rPr lang="en-US" altLang="ja-JP" dirty="0" smtClean="0"/>
              <a:t>6. </a:t>
            </a:r>
            <a:r>
              <a:rPr lang="ja-JP" altLang="en-US" dirty="0" smtClean="0"/>
              <a:t>イチロー選手は</a:t>
            </a:r>
            <a:r>
              <a:rPr lang="ja-JP" altLang="en-US" u="sng" dirty="0" smtClean="0"/>
              <a:t>肩</a:t>
            </a:r>
            <a:r>
              <a:rPr lang="ja-JP" altLang="en-US" dirty="0" smtClean="0"/>
              <a:t>と</a:t>
            </a:r>
            <a:r>
              <a:rPr lang="ja-JP" altLang="en-US" u="sng" dirty="0" smtClean="0"/>
              <a:t>足</a:t>
            </a:r>
            <a:r>
              <a:rPr lang="ja-JP" altLang="en-US" dirty="0" smtClean="0"/>
              <a:t>が最大の魅力だ。</a:t>
            </a:r>
            <a:endParaRPr lang="en-US" altLang="ja-JP" dirty="0" smtClean="0"/>
          </a:p>
          <a:p>
            <a:r>
              <a:rPr lang="ja-JP" altLang="en-US" dirty="0" smtClean="0"/>
              <a:t>「肩」：＜ボールを遠くに投げることができる肩＞</a:t>
            </a:r>
            <a:endParaRPr lang="en-US" altLang="ja-JP" dirty="0" smtClean="0"/>
          </a:p>
          <a:p>
            <a:r>
              <a:rPr lang="ja-JP" altLang="en-US" dirty="0" smtClean="0"/>
              <a:t>「足」：＜速く走ることができる足＞</a:t>
            </a:r>
            <a:endParaRPr lang="en-US" altLang="ja-JP" dirty="0" smtClean="0"/>
          </a:p>
          <a:p>
            <a:r>
              <a:rPr lang="ja-JP" altLang="en-US" dirty="0" smtClean="0">
                <a:solidFill>
                  <a:srgbClr val="FF0000"/>
                </a:solidFill>
              </a:rPr>
              <a:t>「種が類の好ましいメンバーである」→カテゴリーの「理想例」。</a:t>
            </a:r>
            <a:endParaRPr lang="en-US" altLang="ja-JP" dirty="0" smtClean="0">
              <a:solidFill>
                <a:srgbClr val="FF0000"/>
              </a:solidFill>
            </a:endParaRPr>
          </a:p>
          <a:p>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26860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７．どうも</a:t>
            </a:r>
            <a:r>
              <a:rPr kumimoji="1" lang="ja-JP" altLang="en-US" u="sng" dirty="0" smtClean="0"/>
              <a:t>熱</a:t>
            </a:r>
            <a:r>
              <a:rPr kumimoji="1" lang="ja-JP" altLang="en-US" dirty="0" smtClean="0"/>
              <a:t>があるようだ。</a:t>
            </a:r>
            <a:endParaRPr kumimoji="1" lang="en-US" altLang="ja-JP" dirty="0" smtClean="0"/>
          </a:p>
          <a:p>
            <a:r>
              <a:rPr lang="ja-JP" altLang="en-US" dirty="0" smtClean="0"/>
              <a:t>＜平熱よりも高い熱＞　顕著な程度を有する熱。</a:t>
            </a:r>
            <a:endParaRPr lang="en-US" altLang="ja-JP" dirty="0" smtClean="0"/>
          </a:p>
          <a:p>
            <a:r>
              <a:rPr kumimoji="1" lang="ja-JP" altLang="en-US" dirty="0" smtClean="0"/>
              <a:t>「今日は</a:t>
            </a:r>
            <a:r>
              <a:rPr kumimoji="1" lang="ja-JP" altLang="en-US" u="sng" dirty="0" smtClean="0"/>
              <a:t>お金</a:t>
            </a:r>
            <a:r>
              <a:rPr kumimoji="1" lang="ja-JP" altLang="en-US" dirty="0" smtClean="0"/>
              <a:t>があるから、何かおいしいものでも食べよう」</a:t>
            </a:r>
            <a:endParaRPr kumimoji="1" lang="en-US" altLang="ja-JP" dirty="0" smtClean="0"/>
          </a:p>
          <a:p>
            <a:r>
              <a:rPr kumimoji="1" lang="ja-JP" altLang="en-US" dirty="0" smtClean="0"/>
              <a:t>＜普段持っているよりも多額のお金＞　顕著な程度を有するお金</a:t>
            </a:r>
            <a:endParaRPr kumimoji="1" lang="en-US" altLang="ja-JP" dirty="0" smtClean="0"/>
          </a:p>
          <a:p>
            <a:r>
              <a:rPr kumimoji="1" lang="ja-JP" altLang="en-US" dirty="0" smtClean="0"/>
              <a:t>「彼女は</a:t>
            </a:r>
            <a:r>
              <a:rPr kumimoji="1" lang="ja-JP" altLang="en-US" u="sng" dirty="0" smtClean="0"/>
              <a:t>財産</a:t>
            </a:r>
            <a:r>
              <a:rPr kumimoji="1" lang="ja-JP" altLang="en-US" dirty="0" smtClean="0"/>
              <a:t>があるから、老後、何の心配もない」</a:t>
            </a:r>
            <a:endParaRPr kumimoji="1" lang="en-US" altLang="ja-JP" dirty="0" smtClean="0"/>
          </a:p>
          <a:p>
            <a:r>
              <a:rPr kumimoji="1" lang="ja-JP" altLang="en-US" dirty="0" smtClean="0"/>
              <a:t>＜普通の人が持っているよりも多額の財産＞　</a:t>
            </a:r>
            <a:endParaRPr kumimoji="1" lang="en-US" altLang="ja-JP" dirty="0" smtClean="0"/>
          </a:p>
          <a:p>
            <a:r>
              <a:rPr lang="ja-JP" altLang="en-US" dirty="0" smtClean="0">
                <a:solidFill>
                  <a:srgbClr val="FF0000"/>
                </a:solidFill>
              </a:rPr>
              <a:t>「種が類の顕著な程度を持つメンバーである」→カテゴリーの「顕著例」</a:t>
            </a:r>
            <a:endParaRPr kumimoji="1" lang="ja-JP" altLang="en-US" dirty="0">
              <a:solidFill>
                <a:srgbClr val="FF0000"/>
              </a:solidFill>
            </a:endParaRPr>
          </a:p>
        </p:txBody>
      </p:sp>
    </p:spTree>
    <p:extLst>
      <p:ext uri="{BB962C8B-B14F-4D97-AF65-F5344CB8AC3E}">
        <p14:creationId xmlns:p14="http://schemas.microsoft.com/office/powerpoint/2010/main" val="280903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②視点の転換</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同じ物事に対して、異なる</a:t>
            </a:r>
            <a:r>
              <a:rPr kumimoji="1" lang="ja-JP" altLang="en-US" dirty="0" smtClean="0">
                <a:solidFill>
                  <a:schemeClr val="accent2"/>
                </a:solidFill>
              </a:rPr>
              <a:t>視点（</a:t>
            </a:r>
            <a:r>
              <a:rPr kumimoji="1" lang="en-US" altLang="ja-JP" dirty="0" smtClean="0">
                <a:solidFill>
                  <a:schemeClr val="accent2"/>
                </a:solidFill>
              </a:rPr>
              <a:t>viewpoint</a:t>
            </a:r>
            <a:r>
              <a:rPr kumimoji="1" lang="ja-JP" altLang="en-US" dirty="0" smtClean="0">
                <a:solidFill>
                  <a:schemeClr val="accent2"/>
                </a:solidFill>
              </a:rPr>
              <a:t>）</a:t>
            </a:r>
            <a:r>
              <a:rPr kumimoji="1" lang="ja-JP" altLang="en-US" dirty="0" smtClean="0"/>
              <a:t>を設定してそこから捉えるという認知能力がある。視点によって、同じ物事に対して異なる表現をする。→第</a:t>
            </a:r>
            <a:r>
              <a:rPr kumimoji="1" lang="en-US" altLang="ja-JP" dirty="0" smtClean="0"/>
              <a:t>3</a:t>
            </a:r>
            <a:r>
              <a:rPr kumimoji="1" lang="ja-JP" altLang="en-US" dirty="0" smtClean="0"/>
              <a:t>講</a:t>
            </a:r>
            <a:endParaRPr kumimoji="1" lang="en-US" altLang="ja-JP" dirty="0" smtClean="0"/>
          </a:p>
          <a:p>
            <a:pPr marL="0" indent="0">
              <a:buNone/>
            </a:pPr>
            <a:endParaRPr kumimoji="1" lang="en-US" altLang="ja-JP" dirty="0" smtClean="0"/>
          </a:p>
          <a:p>
            <a:r>
              <a:rPr lang="ja-JP" altLang="en-US" dirty="0" smtClean="0"/>
              <a:t>例２）</a:t>
            </a:r>
            <a:r>
              <a:rPr lang="en-US" altLang="ja-JP" dirty="0" smtClean="0"/>
              <a:t>…</a:t>
            </a:r>
            <a:r>
              <a:rPr lang="ja-JP" altLang="en-US" dirty="0" smtClean="0"/>
              <a:t>幾つもの駅を過ぎる間、</a:t>
            </a:r>
            <a:r>
              <a:rPr lang="ja-JP" altLang="en-US" u="sng" dirty="0" smtClean="0"/>
              <a:t>平野は尽きなかった</a:t>
            </a:r>
            <a:r>
              <a:rPr lang="ja-JP" altLang="en-US" dirty="0" smtClean="0"/>
              <a:t>。</a:t>
            </a:r>
            <a:endParaRPr lang="en-US" altLang="ja-JP" dirty="0" smtClean="0"/>
          </a:p>
          <a:p>
            <a:pPr marL="0" indent="0">
              <a:buNone/>
            </a:pPr>
            <a:r>
              <a:rPr kumimoji="1" lang="ja-JP" altLang="en-US" dirty="0"/>
              <a:t>　</a:t>
            </a:r>
            <a:r>
              <a:rPr kumimoji="1" lang="ja-JP" altLang="en-US" dirty="0" smtClean="0"/>
              <a:t>　　列車で移動中のいくつもの視点から見た結果、どの視点から見ても平野で</a:t>
            </a:r>
            <a:endParaRPr kumimoji="1" lang="en-US" altLang="ja-JP" dirty="0" smtClean="0"/>
          </a:p>
          <a:p>
            <a:pPr marL="0" indent="0">
              <a:buNone/>
            </a:pPr>
            <a:r>
              <a:rPr kumimoji="1" lang="ja-JP" altLang="en-US" dirty="0" smtClean="0"/>
              <a:t>　　　あった。</a:t>
            </a:r>
            <a:endParaRPr kumimoji="1" lang="en-US" altLang="ja-JP" dirty="0" smtClean="0"/>
          </a:p>
          <a:p>
            <a:pPr marL="0" indent="0">
              <a:buNone/>
            </a:pPr>
            <a:r>
              <a:rPr lang="ja-JP" altLang="en-US" dirty="0"/>
              <a:t>　</a:t>
            </a:r>
            <a:r>
              <a:rPr lang="ja-JP" altLang="en-US" dirty="0" smtClean="0"/>
              <a:t>　別な視点では、「見渡す限り、平野だった／平野が広がっていた」といえる。</a:t>
            </a:r>
            <a:endParaRPr lang="en-US" altLang="ja-JP" dirty="0" smtClean="0"/>
          </a:p>
          <a:p>
            <a:pPr marL="0" indent="0">
              <a:buNone/>
            </a:pPr>
            <a:r>
              <a:rPr kumimoji="1" lang="ja-JP" altLang="en-US" dirty="0" smtClean="0"/>
              <a:t>類例）「国境の長いトンネルを抜けると、雪国であった」</a:t>
            </a:r>
            <a:endParaRPr kumimoji="1" lang="en-US" altLang="ja-JP" dirty="0" smtClean="0"/>
          </a:p>
          <a:p>
            <a:pPr marL="0" indent="0">
              <a:buNone/>
            </a:pPr>
            <a:r>
              <a:rPr lang="ja-JP" altLang="en-US" dirty="0"/>
              <a:t>　</a:t>
            </a:r>
            <a:r>
              <a:rPr lang="ja-JP" altLang="en-US" dirty="0" smtClean="0"/>
              <a:t>　　</a:t>
            </a:r>
            <a:r>
              <a:rPr lang="en-US" altLang="ja-JP" dirty="0" smtClean="0"/>
              <a:t>The train came out of the long tunnel into the snow country.</a:t>
            </a:r>
            <a:endParaRPr kumimoji="1" lang="ja-JP" altLang="en-US" dirty="0"/>
          </a:p>
        </p:txBody>
      </p:sp>
    </p:spTree>
    <p:extLst>
      <p:ext uri="{BB962C8B-B14F-4D97-AF65-F5344CB8AC3E}">
        <p14:creationId xmlns:p14="http://schemas.microsoft.com/office/powerpoint/2010/main" val="3036242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シネクドキーの表現効果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シネクドキーが</a:t>
            </a:r>
            <a:r>
              <a:rPr kumimoji="1" lang="ja-JP" altLang="en-US" dirty="0" smtClean="0">
                <a:solidFill>
                  <a:srgbClr val="FF0000"/>
                </a:solidFill>
              </a:rPr>
              <a:t>婉曲表現</a:t>
            </a:r>
            <a:r>
              <a:rPr kumimoji="1" lang="ja-JP" altLang="en-US" dirty="0" smtClean="0"/>
              <a:t>の役割に果たす仕組み</a:t>
            </a:r>
            <a:endParaRPr kumimoji="1" lang="en-US" altLang="ja-JP" dirty="0" smtClean="0"/>
          </a:p>
          <a:p>
            <a:r>
              <a:rPr kumimoji="1" lang="ja-JP" altLang="en-US" dirty="0" smtClean="0"/>
              <a:t>８．「</a:t>
            </a:r>
            <a:r>
              <a:rPr kumimoji="1" lang="en-US" altLang="ja-JP" dirty="0" smtClean="0"/>
              <a:t>…</a:t>
            </a:r>
            <a:r>
              <a:rPr kumimoji="1" lang="ja-JP" altLang="en-US" dirty="0" smtClean="0"/>
              <a:t>親類に</a:t>
            </a:r>
            <a:r>
              <a:rPr kumimoji="1" lang="ja-JP" altLang="en-US" u="sng" dirty="0" smtClean="0"/>
              <a:t>不幸</a:t>
            </a:r>
            <a:r>
              <a:rPr kumimoji="1" lang="ja-JP" altLang="en-US" dirty="0" smtClean="0"/>
              <a:t>があって</a:t>
            </a:r>
            <a:r>
              <a:rPr kumimoji="1" lang="en-US" altLang="ja-JP" dirty="0" smtClean="0"/>
              <a:t>…</a:t>
            </a:r>
            <a:r>
              <a:rPr kumimoji="1" lang="ja-JP" altLang="en-US" dirty="0" smtClean="0"/>
              <a:t>」</a:t>
            </a:r>
            <a:endParaRPr kumimoji="1" lang="en-US" altLang="ja-JP" dirty="0" smtClean="0"/>
          </a:p>
          <a:p>
            <a:r>
              <a:rPr lang="ja-JP" altLang="en-US" dirty="0" smtClean="0"/>
              <a:t>「親類（の誰かが）死んだ」ことを表す婉曲表現。</a:t>
            </a:r>
            <a:endParaRPr lang="en-US" altLang="ja-JP" dirty="0" smtClean="0"/>
          </a:p>
          <a:p>
            <a:r>
              <a:rPr kumimoji="1" lang="ja-JP" altLang="en-US" dirty="0" smtClean="0"/>
              <a:t>「不幸」という本来広く＜不幸一般＞を表す語を、シネクドキーに基づき、＜（人間の）死＞と言う限定された意味で使っている。＜死＞＝究極の「不幸」</a:t>
            </a:r>
            <a:endParaRPr kumimoji="1" lang="en-US" altLang="ja-JP" dirty="0" smtClean="0"/>
          </a:p>
          <a:p>
            <a:r>
              <a:rPr lang="ja-JP" altLang="en-US" dirty="0">
                <a:solidFill>
                  <a:srgbClr val="FF0000"/>
                </a:solidFill>
              </a:rPr>
              <a:t>本来</a:t>
            </a:r>
            <a:r>
              <a:rPr lang="ja-JP" altLang="en-US" dirty="0" smtClean="0">
                <a:solidFill>
                  <a:srgbClr val="FF0000"/>
                </a:solidFill>
              </a:rPr>
              <a:t>の</a:t>
            </a:r>
            <a:r>
              <a:rPr lang="ja-JP" altLang="en-US" dirty="0">
                <a:solidFill>
                  <a:srgbClr val="FF0000"/>
                </a:solidFill>
              </a:rPr>
              <a:t>意味</a:t>
            </a:r>
            <a:r>
              <a:rPr lang="ja-JP" altLang="en-US" dirty="0" smtClean="0">
                <a:solidFill>
                  <a:srgbClr val="FF0000"/>
                </a:solidFill>
              </a:rPr>
              <a:t>の「二次的活性化」</a:t>
            </a:r>
            <a:r>
              <a:rPr lang="ja-JP" altLang="en-US" dirty="0" smtClean="0"/>
              <a:t>：ある語が比喩に基づき新たな意味を表す場合に、本来の意味がすっかり消え去ってしまうわけではなく、背後で支えている。</a:t>
            </a:r>
            <a:endParaRPr lang="en-US" altLang="ja-JP" dirty="0" smtClean="0"/>
          </a:p>
          <a:p>
            <a:r>
              <a:rPr kumimoji="1" lang="ja-JP" altLang="en-US" dirty="0" smtClean="0"/>
              <a:t>「不幸」という語が、＜死＞を表す際にも、（ちょっとした不幸も含む）＜不幸一般＞という意味が背後に存在し、＜死＞の意味をいわば薄めることによって、婉曲性が生じる。</a:t>
            </a:r>
            <a:endParaRPr kumimoji="1" lang="ja-JP" altLang="en-US" dirty="0"/>
          </a:p>
        </p:txBody>
      </p:sp>
    </p:spTree>
    <p:extLst>
      <p:ext uri="{BB962C8B-B14F-4D97-AF65-F5344CB8AC3E}">
        <p14:creationId xmlns:p14="http://schemas.microsoft.com/office/powerpoint/2010/main" val="1377741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9</a:t>
            </a:r>
            <a:r>
              <a:rPr kumimoji="1" lang="ja-JP" altLang="en-US" dirty="0" err="1" smtClean="0"/>
              <a:t>．</a:t>
            </a:r>
            <a:r>
              <a:rPr kumimoji="1" lang="ja-JP" altLang="en-US" dirty="0" smtClean="0"/>
              <a:t>その事故の</a:t>
            </a:r>
            <a:r>
              <a:rPr kumimoji="1" lang="ja-JP" altLang="en-US" u="sng" dirty="0" smtClean="0"/>
              <a:t>犠牲者</a:t>
            </a:r>
            <a:r>
              <a:rPr kumimoji="1" lang="ja-JP" altLang="en-US" dirty="0" smtClean="0"/>
              <a:t>は百人を超えた。</a:t>
            </a:r>
            <a:endParaRPr kumimoji="1" lang="en-US" altLang="ja-JP" dirty="0" smtClean="0"/>
          </a:p>
          <a:p>
            <a:r>
              <a:rPr lang="ja-JP" altLang="en-US" dirty="0"/>
              <a:t>本来</a:t>
            </a:r>
            <a:r>
              <a:rPr lang="ja-JP" altLang="en-US" dirty="0" smtClean="0"/>
              <a:t>の（受けた被害が軽い人を含む）＜犠牲者一般＞という意味が二次的に活性化し、＜死者＞の意味を婉曲的に表す。</a:t>
            </a:r>
            <a:endParaRPr lang="en-US" altLang="ja-JP" dirty="0" smtClean="0"/>
          </a:p>
          <a:p>
            <a:r>
              <a:rPr kumimoji="1" lang="ja-JP" altLang="en-US" dirty="0" smtClean="0"/>
              <a:t>「用を足す／用足し」</a:t>
            </a:r>
            <a:endParaRPr kumimoji="1" lang="en-US" altLang="ja-JP" dirty="0" smtClean="0"/>
          </a:p>
          <a:p>
            <a:r>
              <a:rPr lang="ja-JP" altLang="en-US" dirty="0" smtClean="0"/>
              <a:t>本来の＜する必要のあること（＝用事）をすませる＞という意味が二次的に活性化されることによって、「排泄行為」を婉曲的に表す。</a:t>
            </a:r>
            <a:endParaRPr lang="en-US" altLang="ja-JP" dirty="0" smtClean="0"/>
          </a:p>
          <a:p>
            <a:r>
              <a:rPr kumimoji="1" lang="ja-JP" altLang="en-US" dirty="0" smtClean="0"/>
              <a:t>「子供が</a:t>
            </a:r>
            <a:r>
              <a:rPr kumimoji="1" lang="ja-JP" altLang="en-US" u="sng" dirty="0" smtClean="0"/>
              <a:t>おもらし</a:t>
            </a:r>
            <a:r>
              <a:rPr kumimoji="1" lang="ja-JP" altLang="en-US" dirty="0" smtClean="0"/>
              <a:t>をする」</a:t>
            </a:r>
            <a:endParaRPr kumimoji="1" lang="en-US" altLang="ja-JP" dirty="0" smtClean="0"/>
          </a:p>
          <a:p>
            <a:r>
              <a:rPr lang="ja-JP" altLang="en-US" dirty="0"/>
              <a:t>本来</a:t>
            </a:r>
            <a:r>
              <a:rPr lang="ja-JP" altLang="en-US" dirty="0" smtClean="0"/>
              <a:t>の＜もらすこと一般＞が二次的に活性化されることによって、＜小便・大便をもらすこと＞という意味を婉曲的に表す。</a:t>
            </a:r>
            <a:endParaRPr kumimoji="1" lang="ja-JP" altLang="en-US" dirty="0"/>
          </a:p>
        </p:txBody>
      </p:sp>
    </p:spTree>
    <p:extLst>
      <p:ext uri="{BB962C8B-B14F-4D97-AF65-F5344CB8AC3E}">
        <p14:creationId xmlns:p14="http://schemas.microsoft.com/office/powerpoint/2010/main" val="723890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10. </a:t>
            </a:r>
            <a:r>
              <a:rPr kumimoji="1" lang="ja-JP" altLang="en-US" dirty="0" smtClean="0"/>
              <a:t>「</a:t>
            </a:r>
            <a:r>
              <a:rPr kumimoji="1" lang="en-US" altLang="ja-JP" dirty="0" smtClean="0"/>
              <a:t>…</a:t>
            </a:r>
            <a:r>
              <a:rPr kumimoji="1" lang="ja-JP" altLang="en-US" dirty="0" smtClean="0"/>
              <a:t>彼はその女と</a:t>
            </a:r>
            <a:r>
              <a:rPr kumimoji="1" lang="ja-JP" altLang="en-US" u="sng" dirty="0" smtClean="0"/>
              <a:t>関係</a:t>
            </a:r>
            <a:r>
              <a:rPr kumimoji="1" lang="ja-JP" altLang="en-US" u="dotted" dirty="0" smtClean="0"/>
              <a:t>を持つ</a:t>
            </a:r>
            <a:r>
              <a:rPr kumimoji="1" lang="ja-JP" altLang="en-US" dirty="0" smtClean="0"/>
              <a:t>ようになった。」</a:t>
            </a:r>
            <a:endParaRPr kumimoji="1" lang="en-US" altLang="ja-JP" dirty="0" smtClean="0"/>
          </a:p>
          <a:p>
            <a:r>
              <a:rPr lang="ja-JP" altLang="en-US" dirty="0" smtClean="0"/>
              <a:t>「関係」の本来の広い意味が二次的に活性化されるため、＜性的関係＞という意味が薄められ、婉曲性が生じる。</a:t>
            </a:r>
            <a:endParaRPr lang="en-US" altLang="ja-JP" dirty="0" smtClean="0"/>
          </a:p>
          <a:p>
            <a:r>
              <a:rPr kumimoji="1" lang="en-US" altLang="ja-JP" dirty="0" smtClean="0"/>
              <a:t>11. A</a:t>
            </a:r>
            <a:r>
              <a:rPr kumimoji="1" lang="ja-JP" altLang="en-US" dirty="0" smtClean="0"/>
              <a:t>さん、</a:t>
            </a:r>
            <a:r>
              <a:rPr kumimoji="1" lang="ja-JP" altLang="en-US" u="sng" dirty="0" smtClean="0"/>
              <a:t>おめでた</a:t>
            </a:r>
            <a:r>
              <a:rPr kumimoji="1" lang="ja-JP" altLang="en-US" dirty="0" smtClean="0"/>
              <a:t>らしいよ。</a:t>
            </a:r>
            <a:endParaRPr kumimoji="1" lang="en-US" altLang="ja-JP" dirty="0" smtClean="0"/>
          </a:p>
          <a:p>
            <a:r>
              <a:rPr kumimoji="1" lang="ja-JP" altLang="en-US" dirty="0" smtClean="0"/>
              <a:t>もとの形容詞「おめでたい」が種々様々なおめでたいこと一般を表すことができることから、＜妊娠＞の意味で使われる場合にも、形容詞本来の意味が二次的に活性化され、婉曲的な表現になる。</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8850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意味の拡大</a:t>
            </a:r>
            <a:r>
              <a:rPr kumimoji="1" lang="en-US" altLang="ja-JP" dirty="0" smtClean="0"/>
              <a:t/>
            </a:r>
            <a:br>
              <a:rPr kumimoji="1" lang="en-US" altLang="ja-JP" dirty="0" smtClean="0"/>
            </a:br>
            <a:r>
              <a:rPr lang="ja-JP" altLang="en-US" dirty="0" err="1" smtClean="0"/>
              <a:t>ー</a:t>
            </a:r>
            <a:r>
              <a:rPr lang="ja-JP" altLang="en-US" dirty="0" smtClean="0"/>
              <a:t>種から類への転用</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12. </a:t>
            </a:r>
            <a:r>
              <a:rPr kumimoji="1" lang="ja-JP" altLang="en-US" dirty="0" smtClean="0"/>
              <a:t>ちょっと</a:t>
            </a:r>
            <a:r>
              <a:rPr kumimoji="1" lang="ja-JP" altLang="en-US" u="sng" dirty="0" smtClean="0"/>
              <a:t>お茶</a:t>
            </a:r>
            <a:r>
              <a:rPr kumimoji="1" lang="ja-JP" altLang="en-US" dirty="0" smtClean="0"/>
              <a:t>飲みに行かない？</a:t>
            </a:r>
            <a:endParaRPr kumimoji="1" lang="en-US" altLang="ja-JP" dirty="0" smtClean="0"/>
          </a:p>
          <a:p>
            <a:r>
              <a:rPr kumimoji="1" lang="ja-JP" altLang="en-US" dirty="0" smtClean="0"/>
              <a:t>お茶の最も狭い意味：＜緑茶＞</a:t>
            </a:r>
            <a:endParaRPr kumimoji="1" lang="en-US" altLang="ja-JP" dirty="0" smtClean="0"/>
          </a:p>
          <a:p>
            <a:r>
              <a:rPr lang="ja-JP" altLang="en-US" dirty="0" smtClean="0"/>
              <a:t>広い意味：＜アルコールを含まない飲み物一般＞（紅茶、コーヒー、ジュースなど）</a:t>
            </a:r>
            <a:endParaRPr lang="en-US" altLang="ja-JP" dirty="0" smtClean="0"/>
          </a:p>
          <a:p>
            <a:r>
              <a:rPr kumimoji="1" lang="ja-JP" altLang="en-US" dirty="0" smtClean="0"/>
              <a:t>より広い意味：＜アルコールを含まない飲み物と、飲み物とともに食べるお菓子＞　「お茶にする」「ヤムチャ」　　類例）「ご飯」</a:t>
            </a:r>
            <a:endParaRPr kumimoji="1" lang="en-US" altLang="ja-JP" dirty="0" smtClean="0"/>
          </a:p>
          <a:p>
            <a:r>
              <a:rPr lang="ja-JP" altLang="en-US" dirty="0" smtClean="0"/>
              <a:t>「内弁慶」→</a:t>
            </a:r>
            <a:r>
              <a:rPr kumimoji="1" lang="ja-JP" altLang="en-US" dirty="0" smtClean="0"/>
              <a:t>＜（家の中では）弁慶と同様に威張っている人一般＞</a:t>
            </a:r>
            <a:endParaRPr kumimoji="1" lang="en-US" altLang="ja-JP" dirty="0" smtClean="0"/>
          </a:p>
          <a:p>
            <a:r>
              <a:rPr lang="ja-JP" altLang="en-US" dirty="0" smtClean="0"/>
              <a:t>「小町」→＜美しい娘一般＞</a:t>
            </a:r>
            <a:endParaRPr lang="en-US" altLang="ja-JP" dirty="0" smtClean="0"/>
          </a:p>
          <a:p>
            <a:r>
              <a:rPr kumimoji="1" lang="ja-JP" altLang="en-US" dirty="0" smtClean="0"/>
              <a:t>「ドン・キホーテ」→＜空想的で行動的な人間一般＞</a:t>
            </a:r>
            <a:endParaRPr kumimoji="1" lang="en-US" altLang="ja-JP" dirty="0" smtClean="0"/>
          </a:p>
          <a:p>
            <a:r>
              <a:rPr lang="ja-JP" altLang="en-US" dirty="0" smtClean="0"/>
              <a:t>「メッカ」→＜その分野の中心地あるいは憧れの地＞</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20859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「石橋を叩いて渡る」→＜十分に用心して物事を行う＞</a:t>
            </a:r>
            <a:endParaRPr kumimoji="1" lang="en-US" altLang="ja-JP" dirty="0" smtClean="0"/>
          </a:p>
          <a:p>
            <a:r>
              <a:rPr lang="ja-JP" altLang="en-US" dirty="0" smtClean="0"/>
              <a:t>「煮え湯を飲ませる」→＜ひどい</a:t>
            </a:r>
            <a:r>
              <a:rPr lang="ja-JP" altLang="en-US" dirty="0" err="1" smtClean="0"/>
              <a:t>めに</a:t>
            </a:r>
            <a:r>
              <a:rPr lang="ja-JP" altLang="en-US" dirty="0" smtClean="0"/>
              <a:t>合わせる＞</a:t>
            </a:r>
            <a:endParaRPr lang="en-US" altLang="ja-JP" dirty="0" smtClean="0"/>
          </a:p>
          <a:p>
            <a:r>
              <a:rPr kumimoji="1" lang="ja-JP" altLang="en-US" dirty="0" smtClean="0"/>
              <a:t>「渡りに船」→＜何かをしようとしているときに、都合のよいことが起きる＞</a:t>
            </a:r>
            <a:endParaRPr kumimoji="1" lang="en-US" altLang="ja-JP" dirty="0" smtClean="0"/>
          </a:p>
          <a:p>
            <a:r>
              <a:rPr lang="ja-JP" altLang="en-US" dirty="0" smtClean="0"/>
              <a:t>メタファーとの違い</a:t>
            </a:r>
            <a:endParaRPr lang="en-US" altLang="ja-JP" dirty="0" smtClean="0"/>
          </a:p>
          <a:p>
            <a:r>
              <a:rPr lang="ja-JP" altLang="en-US" dirty="0" smtClean="0"/>
              <a:t>「舵を取る」→＜計画などが望ましい方向に向かうように、物事を進める＞</a:t>
            </a:r>
            <a:endParaRPr kumimoji="1" lang="ja-JP" altLang="en-US" dirty="0"/>
          </a:p>
        </p:txBody>
      </p:sp>
    </p:spTree>
    <p:extLst>
      <p:ext uri="{BB962C8B-B14F-4D97-AF65-F5344CB8AC3E}">
        <p14:creationId xmlns:p14="http://schemas.microsoft.com/office/powerpoint/2010/main" val="14888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シネクドキ</a:t>
            </a:r>
            <a:r>
              <a:rPr lang="ja-JP" altLang="en-US" dirty="0" smtClean="0"/>
              <a:t>ーと対義結合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対義結合：一見矛盾する</a:t>
            </a:r>
            <a:r>
              <a:rPr kumimoji="1" lang="en-US" altLang="ja-JP" dirty="0" smtClean="0">
                <a:solidFill>
                  <a:srgbClr val="FF0000"/>
                </a:solidFill>
              </a:rPr>
              <a:t>2</a:t>
            </a:r>
            <a:r>
              <a:rPr kumimoji="1" lang="ja-JP" altLang="en-US" dirty="0" err="1" smtClean="0">
                <a:solidFill>
                  <a:srgbClr val="FF0000"/>
                </a:solidFill>
              </a:rPr>
              <a:t>つの</a:t>
            </a:r>
            <a:r>
              <a:rPr kumimoji="1" lang="ja-JP" altLang="en-US" dirty="0" smtClean="0">
                <a:solidFill>
                  <a:srgbClr val="FF0000"/>
                </a:solidFill>
              </a:rPr>
              <a:t>表現が結びついているにもかかわらず、何らかの整合性のある意味を表す技法。</a:t>
            </a:r>
            <a:endParaRPr kumimoji="1" lang="en-US" altLang="ja-JP" dirty="0" smtClean="0">
              <a:solidFill>
                <a:srgbClr val="FF0000"/>
              </a:solidFill>
            </a:endParaRPr>
          </a:p>
          <a:p>
            <a:r>
              <a:rPr kumimoji="1" lang="ja-JP" altLang="en-US" dirty="0" smtClean="0"/>
              <a:t>「陸の孤島」</a:t>
            </a:r>
            <a:endParaRPr kumimoji="1" lang="en-US" altLang="ja-JP" dirty="0" smtClean="0"/>
          </a:p>
          <a:p>
            <a:r>
              <a:rPr lang="ja-JP" altLang="en-US" dirty="0" smtClean="0"/>
              <a:t>「孤島」の特徴。①＜他の島や陸地から遠く離れている島＞、②＜他の地域と容易に行き来ができない＞</a:t>
            </a:r>
            <a:endParaRPr lang="en-US" altLang="ja-JP" dirty="0" smtClean="0"/>
          </a:p>
          <a:p>
            <a:r>
              <a:rPr kumimoji="1" lang="ja-JP" altLang="en-US" dirty="0" smtClean="0"/>
              <a:t>「孤島」は</a:t>
            </a:r>
            <a:r>
              <a:rPr lang="ja-JP" altLang="en-US" dirty="0" smtClean="0"/>
              <a:t>①の特徴を失い、②の特徴だけが残ったことにより、（「陸」も含む）より広い範囲の地域を指せるようになった。</a:t>
            </a:r>
            <a:endParaRPr lang="en-US" altLang="ja-JP" dirty="0" smtClean="0"/>
          </a:p>
          <a:p>
            <a:r>
              <a:rPr kumimoji="1" lang="en-US" altLang="ja-JP" dirty="0" smtClean="0"/>
              <a:t>13.</a:t>
            </a:r>
            <a:r>
              <a:rPr kumimoji="1" lang="ja-JP" altLang="en-US" dirty="0" smtClean="0"/>
              <a:t>「私が生まれ育った村は</a:t>
            </a:r>
            <a:r>
              <a:rPr kumimoji="1" lang="ja-JP" altLang="en-US" u="sng" dirty="0" smtClean="0"/>
              <a:t>陸の孤島</a:t>
            </a:r>
            <a:r>
              <a:rPr kumimoji="1" lang="ja-JP" altLang="en-US" dirty="0" smtClean="0"/>
              <a:t>だった」</a:t>
            </a:r>
            <a:endParaRPr kumimoji="1" lang="en-US" altLang="ja-JP" dirty="0" smtClean="0"/>
          </a:p>
          <a:p>
            <a:r>
              <a:rPr lang="ja-JP" altLang="en-US" dirty="0"/>
              <a:t>本来</a:t>
            </a:r>
            <a:r>
              <a:rPr lang="ja-JP" altLang="en-US" dirty="0" smtClean="0"/>
              <a:t>の</a:t>
            </a:r>
            <a:r>
              <a:rPr lang="ja-JP" altLang="en-US" dirty="0"/>
              <a:t>意味</a:t>
            </a:r>
            <a:r>
              <a:rPr lang="ja-JP" altLang="en-US" dirty="0" smtClean="0"/>
              <a:t>の</a:t>
            </a:r>
            <a:r>
              <a:rPr lang="ja-JP" altLang="en-US" dirty="0"/>
              <a:t>二次的活性化に</a:t>
            </a:r>
            <a:r>
              <a:rPr lang="ja-JP" altLang="en-US" dirty="0" smtClean="0"/>
              <a:t>よる</a:t>
            </a:r>
            <a:r>
              <a:rPr lang="ja-JP" altLang="en-US" dirty="0"/>
              <a:t>表現</a:t>
            </a:r>
            <a:r>
              <a:rPr lang="ja-JP" altLang="en-US" dirty="0" smtClean="0"/>
              <a:t>効果。</a:t>
            </a:r>
            <a:endParaRPr lang="en-US" altLang="ja-JP" dirty="0" smtClean="0"/>
          </a:p>
          <a:p>
            <a:r>
              <a:rPr kumimoji="1" lang="ja-JP" altLang="en-US" dirty="0"/>
              <a:t>陸上の</a:t>
            </a:r>
            <a:r>
              <a:rPr kumimoji="1" lang="ja-JP" altLang="en-US" dirty="0" smtClean="0"/>
              <a:t>交通の不便なところを、「孤島」に重ね合わせて捉えることによって、その地域の過酷な状況をより一層印象的に伝えられる。</a:t>
            </a:r>
            <a:endParaRPr kumimoji="1" lang="ja-JP" altLang="en-US" dirty="0"/>
          </a:p>
        </p:txBody>
      </p:sp>
    </p:spTree>
    <p:extLst>
      <p:ext uri="{BB962C8B-B14F-4D97-AF65-F5344CB8AC3E}">
        <p14:creationId xmlns:p14="http://schemas.microsoft.com/office/powerpoint/2010/main" val="21874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「うれしい誤算」</a:t>
            </a:r>
            <a:endParaRPr kumimoji="1" lang="en-US" altLang="ja-JP" dirty="0" smtClean="0"/>
          </a:p>
          <a:p>
            <a:r>
              <a:rPr lang="ja-JP" altLang="en-US" dirty="0" smtClean="0"/>
              <a:t>「</a:t>
            </a:r>
            <a:r>
              <a:rPr lang="en-US" altLang="ja-JP" dirty="0" smtClean="0"/>
              <a:t>A</a:t>
            </a:r>
            <a:r>
              <a:rPr lang="ja-JP" altLang="en-US" dirty="0" smtClean="0"/>
              <a:t>選手が大活躍をしてくれたのは</a:t>
            </a:r>
            <a:r>
              <a:rPr lang="ja-JP" altLang="en-US" u="sng" dirty="0" smtClean="0"/>
              <a:t>うれしい誤算</a:t>
            </a:r>
            <a:r>
              <a:rPr lang="ja-JP" altLang="en-US" dirty="0" smtClean="0"/>
              <a:t>だった」</a:t>
            </a:r>
            <a:endParaRPr kumimoji="1" lang="en-US" altLang="ja-JP" dirty="0" smtClean="0"/>
          </a:p>
          <a:p>
            <a:r>
              <a:rPr lang="ja-JP" altLang="en-US" dirty="0" smtClean="0"/>
              <a:t>「誤算」：①＜予測・見込みを謝ること＞、②＜（①の結果として）好ましくない結果になること＞</a:t>
            </a:r>
            <a:endParaRPr lang="en-US" altLang="ja-JP" dirty="0" smtClean="0"/>
          </a:p>
          <a:p>
            <a:r>
              <a:rPr kumimoji="1" lang="ja-JP" altLang="en-US" dirty="0" smtClean="0"/>
              <a:t>「誤算」の②の特徴がなくなり、①の特徴のみが残ることによって、＜うれしい＞と結びつくことが可能となる。</a:t>
            </a:r>
            <a:endParaRPr kumimoji="1" lang="en-US" altLang="ja-JP" dirty="0" smtClean="0"/>
          </a:p>
          <a:p>
            <a:r>
              <a:rPr lang="ja-JP" altLang="en-US" dirty="0" smtClean="0"/>
              <a:t>「公然の秘密」</a:t>
            </a:r>
            <a:endParaRPr lang="en-US" altLang="ja-JP" dirty="0" smtClean="0"/>
          </a:p>
          <a:p>
            <a:r>
              <a:rPr kumimoji="1" lang="ja-JP" altLang="en-US" dirty="0" smtClean="0"/>
              <a:t>「秘密」：①＜知っている人が少ないこと＞、②＜人前で口にすべきでないこと＞</a:t>
            </a:r>
            <a:endParaRPr kumimoji="1" lang="en-US" altLang="ja-JP" dirty="0" smtClean="0"/>
          </a:p>
          <a:p>
            <a:r>
              <a:rPr lang="ja-JP" altLang="en-US" dirty="0" smtClean="0"/>
              <a:t>「秘密」の①の特徴がなくなり、②の特徴だけが残っていることにより、「公然」と結びつくことが可能となった。</a:t>
            </a:r>
            <a:endParaRPr kumimoji="1" lang="ja-JP" altLang="en-US" dirty="0"/>
          </a:p>
        </p:txBody>
      </p:sp>
    </p:spTree>
    <p:extLst>
      <p:ext uri="{BB962C8B-B14F-4D97-AF65-F5344CB8AC3E}">
        <p14:creationId xmlns:p14="http://schemas.microsoft.com/office/powerpoint/2010/main" val="1969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シネクドキ</a:t>
            </a:r>
            <a:r>
              <a:rPr lang="ja-JP" altLang="en-US" dirty="0" smtClean="0"/>
              <a:t>－とメトニミー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メトニミー</a:t>
            </a:r>
            <a:r>
              <a:rPr kumimoji="1" lang="ja-JP" altLang="en-US" dirty="0" smtClean="0"/>
              <a:t>：</a:t>
            </a:r>
            <a:r>
              <a:rPr kumimoji="1" lang="en-US" altLang="ja-JP" dirty="0" smtClean="0"/>
              <a:t>2</a:t>
            </a:r>
            <a:r>
              <a:rPr kumimoji="1" lang="ja-JP" altLang="en-US" dirty="0" err="1" smtClean="0"/>
              <a:t>つの</a:t>
            </a:r>
            <a:r>
              <a:rPr kumimoji="1" lang="ja-JP" altLang="en-US" dirty="0" smtClean="0"/>
              <a:t>事物の外界における「</a:t>
            </a:r>
            <a:r>
              <a:rPr kumimoji="1" lang="ja-JP" altLang="en-US" dirty="0" smtClean="0">
                <a:solidFill>
                  <a:srgbClr val="FF0000"/>
                </a:solidFill>
              </a:rPr>
              <a:t>隣接性</a:t>
            </a:r>
            <a:r>
              <a:rPr kumimoji="1" lang="ja-JP" altLang="en-US" dirty="0" smtClean="0"/>
              <a:t>」に基づいて、一方の事物を表す表現を用いて他方の事物を表す。</a:t>
            </a:r>
            <a:endParaRPr kumimoji="1" lang="en-US" altLang="ja-JP" dirty="0" smtClean="0"/>
          </a:p>
          <a:p>
            <a:r>
              <a:rPr kumimoji="1" lang="ja-JP" altLang="en-US" dirty="0" smtClean="0"/>
              <a:t>「テーブルを片付ける」</a:t>
            </a:r>
            <a:r>
              <a:rPr lang="ja-JP" altLang="en-US" dirty="0" smtClean="0"/>
              <a:t>→「テーブルの上にあるものをかたづける」</a:t>
            </a:r>
            <a:endParaRPr lang="en-US" altLang="ja-JP" dirty="0" smtClean="0"/>
          </a:p>
          <a:p>
            <a:r>
              <a:rPr kumimoji="1" lang="en-US" altLang="ja-JP" dirty="0"/>
              <a:t>2</a:t>
            </a:r>
            <a:r>
              <a:rPr kumimoji="1" lang="ja-JP" altLang="en-US" dirty="0" err="1"/>
              <a:t>つの</a:t>
            </a:r>
            <a:r>
              <a:rPr kumimoji="1" lang="ja-JP" altLang="en-US" dirty="0"/>
              <a:t>事物</a:t>
            </a:r>
            <a:r>
              <a:rPr kumimoji="1" lang="ja-JP" altLang="en-US" dirty="0" smtClean="0"/>
              <a:t>が、（１つのものの）全体と部分の関係にある場合。</a:t>
            </a:r>
            <a:endParaRPr kumimoji="1" lang="en-US" altLang="ja-JP" dirty="0" smtClean="0"/>
          </a:p>
          <a:p>
            <a:r>
              <a:rPr kumimoji="1" lang="en-US" altLang="ja-JP" dirty="0" smtClean="0"/>
              <a:t>14. </a:t>
            </a:r>
            <a:r>
              <a:rPr kumimoji="1" lang="ja-JP" altLang="en-US" u="sng" dirty="0" smtClean="0"/>
              <a:t>扇風機</a:t>
            </a:r>
            <a:r>
              <a:rPr kumimoji="1" lang="ja-JP" altLang="en-US" dirty="0" smtClean="0"/>
              <a:t>が回っている。→</a:t>
            </a:r>
            <a:r>
              <a:rPr lang="ja-JP" altLang="en-US" dirty="0"/>
              <a:t>「扇風機」の＜羽＞　全体で部分を表す。</a:t>
            </a:r>
            <a:endParaRPr lang="en-US" altLang="ja-JP" dirty="0"/>
          </a:p>
          <a:p>
            <a:r>
              <a:rPr lang="en-US" altLang="ja-JP" dirty="0" smtClean="0"/>
              <a:t>15. </a:t>
            </a:r>
            <a:r>
              <a:rPr lang="ja-JP" altLang="en-US" u="sng" dirty="0" smtClean="0"/>
              <a:t>手</a:t>
            </a:r>
            <a:r>
              <a:rPr lang="ja-JP" altLang="en-US" dirty="0" smtClean="0"/>
              <a:t>が足りないから手伝って。→</a:t>
            </a:r>
            <a:r>
              <a:rPr lang="ja-JP" altLang="en-US" dirty="0"/>
              <a:t>＜（仕事をする）人間</a:t>
            </a:r>
            <a:r>
              <a:rPr lang="ja-JP" altLang="en-US" dirty="0" smtClean="0"/>
              <a:t>＞部分</a:t>
            </a:r>
            <a:r>
              <a:rPr lang="ja-JP" altLang="en-US" dirty="0"/>
              <a:t>で全体を表す</a:t>
            </a:r>
            <a:r>
              <a:rPr lang="ja-JP" altLang="en-US" dirty="0" smtClean="0"/>
              <a:t>。</a:t>
            </a:r>
            <a:endParaRPr lang="en-US" altLang="ja-JP" dirty="0" smtClean="0"/>
          </a:p>
          <a:p>
            <a:r>
              <a:rPr lang="ja-JP" altLang="en-US" dirty="0" smtClean="0"/>
              <a:t>（ある種の）メトニミーは「</a:t>
            </a:r>
            <a:r>
              <a:rPr lang="en-US" altLang="ja-JP" dirty="0" smtClean="0"/>
              <a:t>A</a:t>
            </a:r>
            <a:r>
              <a:rPr lang="ja-JP" altLang="en-US" dirty="0" smtClean="0"/>
              <a:t>は</a:t>
            </a:r>
            <a:r>
              <a:rPr lang="en-US" altLang="ja-JP" dirty="0" smtClean="0"/>
              <a:t>B</a:t>
            </a:r>
            <a:r>
              <a:rPr lang="ja-JP" altLang="en-US" dirty="0" smtClean="0"/>
              <a:t>の一部である」という関係に基づくのに対し、シネクドキ－は「</a:t>
            </a:r>
            <a:r>
              <a:rPr lang="en-US" altLang="ja-JP" dirty="0" smtClean="0"/>
              <a:t>A</a:t>
            </a:r>
            <a:r>
              <a:rPr lang="ja-JP" altLang="en-US" dirty="0" smtClean="0"/>
              <a:t>は</a:t>
            </a:r>
            <a:r>
              <a:rPr lang="en-US" altLang="ja-JP" dirty="0" smtClean="0"/>
              <a:t>B</a:t>
            </a:r>
            <a:r>
              <a:rPr lang="ja-JP" altLang="en-US" dirty="0" smtClean="0"/>
              <a:t>の一種である」という関係に基づき</a:t>
            </a:r>
            <a:endParaRPr lang="en-US" altLang="ja-JP" dirty="0" smtClean="0"/>
          </a:p>
          <a:p>
            <a:r>
              <a:rPr kumimoji="1" lang="ja-JP" altLang="en-US" dirty="0" smtClean="0"/>
              <a:t>メトニミーは、（現実）世界における</a:t>
            </a:r>
            <a:r>
              <a:rPr kumimoji="1" lang="en-US" altLang="ja-JP" dirty="0" smtClean="0"/>
              <a:t>2</a:t>
            </a:r>
            <a:r>
              <a:rPr kumimoji="1" lang="ja-JP" altLang="en-US" dirty="0" err="1" smtClean="0"/>
              <a:t>つの</a:t>
            </a:r>
            <a:r>
              <a:rPr kumimoji="1" lang="ja-JP" altLang="en-US" dirty="0" smtClean="0"/>
              <a:t>事物間の関係を基盤とするのに対して、シネクドキ－は、２つのカテゴリーの大小を基盤としている。</a:t>
            </a:r>
            <a:endParaRPr kumimoji="1" lang="ja-JP" altLang="en-US" dirty="0"/>
          </a:p>
        </p:txBody>
      </p:sp>
    </p:spTree>
    <p:extLst>
      <p:ext uri="{BB962C8B-B14F-4D97-AF65-F5344CB8AC3E}">
        <p14:creationId xmlns:p14="http://schemas.microsoft.com/office/powerpoint/2010/main" val="34323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a:t>
            </a:r>
            <a:r>
              <a:rPr kumimoji="1" lang="ja-JP" altLang="en-US" u="sng" dirty="0" smtClean="0"/>
              <a:t>過去</a:t>
            </a:r>
            <a:r>
              <a:rPr kumimoji="1" lang="ja-JP" altLang="en-US" dirty="0" smtClean="0"/>
              <a:t>を清算して、人生をやり直したい」の「過去」はシネクドキーに基づき、本来の意味（過去一般）より狭い意味を表す。</a:t>
            </a:r>
            <a:endParaRPr kumimoji="1" lang="en-US" altLang="ja-JP" dirty="0" smtClean="0"/>
          </a:p>
          <a:p>
            <a:r>
              <a:rPr kumimoji="1" lang="ja-JP" altLang="en-US" dirty="0" smtClean="0"/>
              <a:t>「天気」は「天気＝晴れ」で好ましい意味を普通表すが、「過去」は「過去は問わない」「過去がある」などのように、「好ましくない」意味に拡張されて使われる。</a:t>
            </a:r>
            <a:endParaRPr kumimoji="1" lang="en-US" altLang="ja-JP" dirty="0" smtClean="0"/>
          </a:p>
          <a:p>
            <a:endParaRPr lang="en-US" altLang="ja-JP" dirty="0"/>
          </a:p>
          <a:p>
            <a:r>
              <a:rPr kumimoji="1" lang="ja-JP" altLang="en-US" dirty="0" smtClean="0"/>
              <a:t>２．「セロテープ」などのように、本来、特定のメーカーの商品を表すものが、同種の商品一般を表すのにつかわれるようになった。</a:t>
            </a:r>
            <a:endParaRPr kumimoji="1" lang="en-US" altLang="ja-JP" dirty="0" smtClean="0"/>
          </a:p>
          <a:p>
            <a:r>
              <a:rPr kumimoji="1" lang="ja-JP" altLang="en-US" dirty="0" smtClean="0"/>
              <a:t>このような例として、バンドエイド（絆創膏）、ポストイット（ふせん）、タッパ（プラスチック製容器）、ホッチキス（紙をとじる道具）、ウォークマン</a:t>
            </a:r>
            <a:endParaRPr kumimoji="1" lang="en-US" altLang="ja-JP" dirty="0" smtClean="0"/>
          </a:p>
          <a:p>
            <a:endParaRPr kumimoji="1" lang="ja-JP" altLang="en-US" dirty="0"/>
          </a:p>
        </p:txBody>
      </p:sp>
    </p:spTree>
    <p:extLst>
      <p:ext uri="{BB962C8B-B14F-4D97-AF65-F5344CB8AC3E}">
        <p14:creationId xmlns:p14="http://schemas.microsoft.com/office/powerpoint/2010/main" val="20463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6</a:t>
            </a:r>
            <a:r>
              <a:rPr kumimoji="1" lang="ja-JP" altLang="en-US" dirty="0" smtClean="0"/>
              <a:t>講　文法化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smtClean="0"/>
              <a:t>もともと内容</a:t>
            </a:r>
            <a:r>
              <a:rPr lang="ja-JP" altLang="en-US" dirty="0"/>
              <a:t>語であった</a:t>
            </a:r>
            <a:r>
              <a:rPr lang="ja-JP" altLang="en-US" dirty="0" smtClean="0"/>
              <a:t>ものが、機能語としての働きを持つようになる現象のことを「文法化」と言う。</a:t>
            </a:r>
            <a:endParaRPr lang="en-US" altLang="ja-JP" dirty="0" smtClean="0"/>
          </a:p>
          <a:p>
            <a:r>
              <a:rPr kumimoji="1" lang="ja-JP" altLang="en-US" dirty="0" smtClean="0"/>
              <a:t>文法化は「語用論的強化」によって定着する場合があり、また「概念メタファー」を基盤とする場合もある。</a:t>
            </a:r>
            <a:endParaRPr kumimoji="1" lang="ja-JP" altLang="en-US" dirty="0"/>
          </a:p>
        </p:txBody>
      </p:sp>
    </p:spTree>
    <p:extLst>
      <p:ext uri="{BB962C8B-B14F-4D97-AF65-F5344CB8AC3E}">
        <p14:creationId xmlns:p14="http://schemas.microsoft.com/office/powerpoint/2010/main" val="2227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③　焦点化</a:t>
            </a:r>
            <a:endParaRPr kumimoji="1" lang="ja-JP" altLang="en-US" dirty="0"/>
          </a:p>
        </p:txBody>
      </p:sp>
      <p:sp>
        <p:nvSpPr>
          <p:cNvPr id="3" name="コンテンツ プレースホルダー 2"/>
          <p:cNvSpPr>
            <a:spLocks noGrp="1"/>
          </p:cNvSpPr>
          <p:nvPr>
            <p:ph idx="1"/>
          </p:nvPr>
        </p:nvSpPr>
        <p:spPr/>
        <p:txBody>
          <a:bodyPr/>
          <a:lstStyle/>
          <a:p>
            <a:r>
              <a:rPr lang="ja-JP" altLang="en-US" dirty="0"/>
              <a:t>複数</a:t>
            </a:r>
            <a:r>
              <a:rPr lang="ja-JP" altLang="en-US" dirty="0" smtClean="0"/>
              <a:t>の</a:t>
            </a:r>
            <a:r>
              <a:rPr lang="ja-JP" altLang="en-US" dirty="0"/>
              <a:t>要素</a:t>
            </a:r>
            <a:r>
              <a:rPr lang="ja-JP" altLang="en-US" dirty="0" smtClean="0"/>
              <a:t>からなる</a:t>
            </a:r>
            <a:r>
              <a:rPr lang="ja-JP" altLang="en-US" dirty="0"/>
              <a:t>物事</a:t>
            </a:r>
            <a:r>
              <a:rPr lang="ja-JP" altLang="en-US" dirty="0" smtClean="0"/>
              <a:t>に接した場合に、異なる要素に注目できる（</a:t>
            </a:r>
            <a:r>
              <a:rPr lang="ja-JP" altLang="en-US" dirty="0" smtClean="0">
                <a:solidFill>
                  <a:schemeClr val="accent2"/>
                </a:solidFill>
              </a:rPr>
              <a:t>焦点化</a:t>
            </a:r>
            <a:r>
              <a:rPr lang="en-US" altLang="ja-JP" dirty="0" smtClean="0">
                <a:solidFill>
                  <a:schemeClr val="accent2"/>
                </a:solidFill>
              </a:rPr>
              <a:t>focusing</a:t>
            </a:r>
            <a:r>
              <a:rPr lang="ja-JP" altLang="en-US" dirty="0" smtClean="0"/>
              <a:t>）という認知能力→第２講、第</a:t>
            </a:r>
            <a:r>
              <a:rPr lang="en-US" altLang="ja-JP" dirty="0" smtClean="0"/>
              <a:t>4</a:t>
            </a:r>
            <a:r>
              <a:rPr lang="ja-JP" altLang="en-US" dirty="0" smtClean="0"/>
              <a:t>講</a:t>
            </a:r>
            <a:endParaRPr lang="en-US" altLang="ja-JP" dirty="0" smtClean="0"/>
          </a:p>
          <a:p>
            <a:endParaRPr kumimoji="1" lang="en-US" altLang="ja-JP" dirty="0"/>
          </a:p>
          <a:p>
            <a:r>
              <a:rPr kumimoji="1" lang="ja-JP" altLang="en-US" dirty="0" smtClean="0"/>
              <a:t>例３）</a:t>
            </a:r>
            <a:r>
              <a:rPr kumimoji="1" lang="en-US" altLang="ja-JP" dirty="0" smtClean="0"/>
              <a:t>…</a:t>
            </a:r>
            <a:r>
              <a:rPr kumimoji="1" lang="ja-JP" altLang="en-US" dirty="0" smtClean="0"/>
              <a:t>はにかんだり、涙</a:t>
            </a:r>
            <a:r>
              <a:rPr lang="ja-JP" altLang="en-US" dirty="0" smtClean="0"/>
              <a:t>ぐんだりする顔を見ながら、</a:t>
            </a:r>
            <a:r>
              <a:rPr lang="ja-JP" altLang="en-US" u="sng" dirty="0" smtClean="0"/>
              <a:t>細川もまた視界が滲（にじ）んでいく</a:t>
            </a:r>
            <a:r>
              <a:rPr lang="ja-JP" altLang="en-US" dirty="0" smtClean="0"/>
              <a:t>。</a:t>
            </a:r>
            <a:endParaRPr lang="en-US" altLang="ja-JP" dirty="0" smtClean="0"/>
          </a:p>
          <a:p>
            <a:pPr marL="0" indent="0">
              <a:buNone/>
            </a:pPr>
            <a:r>
              <a:rPr kumimoji="1" lang="ja-JP" altLang="en-US" dirty="0"/>
              <a:t>　</a:t>
            </a:r>
            <a:r>
              <a:rPr kumimoji="1" lang="ja-JP" altLang="en-US" dirty="0" smtClean="0"/>
              <a:t>　細川の視界の変化に焦点をあてたもの。</a:t>
            </a:r>
            <a:endParaRPr kumimoji="1" lang="en-US" altLang="ja-JP" dirty="0" smtClean="0"/>
          </a:p>
          <a:p>
            <a:pPr marL="0" indent="0">
              <a:buNone/>
            </a:pPr>
            <a:r>
              <a:rPr lang="ja-JP" altLang="en-US" dirty="0"/>
              <a:t>　</a:t>
            </a:r>
            <a:r>
              <a:rPr lang="ja-JP" altLang="en-US" dirty="0" smtClean="0"/>
              <a:t>　細川の心理的・生理的変化→細川の視界がぼやけて見える（経験基盤）</a:t>
            </a:r>
            <a:endParaRPr lang="en-US" altLang="ja-JP" dirty="0" smtClean="0"/>
          </a:p>
          <a:p>
            <a:pPr marL="0" indent="0">
              <a:buNone/>
            </a:pPr>
            <a:r>
              <a:rPr kumimoji="1" lang="ja-JP" altLang="en-US" dirty="0" smtClean="0"/>
              <a:t>参考）</a:t>
            </a:r>
            <a:r>
              <a:rPr kumimoji="1" lang="en-US" altLang="ja-JP" dirty="0" smtClean="0"/>
              <a:t>『</a:t>
            </a:r>
            <a:r>
              <a:rPr kumimoji="1" lang="ja-JP" altLang="en-US" dirty="0" smtClean="0"/>
              <a:t>時が滲む朝</a:t>
            </a:r>
            <a:r>
              <a:rPr kumimoji="1" lang="en-US" altLang="ja-JP" dirty="0" smtClean="0"/>
              <a:t>』</a:t>
            </a:r>
            <a:r>
              <a:rPr kumimoji="1" lang="ja-JP" altLang="en-US" dirty="0" smtClean="0"/>
              <a:t>楊逸（</a:t>
            </a:r>
            <a:r>
              <a:rPr kumimoji="1" lang="en-US" altLang="ja-JP" dirty="0" smtClean="0"/>
              <a:t>2008</a:t>
            </a:r>
            <a:r>
              <a:rPr kumimoji="1" lang="ja-JP" altLang="en-US" dirty="0" smtClean="0"/>
              <a:t>年芥川賞受賞作品）</a:t>
            </a:r>
            <a:endParaRPr kumimoji="1" lang="ja-JP" altLang="en-US" dirty="0"/>
          </a:p>
        </p:txBody>
      </p:sp>
    </p:spTree>
    <p:extLst>
      <p:ext uri="{BB962C8B-B14F-4D97-AF65-F5344CB8AC3E}">
        <p14:creationId xmlns:p14="http://schemas.microsoft.com/office/powerpoint/2010/main" val="29467061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1a.</a:t>
            </a:r>
            <a:r>
              <a:rPr lang="ja-JP" altLang="en-US" dirty="0" smtClean="0"/>
              <a:t>　先生が黒板に大きな</a:t>
            </a:r>
            <a:r>
              <a:rPr lang="ja-JP" altLang="en-US" u="sng" dirty="0" smtClean="0"/>
              <a:t>丸</a:t>
            </a:r>
            <a:r>
              <a:rPr lang="ja-JP" altLang="en-US" dirty="0" smtClean="0"/>
              <a:t>を書いた。</a:t>
            </a:r>
            <a:r>
              <a:rPr kumimoji="1" lang="en-US" altLang="ja-JP" dirty="0" smtClean="0"/>
              <a:t> </a:t>
            </a:r>
          </a:p>
          <a:p>
            <a:r>
              <a:rPr lang="en-US" altLang="ja-JP" dirty="0" smtClean="0"/>
              <a:t>1b.</a:t>
            </a:r>
            <a:r>
              <a:rPr lang="ja-JP" altLang="en-US" dirty="0" smtClean="0"/>
              <a:t>　今度の試験は、プリントを</a:t>
            </a:r>
            <a:r>
              <a:rPr lang="ja-JP" altLang="en-US" u="sng" dirty="0" smtClean="0"/>
              <a:t>丸</a:t>
            </a:r>
            <a:r>
              <a:rPr lang="ja-JP" altLang="en-US" dirty="0" smtClean="0"/>
              <a:t>暗記しておけば何とかなるだろう。</a:t>
            </a:r>
            <a:endParaRPr lang="en-US" altLang="ja-JP" dirty="0" smtClean="0"/>
          </a:p>
          <a:p>
            <a:r>
              <a:rPr kumimoji="1" lang="en-US" altLang="ja-JP" dirty="0" smtClean="0"/>
              <a:t>2a.</a:t>
            </a:r>
            <a:r>
              <a:rPr kumimoji="1" lang="ja-JP" altLang="en-US" dirty="0" smtClean="0"/>
              <a:t>　私が住んでいる</a:t>
            </a:r>
            <a:r>
              <a:rPr kumimoji="1" lang="ja-JP" altLang="en-US" u="sng" dirty="0" smtClean="0"/>
              <a:t>ところ</a:t>
            </a:r>
            <a:r>
              <a:rPr kumimoji="1" lang="ja-JP" altLang="en-US" dirty="0" smtClean="0"/>
              <a:t>は、まだ緑がかなり残っている。</a:t>
            </a:r>
            <a:endParaRPr kumimoji="1" lang="en-US" altLang="ja-JP" dirty="0" smtClean="0"/>
          </a:p>
          <a:p>
            <a:r>
              <a:rPr lang="en-US" altLang="ja-JP" dirty="0" smtClean="0"/>
              <a:t>2b.</a:t>
            </a:r>
            <a:r>
              <a:rPr lang="ja-JP" altLang="en-US" dirty="0" smtClean="0"/>
              <a:t>　彼にお願いした</a:t>
            </a:r>
            <a:r>
              <a:rPr lang="ja-JP" altLang="en-US" u="sng" dirty="0" smtClean="0"/>
              <a:t>ところ</a:t>
            </a:r>
            <a:r>
              <a:rPr lang="ja-JP" altLang="en-US" dirty="0" smtClean="0"/>
              <a:t>、すぐに快諾してくれた。</a:t>
            </a:r>
            <a:endParaRPr lang="en-US" altLang="ja-JP" dirty="0" smtClean="0"/>
          </a:p>
          <a:p>
            <a:r>
              <a:rPr kumimoji="1" lang="en-US" altLang="ja-JP" dirty="0" smtClean="0"/>
              <a:t>1a.</a:t>
            </a:r>
            <a:r>
              <a:rPr kumimoji="1" lang="ja-JP" altLang="en-US" dirty="0" smtClean="0"/>
              <a:t>＜円＞、</a:t>
            </a:r>
            <a:r>
              <a:rPr kumimoji="1" lang="en-US" altLang="ja-JP" dirty="0" smtClean="0"/>
              <a:t>1b.</a:t>
            </a:r>
            <a:r>
              <a:rPr kumimoji="1" lang="ja-JP" altLang="en-US" dirty="0" smtClean="0"/>
              <a:t>＜すっかり・全部＞、</a:t>
            </a:r>
            <a:r>
              <a:rPr kumimoji="1" lang="en-US" altLang="ja-JP" dirty="0" smtClean="0"/>
              <a:t>2a.</a:t>
            </a:r>
            <a:r>
              <a:rPr kumimoji="1" lang="ja-JP" altLang="en-US" dirty="0" smtClean="0"/>
              <a:t>＜空間的な範囲＞、</a:t>
            </a:r>
            <a:r>
              <a:rPr kumimoji="1" lang="en-US" altLang="ja-JP" dirty="0" smtClean="0"/>
              <a:t>2b.</a:t>
            </a:r>
            <a:r>
              <a:rPr kumimoji="1" lang="ja-JP" altLang="en-US" dirty="0" smtClean="0"/>
              <a:t>＜何かをした結果として＞</a:t>
            </a:r>
            <a:endParaRPr kumimoji="1" lang="en-US" altLang="ja-JP" dirty="0" smtClean="0"/>
          </a:p>
          <a:p>
            <a:r>
              <a:rPr lang="ja-JP" altLang="en-US" dirty="0" smtClean="0"/>
              <a:t>→本来、名詞である語が、接辞や接続助詞になるとともに、意味も</a:t>
            </a:r>
            <a:r>
              <a:rPr lang="ja-JP" altLang="en-US" dirty="0" smtClean="0">
                <a:solidFill>
                  <a:srgbClr val="FF0000"/>
                </a:solidFill>
              </a:rPr>
              <a:t>希薄化</a:t>
            </a:r>
            <a:r>
              <a:rPr lang="ja-JP" altLang="en-US" dirty="0" smtClean="0"/>
              <a:t>する。</a:t>
            </a:r>
            <a:endParaRPr lang="en-US" altLang="ja-JP" dirty="0" smtClean="0"/>
          </a:p>
          <a:p>
            <a:r>
              <a:rPr kumimoji="1" lang="ja-JP" altLang="en-US" dirty="0" smtClean="0"/>
              <a:t>「</a:t>
            </a:r>
            <a:r>
              <a:rPr kumimoji="1" lang="ja-JP" altLang="en-US" dirty="0" smtClean="0">
                <a:solidFill>
                  <a:srgbClr val="FF0000"/>
                </a:solidFill>
              </a:rPr>
              <a:t>脱範疇化</a:t>
            </a:r>
            <a:r>
              <a:rPr kumimoji="1" lang="ja-JP" altLang="en-US" dirty="0" smtClean="0"/>
              <a:t>」</a:t>
            </a:r>
            <a:r>
              <a:rPr kumimoji="1" lang="en-US" altLang="ja-JP" dirty="0" smtClean="0"/>
              <a:t>…</a:t>
            </a:r>
            <a:r>
              <a:rPr kumimoji="1" lang="ja-JP" altLang="en-US" dirty="0" smtClean="0"/>
              <a:t>名詞や動詞という本来の範疇の性質を失い、他の範疇である接辞や接続助詞などの性質を帯びること。</a:t>
            </a:r>
            <a:endParaRPr kumimoji="1" lang="en-US" altLang="ja-JP" dirty="0" smtClean="0"/>
          </a:p>
        </p:txBody>
      </p:sp>
    </p:spTree>
    <p:extLst>
      <p:ext uri="{BB962C8B-B14F-4D97-AF65-F5344CB8AC3E}">
        <p14:creationId xmlns:p14="http://schemas.microsoft.com/office/powerpoint/2010/main" val="237358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a:t>
            </a:r>
            <a:r>
              <a:rPr lang="ja-JP" altLang="en-US" dirty="0">
                <a:solidFill>
                  <a:srgbClr val="FF0000"/>
                </a:solidFill>
              </a:rPr>
              <a:t>文法化</a:t>
            </a:r>
            <a:r>
              <a:rPr lang="ja-JP" altLang="en-US" dirty="0"/>
              <a:t>」</a:t>
            </a:r>
            <a:r>
              <a:rPr lang="en-US" altLang="ja-JP" dirty="0"/>
              <a:t>…</a:t>
            </a:r>
            <a:r>
              <a:rPr lang="ja-JP" altLang="en-US" dirty="0"/>
              <a:t>もともと内容語であったものが、</a:t>
            </a:r>
            <a:r>
              <a:rPr lang="ja-JP" altLang="en-US" dirty="0" smtClean="0"/>
              <a:t>機能語としての働きを持つようになる現象。</a:t>
            </a:r>
            <a:endParaRPr lang="en-US" altLang="ja-JP" dirty="0" smtClean="0"/>
          </a:p>
          <a:p>
            <a:r>
              <a:rPr lang="ja-JP" altLang="en-US" dirty="0" smtClean="0"/>
              <a:t>内容語</a:t>
            </a:r>
            <a:r>
              <a:rPr lang="en-US" altLang="ja-JP" dirty="0" smtClean="0"/>
              <a:t>…</a:t>
            </a:r>
            <a:r>
              <a:rPr lang="ja-JP" altLang="en-US" dirty="0" smtClean="0"/>
              <a:t>名詞や動詞など、実質的内容を持つ語。「開かれたクラス」</a:t>
            </a:r>
            <a:endParaRPr lang="en-US" altLang="ja-JP" dirty="0" smtClean="0"/>
          </a:p>
          <a:p>
            <a:r>
              <a:rPr lang="ja-JP" altLang="en-US" dirty="0" smtClean="0"/>
              <a:t>機能語</a:t>
            </a:r>
            <a:r>
              <a:rPr lang="en-US" altLang="ja-JP" dirty="0" smtClean="0"/>
              <a:t>…</a:t>
            </a:r>
            <a:r>
              <a:rPr lang="ja-JP" altLang="en-US" dirty="0" smtClean="0"/>
              <a:t>前置詞、後置詞、助動詞、接辞などのように、文法関係、話し手の自体の捉え方、語の文法範疇などを表すもの。「閉じたクラス」</a:t>
            </a:r>
            <a:endParaRPr lang="en-US" altLang="ja-JP" dirty="0" smtClean="0"/>
          </a:p>
          <a:p>
            <a:r>
              <a:rPr lang="ja-JP" altLang="en-US" dirty="0"/>
              <a:t>両者は連続的で</a:t>
            </a:r>
            <a:r>
              <a:rPr lang="ja-JP" altLang="en-US" dirty="0" smtClean="0"/>
              <a:t>ある。文法化の過程において、内容語と機能語の中間の段階がある。</a:t>
            </a:r>
            <a:endParaRPr lang="en-US" altLang="ja-JP" dirty="0" smtClean="0"/>
          </a:p>
          <a:p>
            <a:r>
              <a:rPr lang="ja-JP" altLang="en-US" dirty="0" smtClean="0"/>
              <a:t>例）名詞の「ところ」が接続助詞として使われる。多義語化、多機能化。</a:t>
            </a:r>
            <a:endParaRPr lang="en-US" altLang="ja-JP" dirty="0" smtClean="0"/>
          </a:p>
          <a:p>
            <a:r>
              <a:rPr lang="ja-JP" altLang="en-US" dirty="0" smtClean="0"/>
              <a:t>機能語化したものは、もとの内容語の特徴を受け継いでいる。</a:t>
            </a:r>
            <a:endParaRPr lang="en-US" altLang="ja-JP" dirty="0" smtClean="0"/>
          </a:p>
          <a:p>
            <a:r>
              <a:rPr lang="ja-JP" altLang="en-US" dirty="0" smtClean="0"/>
              <a:t>文法化の一般的な動機づけとしての「語用論的強化」と「概念メタファー」</a:t>
            </a:r>
            <a:endParaRPr lang="ja-JP" altLang="en-US" dirty="0"/>
          </a:p>
          <a:p>
            <a:endParaRPr kumimoji="1" lang="ja-JP" altLang="en-US" dirty="0"/>
          </a:p>
        </p:txBody>
      </p:sp>
    </p:spTree>
    <p:extLst>
      <p:ext uri="{BB962C8B-B14F-4D97-AF65-F5344CB8AC3E}">
        <p14:creationId xmlns:p14="http://schemas.microsoft.com/office/powerpoint/2010/main" val="36427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名詞から接辞への文法化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「丸～」</a:t>
            </a:r>
            <a:r>
              <a:rPr kumimoji="1" lang="ja-JP" altLang="en-US" dirty="0" smtClean="0">
                <a:solidFill>
                  <a:srgbClr val="FF0000"/>
                </a:solidFill>
              </a:rPr>
              <a:t>＜すっかり・全部＞</a:t>
            </a:r>
            <a:r>
              <a:rPr kumimoji="1" lang="ja-JP" altLang="en-US" dirty="0" smtClean="0"/>
              <a:t>←満月などのように、丸い形を欠けたところがない完全な形と見なすことから生じた。</a:t>
            </a:r>
            <a:endParaRPr kumimoji="1" lang="en-US" altLang="ja-JP" dirty="0" smtClean="0"/>
          </a:p>
          <a:p>
            <a:r>
              <a:rPr lang="ja-JP" altLang="en-US" dirty="0"/>
              <a:t>３</a:t>
            </a:r>
            <a:r>
              <a:rPr lang="ja-JP" altLang="en-US" dirty="0" smtClean="0"/>
              <a:t>．丸暗記、丸焼き、丸見え、丸写し、丸のみ、丸かじり、丸儲け</a:t>
            </a:r>
            <a:r>
              <a:rPr lang="en-US" altLang="ja-JP" dirty="0" smtClean="0"/>
              <a:t>…</a:t>
            </a:r>
          </a:p>
          <a:p>
            <a:r>
              <a:rPr kumimoji="1" lang="ja-JP" altLang="en-US" dirty="0"/>
              <a:t>　</a:t>
            </a:r>
            <a:r>
              <a:rPr kumimoji="1" lang="ja-JP" altLang="en-US" dirty="0" smtClean="0"/>
              <a:t>　「丸一日」「丸一週間」</a:t>
            </a:r>
            <a:r>
              <a:rPr kumimoji="1" lang="en-US" altLang="ja-JP" dirty="0" smtClean="0"/>
              <a:t>…</a:t>
            </a:r>
            <a:r>
              <a:rPr kumimoji="1" lang="ja-JP" altLang="en-US" dirty="0" smtClean="0">
                <a:solidFill>
                  <a:srgbClr val="FF0000"/>
                </a:solidFill>
              </a:rPr>
              <a:t>＜ある期間の全期間＞</a:t>
            </a:r>
            <a:endParaRPr kumimoji="1" lang="en-US" altLang="ja-JP" dirty="0" smtClean="0">
              <a:solidFill>
                <a:srgbClr val="FF0000"/>
              </a:solidFill>
            </a:endParaRPr>
          </a:p>
          <a:p>
            <a:r>
              <a:rPr lang="ja-JP" altLang="en-US" dirty="0"/>
              <a:t>４</a:t>
            </a:r>
            <a:r>
              <a:rPr lang="ja-JP" altLang="en-US" dirty="0" smtClean="0"/>
              <a:t>．「馬鹿～」という合成語</a:t>
            </a:r>
            <a:endParaRPr lang="en-US" altLang="ja-JP" dirty="0" smtClean="0"/>
          </a:p>
          <a:p>
            <a:r>
              <a:rPr kumimoji="1" lang="en-US" altLang="ja-JP" dirty="0" smtClean="0"/>
              <a:t>a.</a:t>
            </a:r>
            <a:r>
              <a:rPr kumimoji="1" lang="ja-JP" altLang="en-US" dirty="0" smtClean="0"/>
              <a:t>　好ましくない意味：</a:t>
            </a:r>
            <a:r>
              <a:rPr lang="ja-JP" altLang="en-US" dirty="0" smtClean="0"/>
              <a:t>馬鹿正直、馬鹿丁寧、馬鹿高い、馬鹿騒ぎ、馬鹿笑い</a:t>
            </a:r>
            <a:endParaRPr lang="en-US" altLang="ja-JP" dirty="0" smtClean="0"/>
          </a:p>
          <a:p>
            <a:r>
              <a:rPr lang="ja-JP" altLang="en-US" dirty="0" smtClean="0"/>
              <a:t>ｂ　その他：馬鹿当たり、馬鹿売れ、馬鹿でかい、馬鹿力</a:t>
            </a:r>
            <a:endParaRPr lang="en-US" altLang="ja-JP" dirty="0" smtClean="0"/>
          </a:p>
          <a:p>
            <a:r>
              <a:rPr kumimoji="1" lang="ja-JP" altLang="en-US" dirty="0" smtClean="0"/>
              <a:t>「馬鹿」：＜知力などが大きく劣っている様、あるいは人＞</a:t>
            </a:r>
            <a:endParaRPr kumimoji="1" lang="en-US" altLang="ja-JP" dirty="0" smtClean="0"/>
          </a:p>
          <a:p>
            <a:r>
              <a:rPr lang="en-US" altLang="ja-JP" dirty="0" smtClean="0"/>
              <a:t>a. </a:t>
            </a:r>
            <a:r>
              <a:rPr lang="ja-JP" altLang="en-US" dirty="0" smtClean="0"/>
              <a:t>＜程度があまりにはなはだしく、好ましくない＞</a:t>
            </a:r>
            <a:endParaRPr lang="en-US" altLang="ja-JP" dirty="0" smtClean="0"/>
          </a:p>
          <a:p>
            <a:r>
              <a:rPr kumimoji="1" lang="en-US" altLang="ja-JP" dirty="0" smtClean="0"/>
              <a:t>b. </a:t>
            </a:r>
            <a:r>
              <a:rPr kumimoji="1" lang="ja-JP" altLang="en-US" dirty="0" smtClean="0">
                <a:solidFill>
                  <a:srgbClr val="FF0000"/>
                </a:solidFill>
              </a:rPr>
              <a:t>＜（予想を超えるほど）程度がはなはだしい＞　</a:t>
            </a:r>
            <a:r>
              <a:rPr kumimoji="1" lang="ja-JP" altLang="en-US" dirty="0" smtClean="0"/>
              <a:t>　</a:t>
            </a:r>
            <a:r>
              <a:rPr kumimoji="1" lang="en-US" altLang="ja-JP" dirty="0" smtClean="0"/>
              <a:t>cf</a:t>
            </a:r>
            <a:r>
              <a:rPr lang="en-US" altLang="ja-JP" dirty="0" smtClean="0"/>
              <a:t>. </a:t>
            </a:r>
            <a:r>
              <a:rPr lang="ja-JP" altLang="en-US" dirty="0" smtClean="0"/>
              <a:t>「鬼むず」</a:t>
            </a:r>
            <a:endParaRPr kumimoji="1" lang="ja-JP" altLang="en-US" dirty="0"/>
          </a:p>
        </p:txBody>
      </p:sp>
    </p:spTree>
    <p:extLst>
      <p:ext uri="{BB962C8B-B14F-4D97-AF65-F5344CB8AC3E}">
        <p14:creationId xmlns:p14="http://schemas.microsoft.com/office/powerpoint/2010/main" val="8231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名詞から接続助詞・助動詞への文法化</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a:t>5</a:t>
            </a:r>
            <a:r>
              <a:rPr kumimoji="1" lang="ja-JP" altLang="en-US" dirty="0" err="1" smtClean="0"/>
              <a:t>．</a:t>
            </a:r>
            <a:r>
              <a:rPr kumimoji="1" lang="ja-JP" altLang="en-US" dirty="0" smtClean="0"/>
              <a:t>好き勝手なことを並べ立てた</a:t>
            </a:r>
            <a:r>
              <a:rPr kumimoji="1" lang="ja-JP" altLang="en-US" u="sng" dirty="0" smtClean="0"/>
              <a:t>あげく</a:t>
            </a:r>
            <a:r>
              <a:rPr kumimoji="1" lang="ja-JP" altLang="en-US" dirty="0" smtClean="0"/>
              <a:t>、こちらの話は何も聞かず帰ってしまった。</a:t>
            </a:r>
            <a:endParaRPr kumimoji="1" lang="en-US" altLang="ja-JP" dirty="0" smtClean="0"/>
          </a:p>
          <a:p>
            <a:r>
              <a:rPr lang="ja-JP" altLang="en-US" dirty="0" smtClean="0"/>
              <a:t>「あげく（挙げ句）」：＜連歌・連句の最後の句＞</a:t>
            </a:r>
            <a:endParaRPr lang="en-US" altLang="ja-JP" dirty="0" smtClean="0"/>
          </a:p>
          <a:p>
            <a:r>
              <a:rPr kumimoji="1" lang="ja-JP" altLang="en-US" dirty="0"/>
              <a:t>接続</a:t>
            </a:r>
            <a:r>
              <a:rPr kumimoji="1" lang="ja-JP" altLang="en-US" dirty="0" smtClean="0"/>
              <a:t>助詞化＜</a:t>
            </a:r>
            <a:r>
              <a:rPr kumimoji="1" lang="ja-JP" altLang="en-US" dirty="0" smtClean="0">
                <a:solidFill>
                  <a:srgbClr val="FF0000"/>
                </a:solidFill>
              </a:rPr>
              <a:t>色々なことをした結果、最終的に（好ましくないことをする）＞</a:t>
            </a:r>
            <a:endParaRPr kumimoji="1" lang="en-US" altLang="ja-JP" dirty="0" smtClean="0">
              <a:solidFill>
                <a:srgbClr val="FF0000"/>
              </a:solidFill>
            </a:endParaRPr>
          </a:p>
          <a:p>
            <a:pPr marL="0" indent="0">
              <a:buNone/>
            </a:pPr>
            <a:r>
              <a:rPr lang="en-US" altLang="ja-JP" dirty="0" smtClean="0">
                <a:solidFill>
                  <a:schemeClr val="tx1"/>
                </a:solidFill>
              </a:rPr>
              <a:t>6a. </a:t>
            </a:r>
            <a:r>
              <a:rPr lang="ja-JP" altLang="en-US" dirty="0" smtClean="0">
                <a:solidFill>
                  <a:schemeClr val="tx1"/>
                </a:solidFill>
              </a:rPr>
              <a:t>彼にお願いした</a:t>
            </a:r>
            <a:r>
              <a:rPr lang="ja-JP" altLang="en-US" u="sng" dirty="0" smtClean="0">
                <a:solidFill>
                  <a:schemeClr val="tx1"/>
                </a:solidFill>
              </a:rPr>
              <a:t>ところ</a:t>
            </a:r>
            <a:r>
              <a:rPr lang="ja-JP" altLang="en-US" dirty="0" smtClean="0">
                <a:solidFill>
                  <a:schemeClr val="tx1"/>
                </a:solidFill>
              </a:rPr>
              <a:t>、すぐに快諾してくれた。＜何かをした結果として＞</a:t>
            </a:r>
            <a:endParaRPr lang="en-US" altLang="ja-JP" dirty="0" smtClean="0">
              <a:solidFill>
                <a:schemeClr val="tx1"/>
              </a:solidFill>
            </a:endParaRPr>
          </a:p>
          <a:p>
            <a:pPr marL="0" indent="0">
              <a:buNone/>
            </a:pPr>
            <a:r>
              <a:rPr kumimoji="1" lang="en-US" altLang="ja-JP" dirty="0">
                <a:solidFill>
                  <a:schemeClr val="tx1"/>
                </a:solidFill>
              </a:rPr>
              <a:t> </a:t>
            </a:r>
            <a:r>
              <a:rPr kumimoji="1" lang="en-US" altLang="ja-JP" dirty="0" smtClean="0">
                <a:solidFill>
                  <a:schemeClr val="tx1"/>
                </a:solidFill>
              </a:rPr>
              <a:t>b. </a:t>
            </a:r>
            <a:r>
              <a:rPr kumimoji="1" lang="ja-JP" altLang="en-US" dirty="0" smtClean="0">
                <a:solidFill>
                  <a:schemeClr val="tx1"/>
                </a:solidFill>
              </a:rPr>
              <a:t>彼に手伝ってもらった</a:t>
            </a:r>
            <a:r>
              <a:rPr kumimoji="1" lang="ja-JP" altLang="en-US" u="sng" dirty="0" smtClean="0">
                <a:solidFill>
                  <a:schemeClr val="tx1"/>
                </a:solidFill>
              </a:rPr>
              <a:t>ところで</a:t>
            </a:r>
            <a:r>
              <a:rPr kumimoji="1" lang="ja-JP" altLang="en-US" dirty="0" smtClean="0">
                <a:solidFill>
                  <a:schemeClr val="tx1"/>
                </a:solidFill>
              </a:rPr>
              <a:t>、どうなるものでもない。＜</a:t>
            </a:r>
            <a:r>
              <a:rPr kumimoji="1" lang="en-US" altLang="ja-JP" dirty="0" smtClean="0">
                <a:solidFill>
                  <a:schemeClr val="tx1"/>
                </a:solidFill>
              </a:rPr>
              <a:t>…</a:t>
            </a:r>
            <a:r>
              <a:rPr kumimoji="1" lang="ja-JP" altLang="en-US" dirty="0" smtClean="0">
                <a:solidFill>
                  <a:schemeClr val="tx1"/>
                </a:solidFill>
              </a:rPr>
              <a:t>ても＞</a:t>
            </a:r>
            <a:endParaRPr kumimoji="1" lang="en-US" altLang="ja-JP" dirty="0" smtClean="0">
              <a:solidFill>
                <a:schemeClr val="tx1"/>
              </a:solidFill>
            </a:endParaRPr>
          </a:p>
          <a:p>
            <a:pPr marL="0" indent="0">
              <a:buNone/>
            </a:pPr>
            <a:r>
              <a:rPr kumimoji="1" lang="en-US" altLang="ja-JP" dirty="0" smtClean="0">
                <a:solidFill>
                  <a:schemeClr val="tx1"/>
                </a:solidFill>
              </a:rPr>
              <a:t>7a. </a:t>
            </a:r>
            <a:r>
              <a:rPr kumimoji="1" lang="ja-JP" altLang="en-US" dirty="0" smtClean="0">
                <a:solidFill>
                  <a:schemeClr val="tx1"/>
                </a:solidFill>
              </a:rPr>
              <a:t>君にできないんだ</a:t>
            </a:r>
            <a:r>
              <a:rPr kumimoji="1" lang="ja-JP" altLang="en-US" u="sng" dirty="0" smtClean="0">
                <a:solidFill>
                  <a:schemeClr val="tx1"/>
                </a:solidFill>
              </a:rPr>
              <a:t>もの／もん</a:t>
            </a:r>
            <a:r>
              <a:rPr kumimoji="1" lang="ja-JP" altLang="en-US" dirty="0" smtClean="0">
                <a:solidFill>
                  <a:schemeClr val="tx1"/>
                </a:solidFill>
              </a:rPr>
              <a:t>、僕には到底無理だよ。＜から＞</a:t>
            </a:r>
            <a:endParaRPr kumimoji="1" lang="en-US" altLang="ja-JP" dirty="0" smtClean="0">
              <a:solidFill>
                <a:schemeClr val="tx1"/>
              </a:solidFill>
            </a:endParaRPr>
          </a:p>
          <a:p>
            <a:pPr marL="0" indent="0">
              <a:buNone/>
            </a:pPr>
            <a:r>
              <a:rPr lang="en-US" altLang="ja-JP" dirty="0">
                <a:solidFill>
                  <a:schemeClr val="tx1"/>
                </a:solidFill>
              </a:rPr>
              <a:t> </a:t>
            </a:r>
            <a:r>
              <a:rPr lang="en-US" altLang="ja-JP" dirty="0" smtClean="0">
                <a:solidFill>
                  <a:schemeClr val="tx1"/>
                </a:solidFill>
              </a:rPr>
              <a:t>b.</a:t>
            </a:r>
            <a:r>
              <a:rPr lang="ja-JP" altLang="en-US" dirty="0" smtClean="0">
                <a:solidFill>
                  <a:schemeClr val="tx1"/>
                </a:solidFill>
              </a:rPr>
              <a:t>　一応やってみた</a:t>
            </a:r>
            <a:r>
              <a:rPr lang="ja-JP" altLang="en-US" u="sng" dirty="0" smtClean="0">
                <a:solidFill>
                  <a:schemeClr val="tx1"/>
                </a:solidFill>
              </a:rPr>
              <a:t>ものの</a:t>
            </a:r>
            <a:r>
              <a:rPr lang="ja-JP" altLang="en-US" dirty="0" smtClean="0">
                <a:solidFill>
                  <a:schemeClr val="tx1"/>
                </a:solidFill>
              </a:rPr>
              <a:t>、ちゃんとできているかどうか全く自信はない。＜けれど＞</a:t>
            </a:r>
            <a:endParaRPr lang="en-US" altLang="ja-JP" dirty="0" smtClean="0">
              <a:solidFill>
                <a:schemeClr val="tx1"/>
              </a:solidFill>
            </a:endParaRPr>
          </a:p>
          <a:p>
            <a:pPr marL="0" indent="0">
              <a:buNone/>
            </a:pPr>
            <a:r>
              <a:rPr kumimoji="1" lang="en-US" altLang="ja-JP" dirty="0">
                <a:solidFill>
                  <a:schemeClr val="tx1"/>
                </a:solidFill>
              </a:rPr>
              <a:t> </a:t>
            </a:r>
            <a:r>
              <a:rPr kumimoji="1" lang="en-US" altLang="ja-JP" dirty="0" smtClean="0">
                <a:solidFill>
                  <a:schemeClr val="tx1"/>
                </a:solidFill>
              </a:rPr>
              <a:t>c.</a:t>
            </a:r>
            <a:r>
              <a:rPr kumimoji="1" lang="ja-JP" altLang="en-US" dirty="0" smtClean="0">
                <a:solidFill>
                  <a:schemeClr val="tx1"/>
                </a:solidFill>
              </a:rPr>
              <a:t>　すぐにやればいい</a:t>
            </a:r>
            <a:r>
              <a:rPr kumimoji="1" lang="ja-JP" altLang="en-US" u="sng" dirty="0" smtClean="0">
                <a:solidFill>
                  <a:schemeClr val="tx1"/>
                </a:solidFill>
              </a:rPr>
              <a:t>ものを</a:t>
            </a:r>
            <a:r>
              <a:rPr kumimoji="1" lang="ja-JP" altLang="en-US" dirty="0" smtClean="0">
                <a:solidFill>
                  <a:schemeClr val="tx1"/>
                </a:solidFill>
              </a:rPr>
              <a:t>、何をぐずぐずしているんだ。＜のに＞</a:t>
            </a:r>
            <a:endParaRPr kumimoji="1" lang="en-US" altLang="ja-JP" dirty="0" smtClean="0">
              <a:solidFill>
                <a:schemeClr val="tx1"/>
              </a:solidFill>
            </a:endParaRPr>
          </a:p>
          <a:p>
            <a:pPr marL="0" indent="0">
              <a:buNone/>
            </a:pPr>
            <a:r>
              <a:rPr lang="en-US" altLang="ja-JP" dirty="0" smtClean="0">
                <a:solidFill>
                  <a:schemeClr val="tx1"/>
                </a:solidFill>
              </a:rPr>
              <a:t>8. </a:t>
            </a:r>
            <a:r>
              <a:rPr lang="ja-JP" altLang="en-US" dirty="0" smtClean="0">
                <a:solidFill>
                  <a:schemeClr val="tx1"/>
                </a:solidFill>
              </a:rPr>
              <a:t>よく考えた</a:t>
            </a:r>
            <a:r>
              <a:rPr lang="ja-JP" altLang="en-US" u="sng" dirty="0" smtClean="0">
                <a:solidFill>
                  <a:schemeClr val="tx1"/>
                </a:solidFill>
              </a:rPr>
              <a:t>うえで</a:t>
            </a:r>
            <a:r>
              <a:rPr lang="ja-JP" altLang="en-US" dirty="0" smtClean="0">
                <a:solidFill>
                  <a:schemeClr val="tx1"/>
                </a:solidFill>
              </a:rPr>
              <a:t>、結論を出すべきだ。＜</a:t>
            </a:r>
            <a:r>
              <a:rPr lang="en-US" altLang="ja-JP" dirty="0" smtClean="0">
                <a:solidFill>
                  <a:schemeClr val="tx1"/>
                </a:solidFill>
              </a:rPr>
              <a:t>…</a:t>
            </a:r>
            <a:r>
              <a:rPr lang="ja-JP" altLang="en-US" dirty="0" smtClean="0">
                <a:solidFill>
                  <a:schemeClr val="tx1"/>
                </a:solidFill>
              </a:rPr>
              <a:t>てから＞</a:t>
            </a:r>
            <a:endParaRPr kumimoji="1" lang="en-US" altLang="ja-JP" dirty="0" smtClean="0">
              <a:solidFill>
                <a:schemeClr val="tx1"/>
              </a:solidFill>
            </a:endParaRPr>
          </a:p>
          <a:p>
            <a:endParaRPr kumimoji="1" lang="ja-JP" altLang="en-US" dirty="0">
              <a:solidFill>
                <a:schemeClr val="tx1"/>
              </a:solidFill>
            </a:endParaRPr>
          </a:p>
        </p:txBody>
      </p:sp>
    </p:spTree>
    <p:extLst>
      <p:ext uri="{BB962C8B-B14F-4D97-AF65-F5344CB8AC3E}">
        <p14:creationId xmlns:p14="http://schemas.microsoft.com/office/powerpoint/2010/main" val="40297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「～模様だ」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en-US" altLang="ja-JP" dirty="0" smtClean="0"/>
              <a:t>9a. </a:t>
            </a:r>
            <a:r>
              <a:rPr kumimoji="1" lang="ja-JP" altLang="en-US" dirty="0" smtClean="0"/>
              <a:t>この服は</a:t>
            </a:r>
            <a:r>
              <a:rPr kumimoji="1" lang="ja-JP" altLang="en-US" u="sng" dirty="0" smtClean="0"/>
              <a:t>模様</a:t>
            </a:r>
            <a:r>
              <a:rPr kumimoji="1" lang="ja-JP" altLang="en-US" dirty="0" smtClean="0"/>
              <a:t>が凝っている。</a:t>
            </a:r>
            <a:endParaRPr kumimoji="1" lang="en-US" altLang="ja-JP" dirty="0" smtClean="0"/>
          </a:p>
          <a:p>
            <a:pPr marL="0" indent="0">
              <a:buNone/>
            </a:pPr>
            <a:r>
              <a:rPr lang="en-US" altLang="ja-JP" dirty="0"/>
              <a:t> </a:t>
            </a:r>
            <a:r>
              <a:rPr lang="en-US" altLang="ja-JP" dirty="0" smtClean="0"/>
              <a:t>b. </a:t>
            </a:r>
            <a:r>
              <a:rPr lang="ja-JP" altLang="en-US" dirty="0" smtClean="0"/>
              <a:t>これから深夜にかけて大荒れの天気になる</a:t>
            </a:r>
            <a:r>
              <a:rPr lang="ja-JP" altLang="en-US" u="sng" dirty="0" smtClean="0"/>
              <a:t>模様だ</a:t>
            </a:r>
            <a:r>
              <a:rPr lang="ja-JP" altLang="en-US" dirty="0" smtClean="0"/>
              <a:t>。</a:t>
            </a:r>
            <a:endParaRPr lang="en-US" altLang="ja-JP" dirty="0" smtClean="0"/>
          </a:p>
          <a:p>
            <a:r>
              <a:rPr lang="ja-JP" altLang="en-US" dirty="0" smtClean="0"/>
              <a:t>「模様」：＜ものの表面などに装飾として施された図柄＞</a:t>
            </a:r>
            <a:endParaRPr lang="en-US" altLang="ja-JP" dirty="0" smtClean="0"/>
          </a:p>
          <a:p>
            <a:r>
              <a:rPr lang="ja-JP" altLang="en-US" dirty="0" smtClean="0"/>
              <a:t>「模様だ」：</a:t>
            </a:r>
            <a:r>
              <a:rPr lang="ja-JP" altLang="en-US" dirty="0" smtClean="0">
                <a:solidFill>
                  <a:srgbClr val="FF0000"/>
                </a:solidFill>
              </a:rPr>
              <a:t>＜予想される</a:t>
            </a:r>
            <a:r>
              <a:rPr lang="ja-JP" altLang="en-US" b="1" dirty="0" smtClean="0">
                <a:solidFill>
                  <a:srgbClr val="FF0000"/>
                </a:solidFill>
              </a:rPr>
              <a:t>特別な</a:t>
            </a:r>
            <a:r>
              <a:rPr lang="ja-JP" altLang="en-US" dirty="0" smtClean="0">
                <a:solidFill>
                  <a:srgbClr val="FF0000"/>
                </a:solidFill>
              </a:rPr>
              <a:t>様子＞</a:t>
            </a:r>
            <a:endParaRPr lang="en-US" altLang="ja-JP" dirty="0" smtClean="0">
              <a:solidFill>
                <a:srgbClr val="FF0000"/>
              </a:solidFill>
            </a:endParaRPr>
          </a:p>
          <a:p>
            <a:pPr marL="0" indent="0">
              <a:buNone/>
            </a:pPr>
            <a:r>
              <a:rPr lang="en-US" altLang="ja-JP" dirty="0" smtClean="0"/>
              <a:t>10. </a:t>
            </a:r>
            <a:r>
              <a:rPr lang="ja-JP" altLang="en-US" dirty="0" smtClean="0"/>
              <a:t>犯人はまだこの建物の中にいる</a:t>
            </a:r>
            <a:r>
              <a:rPr lang="ja-JP" altLang="en-US" u="sng" dirty="0" smtClean="0"/>
              <a:t>模様です</a:t>
            </a:r>
            <a:r>
              <a:rPr lang="ja-JP" altLang="en-US" dirty="0" smtClean="0"/>
              <a:t>。</a:t>
            </a:r>
            <a:endParaRPr lang="en-US" altLang="ja-JP" dirty="0" smtClean="0"/>
          </a:p>
          <a:p>
            <a:pPr marL="0" indent="0">
              <a:buNone/>
            </a:pPr>
            <a:r>
              <a:rPr lang="en-US" altLang="ja-JP" dirty="0" smtClean="0"/>
              <a:t>11. </a:t>
            </a:r>
            <a:r>
              <a:rPr lang="ja-JP" altLang="en-US" dirty="0" smtClean="0"/>
              <a:t>？明日も晴れる</a:t>
            </a:r>
            <a:r>
              <a:rPr lang="ja-JP" altLang="en-US" u="sng" dirty="0" smtClean="0"/>
              <a:t>模様だ</a:t>
            </a:r>
            <a:r>
              <a:rPr lang="ja-JP" altLang="en-US" dirty="0" smtClean="0"/>
              <a:t>。（特別な様子ではない）</a:t>
            </a:r>
            <a:endParaRPr lang="en-US" altLang="ja-JP" dirty="0" smtClean="0"/>
          </a:p>
          <a:p>
            <a:pPr marL="0" indent="0">
              <a:buNone/>
            </a:pPr>
            <a:r>
              <a:rPr lang="en-US" altLang="ja-JP" dirty="0" smtClean="0"/>
              <a:t>12a. </a:t>
            </a:r>
            <a:r>
              <a:rPr lang="ja-JP" altLang="en-US" dirty="0" smtClean="0"/>
              <a:t>？</a:t>
            </a:r>
            <a:r>
              <a:rPr lang="en-US" altLang="ja-JP" dirty="0" smtClean="0"/>
              <a:t>A</a:t>
            </a:r>
            <a:r>
              <a:rPr lang="ja-JP" altLang="en-US" dirty="0" smtClean="0"/>
              <a:t>社は、これまできちんと納税してきた</a:t>
            </a:r>
            <a:r>
              <a:rPr lang="ja-JP" altLang="en-US" u="sng" dirty="0" smtClean="0"/>
              <a:t>模様だ</a:t>
            </a:r>
            <a:r>
              <a:rPr lang="ja-JP" altLang="en-US" dirty="0" smtClean="0"/>
              <a:t>。</a:t>
            </a:r>
            <a:endParaRPr lang="en-US" altLang="ja-JP" dirty="0" smtClean="0"/>
          </a:p>
          <a:p>
            <a:pPr marL="0" indent="0">
              <a:buNone/>
            </a:pPr>
            <a:r>
              <a:rPr lang="en-US" altLang="ja-JP" dirty="0" smtClean="0"/>
              <a:t>12b. </a:t>
            </a:r>
            <a:r>
              <a:rPr lang="ja-JP" altLang="en-US" dirty="0" smtClean="0"/>
              <a:t>Ａ社は、数年にわたって所得隠しをしていた</a:t>
            </a:r>
            <a:r>
              <a:rPr lang="ja-JP" altLang="en-US" u="sng" dirty="0" smtClean="0"/>
              <a:t>模様だ</a:t>
            </a:r>
            <a:r>
              <a:rPr lang="ja-JP" altLang="en-US" dirty="0" smtClean="0"/>
              <a:t>。</a:t>
            </a:r>
            <a:endParaRPr lang="en-US" altLang="ja-JP" dirty="0" smtClean="0"/>
          </a:p>
          <a:p>
            <a:pPr marL="0" indent="0">
              <a:buNone/>
            </a:pPr>
            <a:r>
              <a:rPr lang="en-US" altLang="ja-JP" dirty="0" smtClean="0"/>
              <a:t>13a.</a:t>
            </a:r>
            <a:r>
              <a:rPr lang="ja-JP" altLang="en-US" dirty="0" smtClean="0"/>
              <a:t>？プロジェクトは順調に進んでいる</a:t>
            </a:r>
            <a:r>
              <a:rPr lang="ja-JP" altLang="en-US" u="sng" dirty="0" smtClean="0"/>
              <a:t>模様だ</a:t>
            </a:r>
            <a:r>
              <a:rPr lang="ja-JP" altLang="en-US" dirty="0" smtClean="0"/>
              <a:t>。</a:t>
            </a:r>
            <a:endParaRPr lang="en-US" altLang="ja-JP" dirty="0" smtClean="0"/>
          </a:p>
          <a:p>
            <a:pPr marL="0" indent="0">
              <a:buNone/>
            </a:pPr>
            <a:r>
              <a:rPr lang="en-US" altLang="ja-JP" dirty="0"/>
              <a:t> </a:t>
            </a:r>
            <a:r>
              <a:rPr lang="en-US" altLang="ja-JP" dirty="0" smtClean="0"/>
              <a:t>  b.</a:t>
            </a:r>
            <a:r>
              <a:rPr lang="ja-JP" altLang="en-US" dirty="0" smtClean="0"/>
              <a:t>プロジェクトは難航している</a:t>
            </a:r>
            <a:r>
              <a:rPr lang="ja-JP" altLang="en-US" u="sng" dirty="0" smtClean="0"/>
              <a:t>模様だ</a:t>
            </a:r>
            <a:r>
              <a:rPr lang="ja-JP" altLang="en-US" dirty="0" smtClean="0"/>
              <a:t>。</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01720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「～ところだ」「～ものだ」</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14a. </a:t>
            </a:r>
            <a:r>
              <a:rPr kumimoji="1" lang="ja-JP" altLang="en-US" dirty="0" smtClean="0"/>
              <a:t>このあたりが名古屋で一番にぎやかな</a:t>
            </a:r>
            <a:r>
              <a:rPr kumimoji="1" lang="ja-JP" altLang="en-US" u="sng" dirty="0" smtClean="0"/>
              <a:t>ところだ</a:t>
            </a:r>
            <a:r>
              <a:rPr kumimoji="1" lang="ja-JP" altLang="en-US" dirty="0" smtClean="0"/>
              <a:t>。＜空間的な範囲＞</a:t>
            </a:r>
            <a:endParaRPr kumimoji="1" lang="en-US" altLang="ja-JP" dirty="0" smtClean="0"/>
          </a:p>
          <a:p>
            <a:pPr marL="0" indent="0">
              <a:buNone/>
            </a:pPr>
            <a:r>
              <a:rPr lang="ja-JP" altLang="en-US" dirty="0"/>
              <a:t>　</a:t>
            </a:r>
            <a:r>
              <a:rPr lang="en-US" altLang="ja-JP" dirty="0" smtClean="0"/>
              <a:t>b. </a:t>
            </a:r>
            <a:r>
              <a:rPr lang="ja-JP" altLang="en-US" dirty="0" smtClean="0"/>
              <a:t>大雨の中、今帰ってきた</a:t>
            </a:r>
            <a:r>
              <a:rPr lang="ja-JP" altLang="en-US" u="sng" dirty="0" smtClean="0"/>
              <a:t>ところだ</a:t>
            </a:r>
            <a:r>
              <a:rPr lang="ja-JP" altLang="en-US" dirty="0" smtClean="0"/>
              <a:t>。＜直後＞</a:t>
            </a:r>
            <a:endParaRPr lang="en-US" altLang="ja-JP" dirty="0" smtClean="0"/>
          </a:p>
          <a:p>
            <a:pPr marL="0" indent="0">
              <a:buNone/>
            </a:pPr>
            <a:r>
              <a:rPr kumimoji="1" lang="ja-JP" altLang="en-US" dirty="0"/>
              <a:t>　</a:t>
            </a:r>
            <a:r>
              <a:rPr kumimoji="1" lang="en-US" altLang="ja-JP" dirty="0" smtClean="0"/>
              <a:t>c. </a:t>
            </a:r>
            <a:r>
              <a:rPr kumimoji="1" lang="ja-JP" altLang="en-US" dirty="0" smtClean="0"/>
              <a:t>これから出かける</a:t>
            </a:r>
            <a:r>
              <a:rPr kumimoji="1" lang="ja-JP" altLang="en-US" u="sng" dirty="0" smtClean="0"/>
              <a:t>ところだ</a:t>
            </a:r>
            <a:r>
              <a:rPr kumimoji="1" lang="ja-JP" altLang="en-US" dirty="0" smtClean="0"/>
              <a:t>。＜直前＞</a:t>
            </a:r>
            <a:endParaRPr kumimoji="1" lang="en-US" altLang="ja-JP" dirty="0" smtClean="0"/>
          </a:p>
          <a:p>
            <a:r>
              <a:rPr lang="ja-JP" altLang="en-US" dirty="0" smtClean="0"/>
              <a:t>＜「ところだ」に先行する動詞が表す</a:t>
            </a:r>
            <a:r>
              <a:rPr lang="ja-JP" altLang="en-US" dirty="0" smtClean="0">
                <a:solidFill>
                  <a:srgbClr val="FF0000"/>
                </a:solidFill>
              </a:rPr>
              <a:t>出来事が影響する時間的な範囲</a:t>
            </a:r>
            <a:r>
              <a:rPr lang="ja-JP" altLang="en-US" dirty="0" smtClean="0"/>
              <a:t>＞</a:t>
            </a:r>
            <a:endParaRPr lang="en-US" altLang="ja-JP" dirty="0" smtClean="0"/>
          </a:p>
          <a:p>
            <a:pPr marL="0" indent="0">
              <a:buNone/>
            </a:pPr>
            <a:r>
              <a:rPr kumimoji="1" lang="en-US" altLang="ja-JP" dirty="0" smtClean="0"/>
              <a:t>15a.</a:t>
            </a:r>
            <a:r>
              <a:rPr kumimoji="1" lang="ja-JP" altLang="en-US" dirty="0" smtClean="0"/>
              <a:t>　子どもの頃は毎日暗くなるまで外で遊んだ</a:t>
            </a:r>
            <a:r>
              <a:rPr kumimoji="1" lang="ja-JP" altLang="en-US" u="sng" dirty="0" smtClean="0"/>
              <a:t>ものだ</a:t>
            </a:r>
            <a:r>
              <a:rPr kumimoji="1" lang="ja-JP" altLang="en-US" dirty="0" smtClean="0"/>
              <a:t>。＜懐かしさを込めての回想＞</a:t>
            </a:r>
            <a:endParaRPr kumimoji="1" lang="en-US" altLang="ja-JP" dirty="0" smtClean="0"/>
          </a:p>
          <a:p>
            <a:pPr marL="0" indent="0">
              <a:buNone/>
            </a:pPr>
            <a:r>
              <a:rPr lang="en-US" altLang="ja-JP" dirty="0"/>
              <a:t> </a:t>
            </a:r>
            <a:r>
              <a:rPr lang="en-US" altLang="ja-JP" dirty="0" smtClean="0"/>
              <a:t>  b.</a:t>
            </a:r>
            <a:r>
              <a:rPr lang="ja-JP" altLang="en-US" dirty="0" smtClean="0"/>
              <a:t>　苦労してやり遂げたときはうれしい</a:t>
            </a:r>
            <a:r>
              <a:rPr lang="ja-JP" altLang="en-US" u="sng" dirty="0" smtClean="0"/>
              <a:t>ものだ</a:t>
            </a:r>
            <a:r>
              <a:rPr lang="ja-JP" altLang="en-US" dirty="0" smtClean="0"/>
              <a:t>。＜一般的傾向性＞</a:t>
            </a:r>
            <a:endParaRPr lang="en-US" altLang="ja-JP" dirty="0" smtClean="0"/>
          </a:p>
          <a:p>
            <a:pPr marL="0" indent="0">
              <a:buNone/>
            </a:pPr>
            <a:r>
              <a:rPr kumimoji="1" lang="en-US" altLang="ja-JP" dirty="0"/>
              <a:t> </a:t>
            </a:r>
            <a:r>
              <a:rPr kumimoji="1" lang="en-US" altLang="ja-JP" dirty="0" smtClean="0"/>
              <a:t>  c.</a:t>
            </a:r>
            <a:r>
              <a:rPr kumimoji="1" lang="ja-JP" altLang="en-US" dirty="0" smtClean="0"/>
              <a:t>　近所の人に会ったらあいさつぐらいする</a:t>
            </a:r>
            <a:r>
              <a:rPr kumimoji="1" lang="ja-JP" altLang="en-US" u="sng" dirty="0" smtClean="0"/>
              <a:t>ものだ</a:t>
            </a:r>
            <a:r>
              <a:rPr kumimoji="1" lang="ja-JP" altLang="en-US" dirty="0" smtClean="0"/>
              <a:t>。＜当然そうするべきだ＞</a:t>
            </a:r>
            <a:endParaRPr kumimoji="1"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219562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動詞から後置詞への文法化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en-US" altLang="ja-JP" dirty="0" smtClean="0"/>
              <a:t>16a. </a:t>
            </a:r>
            <a:r>
              <a:rPr kumimoji="1" lang="ja-JP" altLang="en-US" dirty="0" smtClean="0"/>
              <a:t>池の周りをのんびり</a:t>
            </a:r>
            <a:r>
              <a:rPr kumimoji="1" lang="ja-JP" altLang="en-US" u="sng" dirty="0" smtClean="0"/>
              <a:t>めぐる</a:t>
            </a:r>
            <a:r>
              <a:rPr kumimoji="1" lang="ja-JP" altLang="en-US" dirty="0" smtClean="0"/>
              <a:t>のが毎朝の楽しみだ。</a:t>
            </a:r>
            <a:endParaRPr kumimoji="1" lang="en-US" altLang="ja-JP" dirty="0" smtClean="0"/>
          </a:p>
          <a:p>
            <a:pPr marL="0" indent="0">
              <a:buNone/>
            </a:pPr>
            <a:r>
              <a:rPr lang="en-US" altLang="ja-JP" dirty="0"/>
              <a:t> </a:t>
            </a:r>
            <a:r>
              <a:rPr lang="en-US" altLang="ja-JP" dirty="0" smtClean="0"/>
              <a:t>  b.</a:t>
            </a:r>
            <a:r>
              <a:rPr lang="ja-JP" altLang="en-US" dirty="0" smtClean="0"/>
              <a:t>　この問題</a:t>
            </a:r>
            <a:r>
              <a:rPr lang="ja-JP" altLang="en-US" u="sng" dirty="0" smtClean="0"/>
              <a:t>をめぐって</a:t>
            </a:r>
            <a:r>
              <a:rPr lang="ja-JP" altLang="en-US" dirty="0" smtClean="0"/>
              <a:t>長時間にわたって議論したが、結局結論は出なかった。</a:t>
            </a:r>
            <a:endParaRPr lang="en-US" altLang="ja-JP" dirty="0" smtClean="0"/>
          </a:p>
          <a:p>
            <a:r>
              <a:rPr lang="ja-JP" altLang="en-US" dirty="0" smtClean="0"/>
              <a:t>「めぐる」＜ある場所を中心として、その周囲をぐるりと移動する＞</a:t>
            </a:r>
            <a:endParaRPr lang="en-US" altLang="ja-JP" dirty="0" smtClean="0"/>
          </a:p>
          <a:p>
            <a:r>
              <a:rPr lang="ja-JP" altLang="en-US" dirty="0" smtClean="0"/>
              <a:t>「をめぐって」</a:t>
            </a:r>
            <a:r>
              <a:rPr lang="ja-JP" altLang="en-US" dirty="0" smtClean="0">
                <a:solidFill>
                  <a:srgbClr val="FF0000"/>
                </a:solidFill>
              </a:rPr>
              <a:t>＜（議論などの）中心に据えて、色々な観点から検討する＞</a:t>
            </a:r>
            <a:endParaRPr lang="en-US" altLang="ja-JP" dirty="0" smtClean="0">
              <a:solidFill>
                <a:srgbClr val="FF0000"/>
              </a:solidFill>
            </a:endParaRPr>
          </a:p>
          <a:p>
            <a:pPr marL="0" indent="0">
              <a:buNone/>
            </a:pPr>
            <a:r>
              <a:rPr lang="en-US" altLang="ja-JP" dirty="0" smtClean="0"/>
              <a:t>17a.</a:t>
            </a:r>
            <a:r>
              <a:rPr lang="ja-JP" altLang="en-US" dirty="0" smtClean="0"/>
              <a:t>上司のあとに</a:t>
            </a:r>
            <a:r>
              <a:rPr lang="ja-JP" altLang="en-US" u="sng" dirty="0" smtClean="0"/>
              <a:t>ついて</a:t>
            </a:r>
            <a:r>
              <a:rPr lang="ja-JP" altLang="en-US" dirty="0" smtClean="0"/>
              <a:t>お得意先を回る。</a:t>
            </a:r>
            <a:endParaRPr lang="en-US" altLang="ja-JP" dirty="0" smtClean="0"/>
          </a:p>
          <a:p>
            <a:pPr marL="0" indent="0">
              <a:buNone/>
            </a:pPr>
            <a:r>
              <a:rPr lang="en-US" altLang="ja-JP" dirty="0"/>
              <a:t> </a:t>
            </a:r>
            <a:r>
              <a:rPr lang="en-US" altLang="ja-JP" dirty="0" smtClean="0"/>
              <a:t>  b.</a:t>
            </a:r>
            <a:r>
              <a:rPr lang="ja-JP" altLang="en-US" dirty="0" smtClean="0"/>
              <a:t>大学のあり方</a:t>
            </a:r>
            <a:r>
              <a:rPr lang="ja-JP" altLang="en-US" u="sng" dirty="0" smtClean="0"/>
              <a:t>について</a:t>
            </a:r>
            <a:r>
              <a:rPr lang="ja-JP" altLang="en-US" dirty="0" smtClean="0"/>
              <a:t>議論する。</a:t>
            </a:r>
            <a:endParaRPr lang="en-US" altLang="ja-JP" dirty="0" smtClean="0"/>
          </a:p>
          <a:p>
            <a:pPr marL="0" indent="0">
              <a:buNone/>
            </a:pPr>
            <a:r>
              <a:rPr lang="en-US" altLang="ja-JP" dirty="0" smtClean="0"/>
              <a:t>18a.</a:t>
            </a:r>
            <a:r>
              <a:rPr lang="ja-JP" altLang="en-US" dirty="0" smtClean="0"/>
              <a:t>学生の自主性に重きを</a:t>
            </a:r>
            <a:r>
              <a:rPr lang="ja-JP" altLang="en-US" u="sng" dirty="0" smtClean="0"/>
              <a:t>置く</a:t>
            </a:r>
            <a:r>
              <a:rPr lang="ja-JP" altLang="en-US" dirty="0" smtClean="0"/>
              <a:t>。</a:t>
            </a:r>
            <a:endParaRPr lang="en-US" altLang="ja-JP" dirty="0" smtClean="0"/>
          </a:p>
          <a:p>
            <a:pPr marL="0" indent="0">
              <a:buNone/>
            </a:pPr>
            <a:r>
              <a:rPr lang="en-US" altLang="ja-JP" dirty="0"/>
              <a:t> </a:t>
            </a:r>
            <a:r>
              <a:rPr lang="en-US" altLang="ja-JP" dirty="0" smtClean="0"/>
              <a:t>  b.</a:t>
            </a:r>
            <a:r>
              <a:rPr lang="ja-JP" altLang="en-US" dirty="0" smtClean="0"/>
              <a:t>彼は国際親善</a:t>
            </a:r>
            <a:r>
              <a:rPr lang="ja-JP" altLang="en-US" u="sng" dirty="0" smtClean="0"/>
              <a:t>において</a:t>
            </a:r>
            <a:r>
              <a:rPr lang="ja-JP" altLang="en-US" dirty="0" smtClean="0"/>
              <a:t>多大な貢献をした。</a:t>
            </a:r>
            <a:endParaRPr lang="en-US" altLang="ja-JP" dirty="0" smtClean="0"/>
          </a:p>
          <a:p>
            <a:pPr marL="0" indent="0">
              <a:buNone/>
            </a:pPr>
            <a:r>
              <a:rPr lang="en-US" altLang="ja-JP" dirty="0" smtClean="0"/>
              <a:t>19a. </a:t>
            </a:r>
            <a:r>
              <a:rPr lang="ja-JP" altLang="en-US" dirty="0" smtClean="0"/>
              <a:t>そこの本</a:t>
            </a:r>
            <a:r>
              <a:rPr lang="ja-JP" altLang="en-US" u="sng" dirty="0" smtClean="0"/>
              <a:t>とって</a:t>
            </a:r>
            <a:r>
              <a:rPr lang="ja-JP" altLang="en-US" dirty="0" smtClean="0"/>
              <a:t>くれる？</a:t>
            </a:r>
            <a:endParaRPr lang="en-US" altLang="ja-JP" dirty="0" smtClean="0"/>
          </a:p>
          <a:p>
            <a:pPr marL="0" indent="0">
              <a:buNone/>
            </a:pPr>
            <a:r>
              <a:rPr lang="en-US" altLang="ja-JP" dirty="0"/>
              <a:t> </a:t>
            </a:r>
            <a:r>
              <a:rPr lang="en-US" altLang="ja-JP" dirty="0" smtClean="0"/>
              <a:t>  b.</a:t>
            </a:r>
            <a:r>
              <a:rPr lang="ja-JP" altLang="en-US" dirty="0" smtClean="0"/>
              <a:t>こんなことでも私</a:t>
            </a:r>
            <a:r>
              <a:rPr lang="ja-JP" altLang="en-US" u="sng" dirty="0" smtClean="0"/>
              <a:t>にとっては</a:t>
            </a:r>
            <a:r>
              <a:rPr lang="ja-JP" altLang="en-US" dirty="0" smtClean="0"/>
              <a:t>深刻な問題だ。</a:t>
            </a:r>
            <a:endParaRPr kumimoji="1" lang="ja-JP" altLang="en-US" dirty="0"/>
          </a:p>
        </p:txBody>
      </p:sp>
    </p:spTree>
    <p:extLst>
      <p:ext uri="{BB962C8B-B14F-4D97-AF65-F5344CB8AC3E}">
        <p14:creationId xmlns:p14="http://schemas.microsoft.com/office/powerpoint/2010/main" val="389297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文法化の基盤としての語用論的強化</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20a. </a:t>
            </a:r>
            <a:r>
              <a:rPr kumimoji="1" lang="ja-JP" altLang="en-US" dirty="0" smtClean="0"/>
              <a:t>夜空に輝く星を</a:t>
            </a:r>
            <a:r>
              <a:rPr kumimoji="1" lang="ja-JP" altLang="en-US" u="sng" dirty="0" smtClean="0"/>
              <a:t>見る</a:t>
            </a:r>
            <a:r>
              <a:rPr kumimoji="1" lang="ja-JP" altLang="en-US" dirty="0" smtClean="0"/>
              <a:t>。　＜視覚把握＞</a:t>
            </a:r>
            <a:endParaRPr kumimoji="1" lang="en-US" altLang="ja-JP" dirty="0" smtClean="0"/>
          </a:p>
          <a:p>
            <a:pPr marL="0" indent="0">
              <a:buNone/>
            </a:pPr>
            <a:r>
              <a:rPr lang="en-US" altLang="ja-JP" dirty="0"/>
              <a:t> </a:t>
            </a:r>
            <a:r>
              <a:rPr lang="en-US" altLang="ja-JP" dirty="0" smtClean="0"/>
              <a:t>   b.</a:t>
            </a:r>
            <a:r>
              <a:rPr lang="ja-JP" altLang="en-US" dirty="0" smtClean="0"/>
              <a:t>料理を一口食べ</a:t>
            </a:r>
            <a:r>
              <a:rPr lang="ja-JP" altLang="en-US" u="sng" dirty="0" smtClean="0"/>
              <a:t>てみる</a:t>
            </a:r>
            <a:r>
              <a:rPr lang="ja-JP" altLang="en-US" dirty="0" smtClean="0"/>
              <a:t>。　＜</a:t>
            </a:r>
            <a:r>
              <a:rPr lang="ja-JP" altLang="en-US" dirty="0" smtClean="0">
                <a:solidFill>
                  <a:srgbClr val="FF0000"/>
                </a:solidFill>
              </a:rPr>
              <a:t>結果志向行為</a:t>
            </a:r>
            <a:r>
              <a:rPr lang="ja-JP" altLang="en-US" dirty="0" smtClean="0"/>
              <a:t>＞</a:t>
            </a:r>
            <a:endParaRPr lang="en-US" altLang="ja-JP" dirty="0" smtClean="0"/>
          </a:p>
          <a:p>
            <a:pPr marL="0" indent="0">
              <a:buNone/>
            </a:pPr>
            <a:r>
              <a:rPr kumimoji="1" lang="en-US" altLang="ja-JP" dirty="0" smtClean="0"/>
              <a:t>21.</a:t>
            </a:r>
            <a:r>
              <a:rPr kumimoji="1" lang="ja-JP" altLang="en-US" dirty="0" smtClean="0"/>
              <a:t>　紙を陽の光に</a:t>
            </a:r>
            <a:r>
              <a:rPr kumimoji="1" lang="ja-JP" altLang="en-US" u="dottedHeavy" dirty="0" smtClean="0"/>
              <a:t>透かして</a:t>
            </a:r>
            <a:r>
              <a:rPr kumimoji="1" lang="ja-JP" altLang="en-US" u="sng" dirty="0" smtClean="0"/>
              <a:t>みる</a:t>
            </a:r>
            <a:r>
              <a:rPr kumimoji="1" lang="ja-JP" altLang="en-US" dirty="0" smtClean="0"/>
              <a:t>。　＜視覚把握＞＋＜結果志向行為＞</a:t>
            </a:r>
            <a:endParaRPr kumimoji="1" lang="en-US" altLang="ja-JP" dirty="0" smtClean="0"/>
          </a:p>
          <a:p>
            <a:pPr marL="0" indent="0">
              <a:buNone/>
            </a:pPr>
            <a:r>
              <a:rPr lang="en-US" altLang="ja-JP" dirty="0" smtClean="0">
                <a:solidFill>
                  <a:srgbClr val="FF0000"/>
                </a:solidFill>
              </a:rPr>
              <a:t>22.</a:t>
            </a:r>
            <a:r>
              <a:rPr lang="ja-JP" altLang="en-US" dirty="0" smtClean="0">
                <a:solidFill>
                  <a:srgbClr val="FF0000"/>
                </a:solidFill>
              </a:rPr>
              <a:t>　「みる」の文法化</a:t>
            </a:r>
            <a:endParaRPr lang="en-US" altLang="ja-JP" dirty="0" smtClean="0">
              <a:solidFill>
                <a:srgbClr val="FF0000"/>
              </a:solidFill>
            </a:endParaRPr>
          </a:p>
          <a:p>
            <a:pPr marL="0" indent="0">
              <a:buNone/>
            </a:pPr>
            <a:r>
              <a:rPr lang="ja-JP" altLang="en-US" dirty="0">
                <a:solidFill>
                  <a:srgbClr val="FF0000"/>
                </a:solidFill>
              </a:rPr>
              <a:t>　</a:t>
            </a:r>
            <a:r>
              <a:rPr lang="ja-JP" altLang="en-US" dirty="0" smtClean="0">
                <a:solidFill>
                  <a:srgbClr val="FF0000"/>
                </a:solidFill>
              </a:rPr>
              <a:t>＜視覚把握＞（本動詞）→＜視覚把握＞＋＜結果志向行為＞→＜結果志向行為＞（補助動詞）</a:t>
            </a:r>
            <a:endParaRPr lang="en-US" altLang="ja-JP" dirty="0" smtClean="0">
              <a:solidFill>
                <a:srgbClr val="FF0000"/>
              </a:solidFill>
            </a:endParaRPr>
          </a:p>
          <a:p>
            <a:pPr marL="0" indent="0">
              <a:buNone/>
            </a:pPr>
            <a:r>
              <a:rPr lang="en-US" altLang="ja-JP" dirty="0" smtClean="0"/>
              <a:t>23.</a:t>
            </a:r>
            <a:r>
              <a:rPr lang="ja-JP" altLang="en-US" dirty="0" smtClean="0"/>
              <a:t>　花のにおいを</a:t>
            </a:r>
            <a:r>
              <a:rPr lang="ja-JP" altLang="en-US" u="dottedHeavy" dirty="0" smtClean="0"/>
              <a:t>嗅いで</a:t>
            </a:r>
            <a:r>
              <a:rPr lang="ja-JP" altLang="en-US" u="sng" dirty="0" smtClean="0"/>
              <a:t>みる</a:t>
            </a:r>
            <a:r>
              <a:rPr lang="ja-JP" altLang="en-US" dirty="0" smtClean="0"/>
              <a:t>。</a:t>
            </a:r>
            <a:endParaRPr lang="en-US" altLang="ja-JP" dirty="0" smtClean="0"/>
          </a:p>
          <a:p>
            <a:pPr marL="0" indent="0">
              <a:buNone/>
            </a:pPr>
            <a:r>
              <a:rPr kumimoji="1" lang="en-US" altLang="ja-JP" dirty="0" smtClean="0"/>
              <a:t>24.</a:t>
            </a:r>
            <a:r>
              <a:rPr kumimoji="1" lang="ja-JP" altLang="en-US" dirty="0" smtClean="0"/>
              <a:t>　器にそっと</a:t>
            </a:r>
            <a:r>
              <a:rPr kumimoji="1" lang="ja-JP" altLang="en-US" u="dottedHeavy" dirty="0" smtClean="0"/>
              <a:t>触れて</a:t>
            </a:r>
            <a:r>
              <a:rPr kumimoji="1" lang="ja-JP" altLang="en-US" u="sng" dirty="0" smtClean="0"/>
              <a:t>みる</a:t>
            </a:r>
            <a:r>
              <a:rPr kumimoji="1" lang="ja-JP" altLang="en-US" dirty="0" smtClean="0"/>
              <a:t>。</a:t>
            </a:r>
            <a:endParaRPr kumimoji="1" lang="en-US" altLang="ja-JP" dirty="0" smtClean="0"/>
          </a:p>
          <a:p>
            <a:r>
              <a:rPr kumimoji="1" lang="ja-JP" altLang="en-US" dirty="0" smtClean="0">
                <a:solidFill>
                  <a:srgbClr val="FF0000"/>
                </a:solidFill>
              </a:rPr>
              <a:t>「語用論的強化」</a:t>
            </a:r>
            <a:r>
              <a:rPr kumimoji="1" lang="en-US" altLang="ja-JP" dirty="0" smtClean="0">
                <a:solidFill>
                  <a:srgbClr val="FF0000"/>
                </a:solidFill>
              </a:rPr>
              <a:t>…</a:t>
            </a:r>
            <a:r>
              <a:rPr kumimoji="1" lang="ja-JP" altLang="en-US" dirty="0" smtClean="0">
                <a:solidFill>
                  <a:srgbClr val="FF0000"/>
                </a:solidFill>
              </a:rPr>
              <a:t>文脈に依存した意味が繰り返し用いられることによって定着するプロセス。</a:t>
            </a:r>
            <a:endParaRPr kumimoji="1" lang="ja-JP" altLang="en-US" dirty="0">
              <a:solidFill>
                <a:srgbClr val="FF0000"/>
              </a:solidFill>
            </a:endParaRPr>
          </a:p>
        </p:txBody>
      </p:sp>
    </p:spTree>
    <p:extLst>
      <p:ext uri="{BB962C8B-B14F-4D97-AF65-F5344CB8AC3E}">
        <p14:creationId xmlns:p14="http://schemas.microsoft.com/office/powerpoint/2010/main" val="252470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25a</a:t>
            </a:r>
            <a:r>
              <a:rPr kumimoji="1" lang="ja-JP" altLang="en-US" dirty="0" smtClean="0"/>
              <a:t>　</a:t>
            </a:r>
            <a:r>
              <a:rPr kumimoji="1" lang="ja-JP" altLang="en-US" u="sng" dirty="0" smtClean="0"/>
              <a:t>こと</a:t>
            </a:r>
            <a:r>
              <a:rPr kumimoji="1" lang="ja-JP" altLang="en-US" dirty="0" smtClean="0"/>
              <a:t>が起きてからでは遅すぎる。　</a:t>
            </a:r>
            <a:r>
              <a:rPr kumimoji="1" lang="ja-JP" altLang="en-US" dirty="0" smtClean="0">
                <a:solidFill>
                  <a:srgbClr val="0070C0"/>
                </a:solidFill>
              </a:rPr>
              <a:t>名詞としての「こと」</a:t>
            </a:r>
            <a:endParaRPr kumimoji="1" lang="en-US" altLang="ja-JP" dirty="0" smtClean="0">
              <a:solidFill>
                <a:srgbClr val="0070C0"/>
              </a:solidFill>
            </a:endParaRPr>
          </a:p>
          <a:p>
            <a:pPr marL="0" indent="0">
              <a:buNone/>
            </a:pPr>
            <a:r>
              <a:rPr lang="en-US" altLang="ja-JP" dirty="0"/>
              <a:t> </a:t>
            </a:r>
            <a:r>
              <a:rPr lang="en-US" altLang="ja-JP" dirty="0" smtClean="0"/>
              <a:t>b</a:t>
            </a:r>
            <a:r>
              <a:rPr lang="ja-JP" altLang="en-US" dirty="0" smtClean="0"/>
              <a:t>　最近、楽しい</a:t>
            </a:r>
            <a:r>
              <a:rPr lang="ja-JP" altLang="en-US" u="sng" dirty="0" smtClean="0"/>
              <a:t>こと</a:t>
            </a:r>
            <a:r>
              <a:rPr lang="ja-JP" altLang="en-US" dirty="0" smtClean="0"/>
              <a:t>がいろいろある。　</a:t>
            </a:r>
            <a:endParaRPr lang="en-US" altLang="ja-JP" dirty="0" smtClean="0"/>
          </a:p>
          <a:p>
            <a:pPr marL="0" indent="0">
              <a:buNone/>
            </a:pPr>
            <a:r>
              <a:rPr lang="en-US" altLang="ja-JP" dirty="0"/>
              <a:t> </a:t>
            </a:r>
            <a:r>
              <a:rPr lang="en-US" altLang="ja-JP" dirty="0" smtClean="0"/>
              <a:t>c</a:t>
            </a:r>
            <a:r>
              <a:rPr lang="ja-JP" altLang="en-US" dirty="0" smtClean="0"/>
              <a:t>　はるばる</a:t>
            </a:r>
            <a:r>
              <a:rPr lang="en-US" altLang="ja-JP" dirty="0" smtClean="0"/>
              <a:t>A</a:t>
            </a:r>
            <a:r>
              <a:rPr lang="ja-JP" altLang="en-US" dirty="0" err="1" smtClean="0"/>
              <a:t>さんも</a:t>
            </a:r>
            <a:r>
              <a:rPr lang="ja-JP" altLang="en-US" dirty="0" smtClean="0"/>
              <a:t>来てくれた</a:t>
            </a:r>
            <a:r>
              <a:rPr lang="ja-JP" altLang="en-US" u="sng" dirty="0" smtClean="0"/>
              <a:t>こと</a:t>
            </a:r>
            <a:r>
              <a:rPr lang="ja-JP" altLang="en-US" dirty="0" smtClean="0"/>
              <a:t>が何よりうれしかった。　</a:t>
            </a:r>
            <a:r>
              <a:rPr lang="ja-JP" altLang="en-US" dirty="0" smtClean="0">
                <a:solidFill>
                  <a:srgbClr val="0070C0"/>
                </a:solidFill>
              </a:rPr>
              <a:t>名詞化辞</a:t>
            </a:r>
            <a:endParaRPr lang="en-US" altLang="ja-JP" dirty="0" smtClean="0">
              <a:solidFill>
                <a:srgbClr val="0070C0"/>
              </a:solidFill>
            </a:endParaRPr>
          </a:p>
          <a:p>
            <a:pPr marL="0" indent="0">
              <a:buNone/>
            </a:pPr>
            <a:r>
              <a:rPr lang="en-US" altLang="ja-JP" dirty="0"/>
              <a:t> </a:t>
            </a:r>
            <a:r>
              <a:rPr lang="en-US" altLang="ja-JP" dirty="0" smtClean="0"/>
              <a:t>d</a:t>
            </a:r>
            <a:r>
              <a:rPr lang="ja-JP" altLang="en-US" dirty="0" smtClean="0"/>
              <a:t>　使用後は水を流す</a:t>
            </a:r>
            <a:r>
              <a:rPr lang="ja-JP" altLang="en-US" u="sng" dirty="0" smtClean="0"/>
              <a:t>こと</a:t>
            </a:r>
            <a:r>
              <a:rPr lang="ja-JP" altLang="en-US" dirty="0" smtClean="0"/>
              <a:t>。　</a:t>
            </a:r>
            <a:r>
              <a:rPr lang="ja-JP" altLang="en-US" dirty="0" smtClean="0">
                <a:solidFill>
                  <a:srgbClr val="0070C0"/>
                </a:solidFill>
              </a:rPr>
              <a:t>＜指示・命令＞</a:t>
            </a:r>
            <a:endParaRPr lang="en-US" altLang="ja-JP" dirty="0" smtClean="0">
              <a:solidFill>
                <a:srgbClr val="0070C0"/>
              </a:solidFill>
            </a:endParaRPr>
          </a:p>
          <a:p>
            <a:pPr marL="0" indent="0">
              <a:buNone/>
            </a:pPr>
            <a:r>
              <a:rPr lang="en-US" altLang="ja-JP" dirty="0"/>
              <a:t> </a:t>
            </a:r>
            <a:r>
              <a:rPr lang="en-US" altLang="ja-JP" dirty="0" smtClean="0"/>
              <a:t>e</a:t>
            </a:r>
            <a:r>
              <a:rPr lang="ja-JP" altLang="en-US" dirty="0" smtClean="0"/>
              <a:t>　最後の人は必ず電気を消す</a:t>
            </a:r>
            <a:r>
              <a:rPr lang="ja-JP" altLang="en-US" u="sng" dirty="0" smtClean="0"/>
              <a:t>こと</a:t>
            </a:r>
            <a:r>
              <a:rPr lang="ja-JP" altLang="en-US" dirty="0" smtClean="0"/>
              <a:t>。</a:t>
            </a:r>
            <a:endParaRPr lang="en-US" altLang="ja-JP" dirty="0" smtClean="0"/>
          </a:p>
          <a:p>
            <a:r>
              <a:rPr lang="ja-JP" altLang="en-US" dirty="0"/>
              <a:t>何らかの場面</a:t>
            </a:r>
            <a:r>
              <a:rPr lang="ja-JP" altLang="en-US" dirty="0" smtClean="0"/>
              <a:t>で、わざわざある事柄が提示してある場合、その事柄を実現することが求められていると解釈するのが普通。</a:t>
            </a:r>
            <a:endParaRPr lang="en-US" altLang="ja-JP" dirty="0" smtClean="0"/>
          </a:p>
          <a:p>
            <a:r>
              <a:rPr lang="ja-JP" altLang="en-US" dirty="0"/>
              <a:t>特定の場面</a:t>
            </a:r>
            <a:r>
              <a:rPr lang="ja-JP" altLang="en-US" dirty="0" smtClean="0"/>
              <a:t>で語用論的推論に基づき＜指示・命令＞の意味に解釈されていたが、より多くの場面で繰り返し用いられることによって、つまりは語用論的に強化されることによって、＜指示・命令＞の意味が定着した。</a:t>
            </a: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14022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文法化の基盤としての概念メタファー</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29 </a:t>
            </a:r>
            <a:r>
              <a:rPr kumimoji="1" lang="ja-JP" altLang="en-US" dirty="0" smtClean="0"/>
              <a:t>もうしばらく勉強を続ければ、だんだんわかっ</a:t>
            </a:r>
            <a:r>
              <a:rPr kumimoji="1" lang="ja-JP" altLang="en-US" u="sng" dirty="0" smtClean="0"/>
              <a:t>てくる</a:t>
            </a:r>
            <a:r>
              <a:rPr kumimoji="1" lang="ja-JP" altLang="en-US" dirty="0" smtClean="0"/>
              <a:t>だろう。</a:t>
            </a:r>
            <a:endParaRPr kumimoji="1" lang="en-US" altLang="ja-JP" dirty="0" smtClean="0"/>
          </a:p>
          <a:p>
            <a:pPr marL="0" indent="0">
              <a:buNone/>
            </a:pPr>
            <a:r>
              <a:rPr lang="en-US" altLang="ja-JP" dirty="0" smtClean="0"/>
              <a:t>30</a:t>
            </a:r>
            <a:r>
              <a:rPr lang="ja-JP" altLang="en-US" dirty="0" smtClean="0"/>
              <a:t>　これからだんだん寒くなっ</a:t>
            </a:r>
            <a:r>
              <a:rPr lang="ja-JP" altLang="en-US" u="sng" dirty="0" smtClean="0"/>
              <a:t>ていく</a:t>
            </a:r>
            <a:r>
              <a:rPr lang="ja-JP" altLang="en-US" dirty="0" smtClean="0"/>
              <a:t>だろう。</a:t>
            </a:r>
            <a:endParaRPr lang="en-US" altLang="ja-JP" dirty="0" smtClean="0"/>
          </a:p>
          <a:p>
            <a:r>
              <a:rPr lang="ja-JP" altLang="en-US" dirty="0" smtClean="0"/>
              <a:t>本動詞「くる」「いく」の基本的意味は＜空間における移動＞</a:t>
            </a:r>
            <a:endParaRPr lang="en-US" altLang="ja-JP" dirty="0" smtClean="0"/>
          </a:p>
          <a:p>
            <a:r>
              <a:rPr lang="ja-JP" altLang="en-US" dirty="0"/>
              <a:t>補助</a:t>
            </a:r>
            <a:r>
              <a:rPr lang="ja-JP" altLang="en-US" dirty="0" smtClean="0"/>
              <a:t>動詞「てくる」「ていく」を含む表現は、</a:t>
            </a:r>
            <a:r>
              <a:rPr lang="ja-JP" altLang="en-US" dirty="0" smtClean="0">
                <a:solidFill>
                  <a:srgbClr val="FF0000"/>
                </a:solidFill>
              </a:rPr>
              <a:t>＜時間の経過に伴う状態の変化＞</a:t>
            </a:r>
            <a:r>
              <a:rPr lang="ja-JP" altLang="en-US" dirty="0" smtClean="0"/>
              <a:t>を表す。</a:t>
            </a:r>
            <a:endParaRPr lang="en-US" altLang="ja-JP" dirty="0" smtClean="0"/>
          </a:p>
          <a:p>
            <a:r>
              <a:rPr lang="en-US" altLang="ja-JP" dirty="0" smtClean="0"/>
              <a:t>《</a:t>
            </a:r>
            <a:r>
              <a:rPr lang="ja-JP" altLang="en-US" dirty="0" smtClean="0"/>
              <a:t>空間を通して時間を捉える</a:t>
            </a:r>
            <a:r>
              <a:rPr lang="en-US" altLang="ja-JP" dirty="0" smtClean="0"/>
              <a:t>》</a:t>
            </a:r>
            <a:r>
              <a:rPr lang="ja-JP" altLang="en-US" dirty="0" smtClean="0"/>
              <a:t>（</a:t>
            </a:r>
            <a:r>
              <a:rPr lang="en-US" altLang="ja-JP" dirty="0" smtClean="0"/>
              <a:t>《</a:t>
            </a:r>
            <a:r>
              <a:rPr lang="ja-JP" altLang="en-US" dirty="0" smtClean="0"/>
              <a:t>時間は空間である</a:t>
            </a:r>
            <a:r>
              <a:rPr lang="en-US" altLang="ja-JP" dirty="0" smtClean="0"/>
              <a:t>》</a:t>
            </a:r>
            <a:r>
              <a:rPr lang="ja-JP" altLang="en-US" dirty="0" smtClean="0"/>
              <a:t>）という</a:t>
            </a:r>
            <a:r>
              <a:rPr lang="ja-JP" altLang="en-US" dirty="0" smtClean="0">
                <a:solidFill>
                  <a:srgbClr val="FF0000"/>
                </a:solidFill>
              </a:rPr>
              <a:t>概念メタファー</a:t>
            </a:r>
            <a:r>
              <a:rPr lang="ja-JP" altLang="en-US" dirty="0" smtClean="0"/>
              <a:t>が存在する。</a:t>
            </a:r>
            <a:endParaRPr lang="en-US" altLang="ja-JP" dirty="0" smtClean="0"/>
          </a:p>
          <a:p>
            <a:r>
              <a:rPr kumimoji="1" lang="ja-JP" altLang="en-US" dirty="0"/>
              <a:t>ある</a:t>
            </a:r>
            <a:r>
              <a:rPr kumimoji="1" lang="ja-JP" altLang="en-US" dirty="0" smtClean="0"/>
              <a:t>対象（＝目標領域）を、別のよくわかっている物事（＝起点領域）を通して理解するという認知の仕組みである概念メタファーの一つとして、</a:t>
            </a:r>
            <a:r>
              <a:rPr kumimoji="1" lang="en-US" altLang="ja-JP" dirty="0" smtClean="0"/>
              <a:t>《</a:t>
            </a:r>
            <a:r>
              <a:rPr kumimoji="1" lang="ja-JP" altLang="en-US" dirty="0" smtClean="0"/>
              <a:t>空間を通して時間を捉える</a:t>
            </a:r>
            <a:r>
              <a:rPr kumimoji="1" lang="en-US" altLang="ja-JP" dirty="0" smtClean="0"/>
              <a:t>》</a:t>
            </a:r>
            <a:r>
              <a:rPr kumimoji="1" lang="ja-JP" altLang="en-US" dirty="0" smtClean="0"/>
              <a:t>という概念メタファーが存在し、この概念メタファーが、空間の内容語から時間の意味の機能語に文法化する場合の基盤となっている。</a:t>
            </a:r>
            <a:endParaRPr kumimoji="1" lang="ja-JP" altLang="en-US" dirty="0"/>
          </a:p>
        </p:txBody>
      </p:sp>
    </p:spTree>
    <p:extLst>
      <p:ext uri="{BB962C8B-B14F-4D97-AF65-F5344CB8AC3E}">
        <p14:creationId xmlns:p14="http://schemas.microsoft.com/office/powerpoint/2010/main" val="4276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④　カテゴリーの伸縮</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ある</a:t>
            </a:r>
            <a:r>
              <a:rPr kumimoji="1" lang="ja-JP" altLang="en-US" dirty="0" smtClean="0">
                <a:solidFill>
                  <a:schemeClr val="accent2"/>
                </a:solidFill>
              </a:rPr>
              <a:t>カテゴリー（</a:t>
            </a:r>
            <a:r>
              <a:rPr lang="en-US" altLang="ja-JP" dirty="0" smtClean="0">
                <a:solidFill>
                  <a:schemeClr val="accent2"/>
                </a:solidFill>
              </a:rPr>
              <a:t>category</a:t>
            </a:r>
            <a:r>
              <a:rPr kumimoji="1" lang="ja-JP" altLang="en-US" dirty="0" smtClean="0">
                <a:solidFill>
                  <a:schemeClr val="accent2"/>
                </a:solidFill>
              </a:rPr>
              <a:t>）</a:t>
            </a:r>
            <a:r>
              <a:rPr kumimoji="1" lang="ja-JP" altLang="en-US" dirty="0" smtClean="0"/>
              <a:t>を伸縮するという認知能力→第</a:t>
            </a:r>
            <a:r>
              <a:rPr kumimoji="1" lang="en-US" altLang="ja-JP" dirty="0" smtClean="0"/>
              <a:t>5</a:t>
            </a:r>
            <a:r>
              <a:rPr kumimoji="1" lang="ja-JP" altLang="en-US" dirty="0" smtClean="0"/>
              <a:t>講、第</a:t>
            </a:r>
            <a:r>
              <a:rPr kumimoji="1" lang="en-US" altLang="ja-JP" dirty="0" smtClean="0"/>
              <a:t>8</a:t>
            </a:r>
            <a:r>
              <a:rPr kumimoji="1" lang="ja-JP" altLang="en-US" dirty="0" smtClean="0"/>
              <a:t>講</a:t>
            </a:r>
            <a:endParaRPr kumimoji="1" lang="en-US" altLang="ja-JP" dirty="0" smtClean="0"/>
          </a:p>
          <a:p>
            <a:pPr marL="0" indent="0">
              <a:buNone/>
            </a:pPr>
            <a:r>
              <a:rPr kumimoji="1" lang="ja-JP" altLang="en-US" dirty="0" smtClean="0"/>
              <a:t>　　例）「こんなのは論文ではない」　「論文」というカテゴリーも、論文であるかないかの境界が明確であると言えず、柔軟性を持っている。</a:t>
            </a:r>
            <a:endParaRPr kumimoji="1" lang="en-US" altLang="ja-JP" dirty="0" smtClean="0"/>
          </a:p>
          <a:p>
            <a:r>
              <a:rPr lang="ja-JP" altLang="en-US" dirty="0" smtClean="0"/>
              <a:t>例４）もはや「これは野球ではない」のか、それとも「これも野球」なのか。</a:t>
            </a:r>
            <a:r>
              <a:rPr lang="en-US" altLang="ja-JP" dirty="0" smtClean="0"/>
              <a:t>…</a:t>
            </a:r>
          </a:p>
          <a:p>
            <a:pPr marL="0" indent="0">
              <a:buNone/>
            </a:pPr>
            <a:r>
              <a:rPr lang="ja-JP" altLang="en-US" dirty="0" smtClean="0"/>
              <a:t>　　「野球」というカテゴリーは伸縮させることができる。</a:t>
            </a:r>
            <a:endParaRPr lang="en-US" altLang="ja-JP" dirty="0"/>
          </a:p>
          <a:p>
            <a:r>
              <a:rPr lang="ja-JP" altLang="en-US" dirty="0" smtClean="0"/>
              <a:t>例５）</a:t>
            </a:r>
            <a:r>
              <a:rPr lang="ja-JP" altLang="en-US" u="sng" dirty="0" smtClean="0"/>
              <a:t>男のくせに、あきらめの悪いやつだ</a:t>
            </a:r>
            <a:r>
              <a:rPr lang="ja-JP" altLang="en-US" dirty="0" smtClean="0"/>
              <a:t>なと思った。</a:t>
            </a:r>
            <a:endParaRPr lang="en-US" altLang="ja-JP" dirty="0" smtClean="0"/>
          </a:p>
          <a:p>
            <a:pPr marL="0" indent="0">
              <a:buNone/>
            </a:pPr>
            <a:r>
              <a:rPr lang="ja-JP" altLang="en-US" dirty="0"/>
              <a:t>　</a:t>
            </a:r>
            <a:r>
              <a:rPr lang="ja-JP" altLang="en-US" dirty="0" smtClean="0"/>
              <a:t>　＜潔くあきらめる＞という特徴を有する「男」の集合は、「男」全体の中でも、（ある観点から見て）好ましいメンバーで構成される下位カテゴリーである。</a:t>
            </a:r>
            <a:endParaRPr lang="en-US" altLang="ja-JP" dirty="0" smtClean="0"/>
          </a:p>
          <a:p>
            <a:pPr marL="0" indent="0">
              <a:buNone/>
            </a:pPr>
            <a:r>
              <a:rPr kumimoji="1" lang="ja-JP" altLang="en-US" dirty="0"/>
              <a:t>　</a:t>
            </a:r>
            <a:r>
              <a:rPr kumimoji="1" lang="ja-JP" altLang="en-US" dirty="0" smtClean="0"/>
              <a:t>→カテゴリーの「理想例」第８講　</a:t>
            </a:r>
            <a:r>
              <a:rPr kumimoji="1" lang="ja-JP" altLang="en-US" dirty="0"/>
              <a:t>　</a:t>
            </a:r>
            <a:r>
              <a:rPr kumimoji="1" lang="ja-JP" altLang="en-US" dirty="0" smtClean="0"/>
              <a:t>　　</a:t>
            </a:r>
            <a:endParaRPr kumimoji="1" lang="en-US" altLang="ja-JP" dirty="0" smtClean="0"/>
          </a:p>
          <a:p>
            <a:endParaRPr kumimoji="1" lang="ja-JP" altLang="en-US" dirty="0"/>
          </a:p>
        </p:txBody>
      </p:sp>
    </p:spTree>
    <p:extLst>
      <p:ext uri="{BB962C8B-B14F-4D97-AF65-F5344CB8AC3E}">
        <p14:creationId xmlns:p14="http://schemas.microsoft.com/office/powerpoint/2010/main" val="21179564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１．「ものだ」の文法化</a:t>
            </a:r>
            <a:endParaRPr kumimoji="1" lang="en-US" altLang="ja-JP" dirty="0" smtClean="0"/>
          </a:p>
          <a:p>
            <a:r>
              <a:rPr lang="ja-JP" altLang="en-US" dirty="0" smtClean="0"/>
              <a:t>「</a:t>
            </a:r>
            <a:r>
              <a:rPr lang="en-US" altLang="ja-JP" dirty="0" smtClean="0"/>
              <a:t>A</a:t>
            </a:r>
            <a:r>
              <a:rPr lang="ja-JP" altLang="en-US" dirty="0" smtClean="0"/>
              <a:t>は</a:t>
            </a:r>
            <a:r>
              <a:rPr lang="en-US" altLang="ja-JP" dirty="0" smtClean="0"/>
              <a:t>…B</a:t>
            </a:r>
            <a:r>
              <a:rPr lang="ja-JP" altLang="en-US" dirty="0" smtClean="0"/>
              <a:t>ものだ」（</a:t>
            </a:r>
            <a:r>
              <a:rPr lang="en-US" altLang="ja-JP" dirty="0" smtClean="0"/>
              <a:t>B</a:t>
            </a:r>
            <a:r>
              <a:rPr lang="ja-JP" altLang="en-US" dirty="0" smtClean="0"/>
              <a:t>：形容詞）という形で、「一般に</a:t>
            </a:r>
            <a:r>
              <a:rPr lang="en-US" altLang="ja-JP" dirty="0" smtClean="0"/>
              <a:t>A</a:t>
            </a:r>
            <a:r>
              <a:rPr lang="ja-JP" altLang="en-US" dirty="0" smtClean="0"/>
              <a:t>は</a:t>
            </a:r>
            <a:r>
              <a:rPr lang="en-US" altLang="ja-JP" dirty="0" smtClean="0"/>
              <a:t>B</a:t>
            </a:r>
            <a:r>
              <a:rPr lang="ja-JP" altLang="en-US" dirty="0" smtClean="0"/>
              <a:t>という属性を持つもの」ということを感慨を持って述べる意味が、無意志動詞に適用されると「一般に</a:t>
            </a:r>
            <a:r>
              <a:rPr lang="en-US" altLang="ja-JP" dirty="0" smtClean="0"/>
              <a:t>A</a:t>
            </a:r>
            <a:r>
              <a:rPr lang="ja-JP" altLang="en-US" dirty="0" smtClean="0"/>
              <a:t>は</a:t>
            </a:r>
            <a:r>
              <a:rPr lang="en-US" altLang="ja-JP" dirty="0" smtClean="0"/>
              <a:t>B</a:t>
            </a:r>
            <a:r>
              <a:rPr lang="ja-JP" altLang="en-US" dirty="0" smtClean="0"/>
              <a:t>という傾向を持つもの」という意味に拡張され、さらに意志的な動作に適用されると「一般に</a:t>
            </a:r>
            <a:r>
              <a:rPr lang="en-US" altLang="ja-JP" dirty="0" smtClean="0"/>
              <a:t>A</a:t>
            </a:r>
            <a:r>
              <a:rPr lang="ja-JP" altLang="en-US" dirty="0" smtClean="0"/>
              <a:t>は</a:t>
            </a:r>
            <a:r>
              <a:rPr lang="en-US" altLang="ja-JP" dirty="0" smtClean="0"/>
              <a:t>B</a:t>
            </a:r>
            <a:r>
              <a:rPr lang="ja-JP" altLang="en-US" dirty="0" smtClean="0"/>
              <a:t>という行為をするもの」という意味に拡張される。＜</a:t>
            </a:r>
            <a:r>
              <a:rPr lang="en-US" altLang="ja-JP" dirty="0" smtClean="0"/>
              <a:t>A</a:t>
            </a:r>
            <a:r>
              <a:rPr lang="ja-JP" altLang="en-US" dirty="0" smtClean="0"/>
              <a:t>は一般に</a:t>
            </a:r>
            <a:r>
              <a:rPr lang="en-US" altLang="ja-JP" dirty="0" smtClean="0"/>
              <a:t>B</a:t>
            </a:r>
            <a:r>
              <a:rPr lang="ja-JP" altLang="en-US" dirty="0" smtClean="0"/>
              <a:t>するもの＞と述べることは、普通＜</a:t>
            </a:r>
            <a:r>
              <a:rPr lang="en-US" altLang="ja-JP" dirty="0" smtClean="0"/>
              <a:t>A</a:t>
            </a:r>
            <a:r>
              <a:rPr lang="ja-JP" altLang="en-US" dirty="0" smtClean="0"/>
              <a:t>は当然</a:t>
            </a:r>
            <a:r>
              <a:rPr lang="en-US" altLang="ja-JP" dirty="0" smtClean="0"/>
              <a:t>B</a:t>
            </a:r>
            <a:r>
              <a:rPr lang="ja-JP" altLang="en-US" dirty="0" smtClean="0"/>
              <a:t>するもの＞と語用論的に解釈される。当該の行為をしなかった場合、＜一般にすることをしない＞という非難を含んだ意味として語用論的に解釈される。</a:t>
            </a:r>
            <a:endParaRPr lang="en-US" altLang="ja-JP" dirty="0" smtClean="0"/>
          </a:p>
          <a:p>
            <a:r>
              <a:rPr lang="ja-JP" altLang="en-US" dirty="0" smtClean="0"/>
              <a:t>感慨・感心（一般的）　　人生は素晴らしいものだ。（形容詞）＝属性</a:t>
            </a:r>
            <a:endParaRPr lang="en-US" altLang="ja-JP" dirty="0" smtClean="0"/>
          </a:p>
          <a:p>
            <a:r>
              <a:rPr lang="ja-JP" altLang="en-US" dirty="0" smtClean="0"/>
              <a:t>本性・あるべき姿　人の心は変わるものだ。（無意志動詞）＝傾向</a:t>
            </a:r>
            <a:endParaRPr lang="en-US" altLang="ja-JP" dirty="0" smtClean="0"/>
          </a:p>
          <a:p>
            <a:r>
              <a:rPr lang="ja-JP" altLang="en-US" dirty="0" smtClean="0"/>
              <a:t>訓戒・忠告　　　　学生はもっと勉強するものだ。（意志動詞）＝意志的行為</a:t>
            </a:r>
            <a:endParaRPr lang="en-US" altLang="ja-JP" dirty="0" smtClean="0"/>
          </a:p>
          <a:p>
            <a:endParaRPr kumimoji="1" lang="ja-JP" altLang="en-US" dirty="0"/>
          </a:p>
        </p:txBody>
      </p:sp>
    </p:spTree>
    <p:extLst>
      <p:ext uri="{BB962C8B-B14F-4D97-AF65-F5344CB8AC3E}">
        <p14:creationId xmlns:p14="http://schemas.microsoft.com/office/powerpoint/2010/main" val="41414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２．「おまけに」の文法化</a:t>
            </a:r>
            <a:endParaRPr lang="en-US" altLang="ja-JP" dirty="0"/>
          </a:p>
          <a:p>
            <a:r>
              <a:rPr lang="ja-JP" altLang="en-US" dirty="0"/>
              <a:t>本来の名詞の「商品に</a:t>
            </a:r>
            <a:r>
              <a:rPr lang="ja-JP" altLang="en-US" dirty="0">
                <a:solidFill>
                  <a:srgbClr val="FF0000"/>
                </a:solidFill>
              </a:rPr>
              <a:t>付随する</a:t>
            </a:r>
            <a:r>
              <a:rPr lang="ja-JP" altLang="en-US" dirty="0"/>
              <a:t>無料のちょっとした物」が、</a:t>
            </a:r>
            <a:r>
              <a:rPr lang="ja-JP" altLang="en-US" dirty="0" smtClean="0"/>
              <a:t>「</a:t>
            </a:r>
            <a:r>
              <a:rPr lang="en-US" altLang="ja-JP" dirty="0" smtClean="0"/>
              <a:t>A</a:t>
            </a:r>
            <a:r>
              <a:rPr lang="ja-JP" altLang="en-US" dirty="0" smtClean="0"/>
              <a:t>に付随する</a:t>
            </a:r>
            <a:r>
              <a:rPr lang="en-US" altLang="ja-JP" dirty="0" smtClean="0"/>
              <a:t>B</a:t>
            </a:r>
            <a:r>
              <a:rPr lang="ja-JP" altLang="en-US" dirty="0" smtClean="0"/>
              <a:t>」</a:t>
            </a:r>
            <a:r>
              <a:rPr lang="ja-JP" altLang="en-US" dirty="0"/>
              <a:t>という意味を基盤として、＜（中心的な物事／先行する物事に）付随する（別の物事）＞と言う意味に拡張した</a:t>
            </a:r>
            <a:r>
              <a:rPr lang="ja-JP" altLang="en-US" dirty="0" smtClean="0"/>
              <a:t>。（モノからコトへの拡張）</a:t>
            </a:r>
            <a:endParaRPr lang="en-US" altLang="ja-JP" dirty="0"/>
          </a:p>
          <a:p>
            <a:r>
              <a:rPr lang="ja-JP" altLang="en-US" dirty="0"/>
              <a:t>３．「気持ち」の文法化</a:t>
            </a:r>
            <a:endParaRPr lang="en-US" altLang="ja-JP" dirty="0"/>
          </a:p>
          <a:p>
            <a:r>
              <a:rPr lang="ja-JP" altLang="en-US" dirty="0"/>
              <a:t>「気持ちばかりのものですが」のように</a:t>
            </a:r>
            <a:r>
              <a:rPr lang="ja-JP" altLang="en-US" dirty="0" smtClean="0"/>
              <a:t>、「気持ち」が、実質</a:t>
            </a:r>
            <a:r>
              <a:rPr lang="ja-JP" altLang="en-US" dirty="0"/>
              <a:t>のある「物体」に対して、「実体がない、微妙なこと」とみなされ、そこから「ほんのわずか」と言う意味に拡張した。</a:t>
            </a:r>
            <a:endParaRPr lang="en-US" altLang="ja-JP" dirty="0"/>
          </a:p>
          <a:p>
            <a:endParaRPr kumimoji="1" lang="ja-JP" altLang="en-US" dirty="0"/>
          </a:p>
        </p:txBody>
      </p:sp>
    </p:spTree>
    <p:extLst>
      <p:ext uri="{BB962C8B-B14F-4D97-AF65-F5344CB8AC3E}">
        <p14:creationId xmlns:p14="http://schemas.microsoft.com/office/powerpoint/2010/main" val="23625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7</a:t>
            </a:r>
            <a:r>
              <a:rPr kumimoji="1" lang="ja-JP" altLang="en-US" dirty="0" smtClean="0"/>
              <a:t>講　百科事典的意味の射程（</a:t>
            </a:r>
            <a:r>
              <a:rPr kumimoji="1" lang="en-US" altLang="ja-JP" dirty="0" smtClean="0"/>
              <a:t>1</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ポイント</a:t>
            </a:r>
            <a:endParaRPr lang="en-US" altLang="ja-JP" dirty="0" smtClean="0"/>
          </a:p>
          <a:p>
            <a:r>
              <a:rPr kumimoji="1" lang="ja-JP" altLang="en-US" dirty="0" smtClean="0"/>
              <a:t>ある</a:t>
            </a:r>
            <a:r>
              <a:rPr kumimoji="1" lang="ja-JP" altLang="en-US" dirty="0"/>
              <a:t>語</a:t>
            </a:r>
            <a:r>
              <a:rPr kumimoji="1" lang="ja-JP" altLang="en-US" dirty="0" smtClean="0"/>
              <a:t>の百科事典的</a:t>
            </a:r>
            <a:r>
              <a:rPr kumimoji="1" lang="ja-JP" altLang="en-US" dirty="0"/>
              <a:t>意味</a:t>
            </a:r>
            <a:r>
              <a:rPr kumimoji="1" lang="ja-JP" altLang="en-US" dirty="0" smtClean="0"/>
              <a:t>とは、その語から想起される（可能性がある）知識の総体のことである。</a:t>
            </a:r>
            <a:endParaRPr kumimoji="1" lang="en-US" altLang="ja-JP" dirty="0" smtClean="0"/>
          </a:p>
          <a:p>
            <a:r>
              <a:rPr lang="ja-JP" altLang="en-US" dirty="0" smtClean="0"/>
              <a:t>百科事典的</a:t>
            </a:r>
            <a:r>
              <a:rPr lang="ja-JP" altLang="en-US" dirty="0"/>
              <a:t>意味</a:t>
            </a:r>
            <a:r>
              <a:rPr lang="ja-JP" altLang="en-US" dirty="0" smtClean="0"/>
              <a:t>には、語の指示対象の特徴、背景知識も含まれる。</a:t>
            </a:r>
            <a:endParaRPr kumimoji="1" lang="ja-JP" altLang="en-US" dirty="0"/>
          </a:p>
        </p:txBody>
      </p:sp>
    </p:spTree>
    <p:extLst>
      <p:ext uri="{BB962C8B-B14F-4D97-AF65-F5344CB8AC3E}">
        <p14:creationId xmlns:p14="http://schemas.microsoft.com/office/powerpoint/2010/main" val="1151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FF0000"/>
                </a:solidFill>
              </a:rPr>
              <a:t>百科事典的意味</a:t>
            </a:r>
            <a:r>
              <a:rPr kumimoji="1" lang="en-US" altLang="ja-JP" dirty="0" smtClean="0"/>
              <a:t>…</a:t>
            </a:r>
            <a:r>
              <a:rPr kumimoji="1" lang="ja-JP" altLang="en-US" dirty="0" smtClean="0"/>
              <a:t>その語から想起される（可能性がある）知識の総体。</a:t>
            </a:r>
            <a:endParaRPr kumimoji="1" lang="en-US" altLang="ja-JP" dirty="0" smtClean="0"/>
          </a:p>
          <a:p>
            <a:r>
              <a:rPr kumimoji="1" lang="ja-JP" altLang="en-US" dirty="0" smtClean="0"/>
              <a:t>例）「月曜日」→＜憂鬱である＞　その気持ちも百科事典的意味に含まれる。</a:t>
            </a:r>
            <a:endParaRPr kumimoji="1" lang="en-US" altLang="ja-JP" dirty="0" smtClean="0"/>
          </a:p>
          <a:p>
            <a:r>
              <a:rPr lang="ja-JP" altLang="en-US" dirty="0"/>
              <a:t>個々</a:t>
            </a:r>
            <a:r>
              <a:rPr lang="ja-JP" altLang="en-US" dirty="0" smtClean="0"/>
              <a:t>のコンテクストによって、ある語の百科事典的意味の一部が活性化される。</a:t>
            </a:r>
            <a:endParaRPr lang="en-US" altLang="ja-JP" dirty="0" smtClean="0"/>
          </a:p>
          <a:p>
            <a:r>
              <a:rPr kumimoji="1" lang="ja-JP" altLang="en-US" dirty="0" smtClean="0"/>
              <a:t>◎百科事典的</a:t>
            </a:r>
            <a:r>
              <a:rPr kumimoji="1" lang="ja-JP" altLang="en-US" dirty="0"/>
              <a:t>意味</a:t>
            </a:r>
            <a:r>
              <a:rPr kumimoji="1" lang="ja-JP" altLang="en-US" dirty="0" smtClean="0"/>
              <a:t>に含まれる事柄。</a:t>
            </a:r>
            <a:endParaRPr kumimoji="1" lang="en-US" altLang="ja-JP" dirty="0" smtClean="0"/>
          </a:p>
          <a:p>
            <a:r>
              <a:rPr lang="ja-JP" altLang="en-US" dirty="0" smtClean="0"/>
              <a:t>その</a:t>
            </a:r>
            <a:r>
              <a:rPr lang="ja-JP" altLang="en-US" dirty="0"/>
              <a:t>語</a:t>
            </a:r>
            <a:r>
              <a:rPr lang="ja-JP" altLang="en-US" dirty="0" smtClean="0"/>
              <a:t>に、（現実）世界に</a:t>
            </a:r>
            <a:r>
              <a:rPr lang="ja-JP" altLang="en-US" dirty="0" smtClean="0">
                <a:solidFill>
                  <a:srgbClr val="FF0000"/>
                </a:solidFill>
              </a:rPr>
              <a:t>指示対象</a:t>
            </a:r>
            <a:r>
              <a:rPr lang="ja-JP" altLang="en-US" dirty="0" smtClean="0"/>
              <a:t>（の集合）が存在する場合は、その指示対象が有する諸々の特徴。</a:t>
            </a:r>
            <a:endParaRPr lang="en-US" altLang="ja-JP" dirty="0" smtClean="0"/>
          </a:p>
          <a:p>
            <a:r>
              <a:rPr kumimoji="1" lang="ja-JP" altLang="en-US" dirty="0" smtClean="0"/>
              <a:t>その</a:t>
            </a:r>
            <a:r>
              <a:rPr kumimoji="1" lang="ja-JP" altLang="en-US" dirty="0"/>
              <a:t>語</a:t>
            </a:r>
            <a:r>
              <a:rPr kumimoji="1" lang="ja-JP" altLang="en-US" dirty="0" smtClean="0"/>
              <a:t>から</a:t>
            </a:r>
            <a:r>
              <a:rPr kumimoji="1" lang="ja-JP" altLang="en-US" dirty="0"/>
              <a:t>連想</a:t>
            </a:r>
            <a:r>
              <a:rPr kumimoji="1" lang="ja-JP" altLang="en-US" dirty="0" smtClean="0"/>
              <a:t>される（可能性がある）諸々の事柄。その語の基盤となる背景知識（フレーム）も含まれる。</a:t>
            </a:r>
            <a:endParaRPr kumimoji="1" lang="en-US" altLang="ja-JP" dirty="0" smtClean="0"/>
          </a:p>
          <a:p>
            <a:r>
              <a:rPr lang="ja-JP" altLang="en-US" dirty="0" smtClean="0"/>
              <a:t>○構造主義言語</a:t>
            </a:r>
            <a:r>
              <a:rPr lang="ja-JP" altLang="en-US" dirty="0"/>
              <a:t>学</a:t>
            </a:r>
            <a:r>
              <a:rPr lang="ja-JP" altLang="en-US" dirty="0" smtClean="0"/>
              <a:t>に基づく成分分析</a:t>
            </a:r>
            <a:r>
              <a:rPr lang="en-US" altLang="ja-JP" dirty="0" smtClean="0"/>
              <a:t>…</a:t>
            </a:r>
            <a:r>
              <a:rPr lang="ja-JP" altLang="en-US" dirty="0" smtClean="0"/>
              <a:t>ある語の意味として認められるのは言語体系内において他の語との違いを示す弁別的特徴に限られる。</a:t>
            </a:r>
            <a:endParaRPr lang="en-US" altLang="ja-JP" dirty="0" smtClean="0"/>
          </a:p>
          <a:p>
            <a:r>
              <a:rPr kumimoji="1" lang="ja-JP" altLang="en-US" dirty="0" smtClean="0"/>
              <a:t>例）「父」の意味</a:t>
            </a:r>
            <a:r>
              <a:rPr kumimoji="1" lang="en-US" altLang="ja-JP" dirty="0" smtClean="0"/>
              <a:t>…</a:t>
            </a:r>
            <a:r>
              <a:rPr kumimoji="1" lang="ja-JP" altLang="en-US" dirty="0" smtClean="0"/>
              <a:t>＜＋男＞＜＋一世代上＞＜＋直系＞</a:t>
            </a:r>
            <a:endParaRPr kumimoji="1" lang="en-US" altLang="ja-JP" dirty="0" smtClean="0"/>
          </a:p>
          <a:p>
            <a:endParaRPr kumimoji="1" lang="ja-JP" altLang="en-US" dirty="0"/>
          </a:p>
        </p:txBody>
      </p:sp>
    </p:spTree>
    <p:extLst>
      <p:ext uri="{BB962C8B-B14F-4D97-AF65-F5344CB8AC3E}">
        <p14:creationId xmlns:p14="http://schemas.microsoft.com/office/powerpoint/2010/main" val="28428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solidFill>
                  <a:srgbClr val="00B0F0"/>
                </a:solidFill>
              </a:rPr>
              <a:t>「階段」と「エスカレーター」</a:t>
            </a:r>
            <a:r>
              <a:rPr kumimoji="1" lang="ja-JP" altLang="en-US" dirty="0" smtClean="0"/>
              <a:t>の意味</a:t>
            </a:r>
            <a:endParaRPr lang="en-US" altLang="ja-JP" dirty="0"/>
          </a:p>
          <a:p>
            <a:r>
              <a:rPr lang="ja-JP" altLang="en-US" dirty="0" smtClean="0"/>
              <a:t>共通点　＜人間が上方あるいは下方に移動するための、人工的に作った段々になっている通路＞</a:t>
            </a:r>
            <a:endParaRPr lang="en-US" altLang="ja-JP" dirty="0" smtClean="0"/>
          </a:p>
          <a:p>
            <a:r>
              <a:rPr kumimoji="1" lang="ja-JP" altLang="en-US" dirty="0" smtClean="0"/>
              <a:t>相違点　</a:t>
            </a:r>
            <a:r>
              <a:rPr kumimoji="1" lang="ja-JP" altLang="en-US" dirty="0" smtClean="0">
                <a:solidFill>
                  <a:srgbClr val="FF0000"/>
                </a:solidFill>
              </a:rPr>
              <a:t>＜自分の力で（自分で歩いて）移動する所＞であるか否か</a:t>
            </a:r>
            <a:r>
              <a:rPr kumimoji="1" lang="ja-JP" altLang="en-US" dirty="0" smtClean="0"/>
              <a:t>。</a:t>
            </a:r>
            <a:endParaRPr kumimoji="1" lang="en-US" altLang="ja-JP" dirty="0" smtClean="0"/>
          </a:p>
          <a:p>
            <a:r>
              <a:rPr lang="ja-JP" altLang="en-US" dirty="0" smtClean="0"/>
              <a:t>→弁別的特徴と共に、それぞれの語の指示対象が持っている特徴である。</a:t>
            </a:r>
            <a:endParaRPr lang="en-US" altLang="ja-JP" dirty="0" smtClean="0"/>
          </a:p>
          <a:p>
            <a:r>
              <a:rPr kumimoji="1" lang="ja-JP" altLang="en-US" dirty="0" smtClean="0"/>
              <a:t>ある</a:t>
            </a:r>
            <a:r>
              <a:rPr kumimoji="1" lang="ja-JP" altLang="en-US" dirty="0"/>
              <a:t>語</a:t>
            </a:r>
            <a:r>
              <a:rPr kumimoji="1" lang="ja-JP" altLang="en-US" dirty="0" smtClean="0"/>
              <a:t>に関して、言語体系内の意味とその語の指示対象の特徴は明確に区別できるものではなく、指示対象の特徴も言語の意味（＝百科事典的意味）として取り込む必要がある。</a:t>
            </a:r>
            <a:endParaRPr kumimoji="1" lang="ja-JP" altLang="en-US" dirty="0"/>
          </a:p>
        </p:txBody>
      </p:sp>
    </p:spTree>
    <p:extLst>
      <p:ext uri="{BB962C8B-B14F-4D97-AF65-F5344CB8AC3E}">
        <p14:creationId xmlns:p14="http://schemas.microsoft.com/office/powerpoint/2010/main" val="2667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指示対象の特徴</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00B0F0"/>
                </a:solidFill>
              </a:rPr>
              <a:t>「金槌」</a:t>
            </a:r>
            <a:endParaRPr kumimoji="1" lang="en-US" altLang="ja-JP" dirty="0" smtClean="0">
              <a:solidFill>
                <a:srgbClr val="00B0F0"/>
              </a:solidFill>
            </a:endParaRPr>
          </a:p>
          <a:p>
            <a:r>
              <a:rPr kumimoji="1" lang="ja-JP" altLang="en-US" dirty="0" smtClean="0"/>
              <a:t>この語の指示対象の「材質」の特徴</a:t>
            </a:r>
            <a:r>
              <a:rPr kumimoji="1" lang="en-US" altLang="ja-JP" dirty="0" smtClean="0"/>
              <a:t>…</a:t>
            </a:r>
            <a:r>
              <a:rPr kumimoji="1" lang="ja-JP" altLang="en-US" dirty="0" smtClean="0"/>
              <a:t>金槌全体の＜重くて水に浮かない＞性質。</a:t>
            </a:r>
            <a:endParaRPr kumimoji="1" lang="en-US" altLang="ja-JP" dirty="0" smtClean="0"/>
          </a:p>
          <a:p>
            <a:r>
              <a:rPr lang="ja-JP" altLang="en-US" dirty="0" smtClean="0"/>
              <a:t>「泳げない人」という意味はこの特徴に注目したメタファーに基づく意味。</a:t>
            </a:r>
            <a:endParaRPr lang="en-US" altLang="ja-JP" dirty="0" smtClean="0"/>
          </a:p>
          <a:p>
            <a:r>
              <a:rPr kumimoji="1" lang="ja-JP" altLang="en-US" dirty="0" smtClean="0">
                <a:solidFill>
                  <a:srgbClr val="00B0F0"/>
                </a:solidFill>
              </a:rPr>
              <a:t>「月面宙返り」</a:t>
            </a:r>
            <a:endParaRPr kumimoji="1" lang="en-US" altLang="ja-JP" dirty="0" smtClean="0">
              <a:solidFill>
                <a:srgbClr val="00B0F0"/>
              </a:solidFill>
            </a:endParaRPr>
          </a:p>
          <a:p>
            <a:r>
              <a:rPr lang="ja-JP" altLang="en-US" dirty="0" smtClean="0"/>
              <a:t>「月面」という語の指示対象が有する「重力」に関する特徴。</a:t>
            </a:r>
            <a:endParaRPr lang="en-US" altLang="ja-JP" dirty="0" smtClean="0"/>
          </a:p>
          <a:p>
            <a:r>
              <a:rPr kumimoji="1" lang="ja-JP" altLang="en-US" dirty="0" smtClean="0"/>
              <a:t>＜重力が地球の</a:t>
            </a:r>
            <a:r>
              <a:rPr kumimoji="1" lang="en-US" altLang="ja-JP" dirty="0" smtClean="0"/>
              <a:t>6</a:t>
            </a:r>
            <a:r>
              <a:rPr kumimoji="1" lang="ja-JP" altLang="en-US" dirty="0" smtClean="0"/>
              <a:t>分の</a:t>
            </a:r>
            <a:r>
              <a:rPr kumimoji="1" lang="en-US" altLang="ja-JP" dirty="0" smtClean="0"/>
              <a:t>1</a:t>
            </a:r>
            <a:r>
              <a:rPr kumimoji="1" lang="ja-JP" altLang="en-US" dirty="0" smtClean="0"/>
              <a:t>程度（で、地球上よりはるかにとんだり跳ねたりしやすい）＞</a:t>
            </a:r>
            <a:endParaRPr kumimoji="1" lang="en-US" altLang="ja-JP" dirty="0" smtClean="0"/>
          </a:p>
          <a:p>
            <a:r>
              <a:rPr kumimoji="1" lang="ja-JP" altLang="en-US" dirty="0" smtClean="0"/>
              <a:t>→「月面でならともかく、地球上では到底できるとは考えられないほど（当時としては）難しい宙返り。」</a:t>
            </a:r>
            <a:endParaRPr kumimoji="1" lang="ja-JP" altLang="en-US" dirty="0"/>
          </a:p>
        </p:txBody>
      </p:sp>
    </p:spTree>
    <p:extLst>
      <p:ext uri="{BB962C8B-B14F-4D97-AF65-F5344CB8AC3E}">
        <p14:creationId xmlns:p14="http://schemas.microsoft.com/office/powerpoint/2010/main" val="332497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smtClean="0"/>
              <a:t>１．あいつは</a:t>
            </a:r>
            <a:r>
              <a:rPr lang="ja-JP" altLang="en-US" u="sng" dirty="0" smtClean="0"/>
              <a:t>お天気屋</a:t>
            </a:r>
            <a:r>
              <a:rPr lang="ja-JP" altLang="en-US" dirty="0" smtClean="0"/>
              <a:t>だから付き合いにくい。</a:t>
            </a:r>
            <a:endParaRPr lang="en-US" altLang="ja-JP" dirty="0" smtClean="0"/>
          </a:p>
          <a:p>
            <a:r>
              <a:rPr kumimoji="1" lang="ja-JP" altLang="en-US" dirty="0" smtClean="0"/>
              <a:t>「天気」という語の指示対象の特徴　＜変わりやすい＞</a:t>
            </a:r>
            <a:endParaRPr kumimoji="1" lang="en-US" altLang="ja-JP" dirty="0" smtClean="0"/>
          </a:p>
          <a:p>
            <a:r>
              <a:rPr lang="ja-JP" altLang="en-US" dirty="0" smtClean="0"/>
              <a:t>→＜気分・機嫌が変わりやすい人＞</a:t>
            </a:r>
            <a:endParaRPr lang="en-US" altLang="ja-JP" dirty="0" smtClean="0"/>
          </a:p>
          <a:p>
            <a:r>
              <a:rPr kumimoji="1" lang="ja-JP" altLang="en-US" dirty="0" smtClean="0"/>
              <a:t>「（新薬開発で）</a:t>
            </a:r>
            <a:r>
              <a:rPr kumimoji="1" lang="ja-JP" altLang="en-US" u="sng" dirty="0" smtClean="0"/>
              <a:t>モルモット</a:t>
            </a:r>
            <a:r>
              <a:rPr kumimoji="1" lang="ja-JP" altLang="en-US" dirty="0" smtClean="0"/>
              <a:t>にされる</a:t>
            </a:r>
            <a:r>
              <a:rPr kumimoji="1" lang="en-US" altLang="ja-JP" dirty="0" smtClean="0"/>
              <a:t>…</a:t>
            </a:r>
            <a:r>
              <a:rPr kumimoji="1" lang="ja-JP" altLang="en-US" dirty="0" smtClean="0"/>
              <a:t>」</a:t>
            </a:r>
            <a:endParaRPr kumimoji="1" lang="en-US" altLang="ja-JP" dirty="0" smtClean="0"/>
          </a:p>
          <a:p>
            <a:r>
              <a:rPr lang="ja-JP" altLang="en-US" dirty="0" smtClean="0"/>
              <a:t>「モルモット」：＜実験に用いられる＞という特徴（実験を行う人間が関与）</a:t>
            </a:r>
            <a:endParaRPr lang="en-US" altLang="ja-JP" dirty="0" smtClean="0"/>
          </a:p>
          <a:p>
            <a:r>
              <a:rPr kumimoji="1" lang="ja-JP" altLang="en-US" dirty="0" smtClean="0"/>
              <a:t>→＜（新薬の効果を確かめるための）実験台＞</a:t>
            </a:r>
            <a:endParaRPr kumimoji="1" lang="en-US" altLang="ja-JP" dirty="0" smtClean="0"/>
          </a:p>
          <a:p>
            <a:r>
              <a:rPr lang="ja-JP" altLang="en-US" dirty="0" smtClean="0"/>
              <a:t>「あいつは町の</a:t>
            </a:r>
            <a:r>
              <a:rPr lang="ja-JP" altLang="en-US" u="sng" dirty="0" smtClean="0"/>
              <a:t>ダニ</a:t>
            </a:r>
            <a:r>
              <a:rPr lang="ja-JP" altLang="en-US" dirty="0" smtClean="0"/>
              <a:t>だ」</a:t>
            </a:r>
            <a:endParaRPr lang="en-US" altLang="ja-JP" dirty="0" smtClean="0"/>
          </a:p>
          <a:p>
            <a:r>
              <a:rPr lang="ja-JP" altLang="en-US" dirty="0" smtClean="0"/>
              <a:t>「ダニ」：＜（人間の身体に害を及ぼし）人間に嫌われる＞という特徴。</a:t>
            </a:r>
            <a:endParaRPr lang="en-US" altLang="ja-JP" dirty="0" smtClean="0"/>
          </a:p>
          <a:p>
            <a:r>
              <a:rPr lang="ja-JP" altLang="en-US" dirty="0" smtClean="0"/>
              <a:t>→＜たびたびよからぬことをし、町の住民から嫌われている人間＞</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41747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背景知識</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「さら地」と「空き地」の意味の違い　→背景知識が重要な役割を果たす</a:t>
            </a:r>
            <a:endParaRPr kumimoji="1" lang="en-US" altLang="ja-JP" dirty="0" smtClean="0"/>
          </a:p>
          <a:p>
            <a:r>
              <a:rPr lang="ja-JP" altLang="en-US" dirty="0" smtClean="0"/>
              <a:t>共通点：＜何もない土地＞</a:t>
            </a:r>
            <a:endParaRPr lang="en-US" altLang="ja-JP" dirty="0" smtClean="0"/>
          </a:p>
          <a:p>
            <a:r>
              <a:rPr kumimoji="1" lang="ja-JP" altLang="en-US" dirty="0" smtClean="0"/>
              <a:t>３「さら地」の背景知識</a:t>
            </a:r>
            <a:endParaRPr kumimoji="1" lang="en-US" altLang="ja-JP" dirty="0" smtClean="0"/>
          </a:p>
          <a:p>
            <a:r>
              <a:rPr lang="ja-JP" altLang="en-US" dirty="0" smtClean="0"/>
              <a:t>・以前はそこに建物があったが、その建物を撤去した結果、今は何もない。</a:t>
            </a:r>
            <a:endParaRPr lang="en-US" altLang="ja-JP" dirty="0" smtClean="0"/>
          </a:p>
          <a:p>
            <a:r>
              <a:rPr kumimoji="1" lang="ja-JP" altLang="en-US" dirty="0" smtClean="0"/>
              <a:t>・将来的に売却したり建物を建てる予定の土地である。</a:t>
            </a:r>
            <a:endParaRPr kumimoji="1" lang="en-US" altLang="ja-JP" dirty="0" smtClean="0"/>
          </a:p>
          <a:p>
            <a:r>
              <a:rPr lang="ja-JP" altLang="en-US" dirty="0" smtClean="0"/>
              <a:t>４「空き地」の背景知識</a:t>
            </a:r>
            <a:endParaRPr lang="en-US" altLang="ja-JP" dirty="0" smtClean="0"/>
          </a:p>
          <a:p>
            <a:r>
              <a:rPr kumimoji="1" lang="ja-JP" altLang="en-US" dirty="0" smtClean="0"/>
              <a:t>・（概ね）建物が建っている地域において、そこだけ建物が建っていない（何もない）土地。</a:t>
            </a:r>
            <a:endParaRPr kumimoji="1" lang="ja-JP" altLang="en-US" dirty="0"/>
          </a:p>
        </p:txBody>
      </p:sp>
    </p:spTree>
    <p:extLst>
      <p:ext uri="{BB962C8B-B14F-4D97-AF65-F5344CB8AC3E}">
        <p14:creationId xmlns:p14="http://schemas.microsoft.com/office/powerpoint/2010/main" val="181176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「休み時間」の背景知識</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「休み時間」</a:t>
            </a:r>
            <a:endParaRPr kumimoji="1" lang="en-US" altLang="ja-JP" dirty="0" smtClean="0"/>
          </a:p>
          <a:p>
            <a:r>
              <a:rPr kumimoji="1" lang="ja-JP" altLang="en-US" dirty="0" smtClean="0"/>
              <a:t>＜前後を授業時間に挟まれた（授業時間より短い）時間帯＞</a:t>
            </a:r>
            <a:endParaRPr kumimoji="1" lang="en-US" altLang="ja-JP" dirty="0" smtClean="0"/>
          </a:p>
          <a:p>
            <a:r>
              <a:rPr kumimoji="1" lang="ja-JP" altLang="en-US" dirty="0" smtClean="0"/>
              <a:t>＜自由に遊んでいい時間帯＞</a:t>
            </a:r>
            <a:endParaRPr kumimoji="1" lang="en-US" altLang="ja-JP" dirty="0" smtClean="0"/>
          </a:p>
          <a:p>
            <a:r>
              <a:rPr kumimoji="1" lang="ja-JP" altLang="en-US" dirty="0" smtClean="0"/>
              <a:t>学校での一日の過ごし方を背景（フレーム）として、初めて成り立つ時間帯。</a:t>
            </a:r>
            <a:endParaRPr kumimoji="1" lang="en-US" altLang="ja-JP" dirty="0" smtClean="0"/>
          </a:p>
          <a:p>
            <a:r>
              <a:rPr lang="ja-JP" altLang="en-US" dirty="0" smtClean="0">
                <a:solidFill>
                  <a:schemeClr val="accent5"/>
                </a:solidFill>
              </a:rPr>
              <a:t>「フレーム」</a:t>
            </a:r>
            <a:r>
              <a:rPr lang="ja-JP" altLang="en-US" dirty="0" smtClean="0"/>
              <a:t>：「日常の経験を一般化することによって身につけた、複数の要素が統合された知識の型」</a:t>
            </a:r>
            <a:endParaRPr lang="en-US" altLang="ja-JP" dirty="0" smtClean="0"/>
          </a:p>
          <a:p>
            <a:r>
              <a:rPr kumimoji="1" lang="ja-JP" altLang="en-US" dirty="0" smtClean="0"/>
              <a:t>５「学校の一日」のフレーム</a:t>
            </a:r>
            <a:endParaRPr kumimoji="1" lang="en-US" altLang="ja-JP" dirty="0" smtClean="0"/>
          </a:p>
          <a:p>
            <a:r>
              <a:rPr lang="ja-JP" altLang="en-US" dirty="0" smtClean="0"/>
              <a:t>登校→授業→休み時間→授業</a:t>
            </a:r>
            <a:r>
              <a:rPr lang="en-US" altLang="ja-JP" dirty="0" smtClean="0"/>
              <a:t>…</a:t>
            </a:r>
            <a:r>
              <a:rPr lang="ja-JP" altLang="en-US" dirty="0" smtClean="0"/>
              <a:t>昼食（昼休み）→授業→休み時間→授業</a:t>
            </a:r>
            <a:r>
              <a:rPr lang="en-US" altLang="ja-JP" dirty="0" smtClean="0"/>
              <a:t>…</a:t>
            </a:r>
            <a:r>
              <a:rPr lang="ja-JP" altLang="en-US" dirty="0" smtClean="0"/>
              <a:t>放課後（下校）</a:t>
            </a:r>
            <a:endParaRPr kumimoji="1" lang="ja-JP" altLang="en-US" dirty="0"/>
          </a:p>
        </p:txBody>
      </p:sp>
    </p:spTree>
    <p:extLst>
      <p:ext uri="{BB962C8B-B14F-4D97-AF65-F5344CB8AC3E}">
        <p14:creationId xmlns:p14="http://schemas.microsoft.com/office/powerpoint/2010/main" val="28519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各曜日のフレーム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「月曜日」：＜憂鬱である＞</a:t>
            </a:r>
            <a:endParaRPr kumimoji="1" lang="en-US" altLang="ja-JP" dirty="0" smtClean="0"/>
          </a:p>
          <a:p>
            <a:r>
              <a:rPr lang="ja-JP" altLang="en-US" dirty="0" smtClean="0"/>
              <a:t>「金曜日（の夜）」：＜開放感がある＞</a:t>
            </a:r>
            <a:endParaRPr lang="en-US" altLang="ja-JP" dirty="0" smtClean="0"/>
          </a:p>
          <a:p>
            <a:r>
              <a:rPr kumimoji="1" lang="ja-JP" altLang="en-US" dirty="0" smtClean="0"/>
              <a:t>「日曜日」：＜好きなことができて楽しい＞</a:t>
            </a:r>
            <a:endParaRPr kumimoji="1" lang="en-US" altLang="ja-JP" dirty="0" smtClean="0"/>
          </a:p>
          <a:p>
            <a:r>
              <a:rPr lang="ja-JP" altLang="en-US" dirty="0" smtClean="0"/>
              <a:t>このような</a:t>
            </a:r>
            <a:r>
              <a:rPr lang="ja-JP" altLang="en-US" dirty="0"/>
              <a:t>気持</a:t>
            </a:r>
            <a:r>
              <a:rPr lang="ja-JP" altLang="en-US" dirty="0" smtClean="0"/>
              <a:t>ちも</a:t>
            </a:r>
            <a:r>
              <a:rPr lang="ja-JP" altLang="en-US" dirty="0"/>
              <a:t>各曜日</a:t>
            </a:r>
            <a:r>
              <a:rPr lang="ja-JP" altLang="en-US" dirty="0" smtClean="0"/>
              <a:t>の百科事典的</a:t>
            </a:r>
            <a:r>
              <a:rPr lang="ja-JP" altLang="en-US" dirty="0"/>
              <a:t>意味</a:t>
            </a:r>
            <a:r>
              <a:rPr lang="ja-JP" altLang="en-US" dirty="0" smtClean="0"/>
              <a:t>に含まれる。</a:t>
            </a:r>
            <a:endParaRPr lang="en-US" altLang="ja-JP" dirty="0" smtClean="0"/>
          </a:p>
          <a:p>
            <a:r>
              <a:rPr kumimoji="1" lang="ja-JP" altLang="en-US" dirty="0" smtClean="0"/>
              <a:t>６　各曜日の百科事典的意味の背景をなすフレーム</a:t>
            </a:r>
            <a:endParaRPr kumimoji="1" lang="en-US" altLang="ja-JP" dirty="0" smtClean="0"/>
          </a:p>
          <a:p>
            <a:r>
              <a:rPr lang="ja-JP" altLang="en-US" dirty="0" smtClean="0"/>
              <a:t>（</a:t>
            </a:r>
            <a:r>
              <a:rPr lang="en-US" altLang="ja-JP" dirty="0"/>
              <a:t>1</a:t>
            </a:r>
            <a:r>
              <a:rPr lang="ja-JP" altLang="en-US" dirty="0" smtClean="0"/>
              <a:t>）月曜日から金曜日までの</a:t>
            </a:r>
            <a:r>
              <a:rPr lang="en-US" altLang="ja-JP" dirty="0" smtClean="0"/>
              <a:t>5</a:t>
            </a:r>
            <a:r>
              <a:rPr lang="ja-JP" altLang="en-US" dirty="0" smtClean="0"/>
              <a:t>日間は、働かなければならない。</a:t>
            </a:r>
            <a:endParaRPr lang="en-US" altLang="ja-JP" dirty="0" smtClean="0"/>
          </a:p>
          <a:p>
            <a:r>
              <a:rPr kumimoji="1" lang="ja-JP" altLang="en-US" dirty="0" smtClean="0"/>
              <a:t>（</a:t>
            </a:r>
            <a:r>
              <a:rPr kumimoji="1" lang="en-US" altLang="ja-JP" dirty="0"/>
              <a:t>2</a:t>
            </a:r>
            <a:r>
              <a:rPr kumimoji="1" lang="ja-JP" altLang="en-US" dirty="0" smtClean="0"/>
              <a:t>）一週間の中で、月曜日は働く最初の日である。一方、金曜日は働く最後の日である。</a:t>
            </a:r>
            <a:endParaRPr kumimoji="1" lang="en-US" altLang="ja-JP" dirty="0" smtClean="0"/>
          </a:p>
          <a:p>
            <a:r>
              <a:rPr lang="ja-JP" altLang="en-US" dirty="0" smtClean="0"/>
              <a:t>（</a:t>
            </a:r>
            <a:r>
              <a:rPr lang="en-US" altLang="ja-JP" dirty="0"/>
              <a:t>3</a:t>
            </a:r>
            <a:r>
              <a:rPr lang="ja-JP" altLang="en-US" dirty="0" smtClean="0"/>
              <a:t>）土曜日と日曜日は休みである（働かなくてもいい）</a:t>
            </a:r>
            <a:endParaRPr lang="en-US" altLang="ja-JP" dirty="0" smtClean="0"/>
          </a:p>
          <a:p>
            <a:r>
              <a:rPr kumimoji="1" lang="ja-JP" altLang="en-US" dirty="0" smtClean="0"/>
              <a:t>（</a:t>
            </a:r>
            <a:r>
              <a:rPr kumimoji="1" lang="en-US" altLang="ja-JP" dirty="0"/>
              <a:t>4</a:t>
            </a:r>
            <a:r>
              <a:rPr kumimoji="1" lang="ja-JP" altLang="en-US" dirty="0" smtClean="0"/>
              <a:t>）働くことは大変なことであり、（できれば）やりたくない。働くよりも（趣味などの）好きなことをする方が楽しい。</a:t>
            </a:r>
            <a:endParaRPr kumimoji="1" lang="ja-JP" altLang="en-US" dirty="0"/>
          </a:p>
        </p:txBody>
      </p:sp>
    </p:spTree>
    <p:extLst>
      <p:ext uri="{BB962C8B-B14F-4D97-AF65-F5344CB8AC3E}">
        <p14:creationId xmlns:p14="http://schemas.microsoft.com/office/powerpoint/2010/main" val="41001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⑤　思考・感情を「もの扱い」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「思考」や「感情」など、直接把握しにくい抽象的な存在を、より把握しやすい「もの（物理的存在）」などを通して理解するという認知能力を</a:t>
            </a:r>
            <a:r>
              <a:rPr kumimoji="1" lang="ja-JP" altLang="en-US" dirty="0" smtClean="0">
                <a:solidFill>
                  <a:srgbClr val="FF0000"/>
                </a:solidFill>
              </a:rPr>
              <a:t>「概念メタファー」（</a:t>
            </a:r>
            <a:r>
              <a:rPr kumimoji="1" lang="en-US" altLang="ja-JP" dirty="0" err="1" smtClean="0">
                <a:solidFill>
                  <a:srgbClr val="FF0000"/>
                </a:solidFill>
              </a:rPr>
              <a:t>conceptural</a:t>
            </a:r>
            <a:r>
              <a:rPr kumimoji="1" lang="en-US" altLang="ja-JP" dirty="0" smtClean="0">
                <a:solidFill>
                  <a:srgbClr val="FF0000"/>
                </a:solidFill>
              </a:rPr>
              <a:t> metaphor</a:t>
            </a:r>
            <a:r>
              <a:rPr kumimoji="1" lang="ja-JP" altLang="en-US" dirty="0" smtClean="0">
                <a:solidFill>
                  <a:srgbClr val="FF0000"/>
                </a:solidFill>
              </a:rPr>
              <a:t>）</a:t>
            </a:r>
            <a:r>
              <a:rPr kumimoji="1" lang="ja-JP" altLang="en-US" dirty="0" smtClean="0"/>
              <a:t>という。→第</a:t>
            </a:r>
            <a:r>
              <a:rPr kumimoji="1" lang="en-US" altLang="ja-JP" dirty="0" smtClean="0"/>
              <a:t>9</a:t>
            </a:r>
            <a:r>
              <a:rPr kumimoji="1" lang="ja-JP" altLang="en-US" dirty="0" smtClean="0"/>
              <a:t>講</a:t>
            </a:r>
            <a:endParaRPr kumimoji="1" lang="en-US" altLang="ja-JP" dirty="0" smtClean="0"/>
          </a:p>
          <a:p>
            <a:r>
              <a:rPr lang="ja-JP" altLang="en-US" dirty="0" smtClean="0"/>
              <a:t>例６）美那子はすぐ、自分が魚津からかばわれているといった</a:t>
            </a:r>
            <a:r>
              <a:rPr lang="ja-JP" altLang="en-US" u="sng" dirty="0" smtClean="0"/>
              <a:t>そんな考え方を向こうへ押しやった</a:t>
            </a:r>
            <a:r>
              <a:rPr lang="ja-JP" altLang="en-US" dirty="0" smtClean="0"/>
              <a:t>。</a:t>
            </a:r>
            <a:endParaRPr lang="en-US" altLang="ja-JP" dirty="0" smtClean="0"/>
          </a:p>
          <a:p>
            <a:r>
              <a:rPr kumimoji="1" lang="ja-JP" altLang="en-US" dirty="0"/>
              <a:t>例</a:t>
            </a:r>
            <a:r>
              <a:rPr kumimoji="1" lang="ja-JP" altLang="en-US" dirty="0" smtClean="0"/>
              <a:t>７）そういう確信に似た</a:t>
            </a:r>
            <a:r>
              <a:rPr kumimoji="1" lang="ja-JP" altLang="en-US" u="sng" dirty="0" smtClean="0"/>
              <a:t>思いが</a:t>
            </a:r>
            <a:r>
              <a:rPr kumimoji="1" lang="ja-JP" altLang="en-US" dirty="0" smtClean="0"/>
              <a:t>不意に、この時美那子の</a:t>
            </a:r>
            <a:r>
              <a:rPr kumimoji="1" lang="ja-JP" altLang="en-US" u="sng" dirty="0" smtClean="0"/>
              <a:t>心に飛び込んできた</a:t>
            </a:r>
            <a:r>
              <a:rPr kumimoji="1" lang="ja-JP" altLang="en-US" dirty="0" smtClean="0"/>
              <a:t>からであった。</a:t>
            </a:r>
            <a:endParaRPr kumimoji="1" lang="en-US" altLang="ja-JP" dirty="0" smtClean="0"/>
          </a:p>
          <a:p>
            <a:r>
              <a:rPr lang="ja-JP" altLang="en-US" dirty="0" smtClean="0"/>
              <a:t>例８）突如として</a:t>
            </a:r>
            <a:r>
              <a:rPr lang="ja-JP" altLang="en-US" u="sng" dirty="0" smtClean="0"/>
              <a:t>猛烈な感情が彼女の中で立ち上がった</a:t>
            </a:r>
            <a:r>
              <a:rPr lang="ja-JP" altLang="en-US" dirty="0" smtClean="0"/>
              <a:t>。</a:t>
            </a:r>
            <a:endParaRPr kumimoji="1" lang="ja-JP" altLang="en-US" dirty="0"/>
          </a:p>
        </p:txBody>
      </p:sp>
    </p:spTree>
    <p:extLst>
      <p:ext uri="{BB962C8B-B14F-4D97-AF65-F5344CB8AC3E}">
        <p14:creationId xmlns:p14="http://schemas.microsoft.com/office/powerpoint/2010/main" val="19256364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７　</a:t>
            </a:r>
            <a:r>
              <a:rPr kumimoji="1" lang="ja-JP" altLang="en-US" u="sng" dirty="0" smtClean="0"/>
              <a:t>月曜</a:t>
            </a:r>
            <a:r>
              <a:rPr kumimoji="1" lang="ja-JP" altLang="en-US" dirty="0" smtClean="0"/>
              <a:t>の朝は何となく気が重い。体がだるい。いわゆるブルーマンデー、憂鬱な月曜日である。</a:t>
            </a:r>
            <a:endParaRPr kumimoji="1" lang="en-US" altLang="ja-JP" dirty="0" smtClean="0"/>
          </a:p>
          <a:p>
            <a:r>
              <a:rPr kumimoji="1" lang="ja-JP" altLang="en-US" dirty="0" smtClean="0"/>
              <a:t>「月曜日」が＜憂鬱である＞という特徴を持つ仕組み。</a:t>
            </a:r>
            <a:endParaRPr kumimoji="1" lang="en-US" altLang="ja-JP" dirty="0" smtClean="0"/>
          </a:p>
          <a:p>
            <a:r>
              <a:rPr lang="ja-JP" altLang="en-US" dirty="0"/>
              <a:t>大変</a:t>
            </a:r>
            <a:r>
              <a:rPr lang="ja-JP" altLang="en-US" dirty="0" smtClean="0"/>
              <a:t>でやりたくないことをしなければならない最初の日。好きなことができる休日から最も遠い日。楽しく自由に過ごした「日曜日」の翌日。</a:t>
            </a:r>
            <a:endParaRPr lang="en-US" altLang="ja-JP" dirty="0" smtClean="0"/>
          </a:p>
          <a:p>
            <a:r>
              <a:rPr kumimoji="1" lang="ja-JP" altLang="en-US" dirty="0" smtClean="0"/>
              <a:t>「花の金曜日」「花金」</a:t>
            </a:r>
            <a:endParaRPr kumimoji="1" lang="en-US" altLang="ja-JP" dirty="0" smtClean="0"/>
          </a:p>
          <a:p>
            <a:r>
              <a:rPr lang="ja-JP" altLang="en-US" dirty="0" smtClean="0"/>
              <a:t>「金曜日」は＜開放感がある＞、＜楽しい＞という特徴を持つ仕組み。</a:t>
            </a:r>
            <a:endParaRPr lang="en-US" altLang="ja-JP" dirty="0" smtClean="0"/>
          </a:p>
          <a:p>
            <a:r>
              <a:rPr kumimoji="1" lang="ja-JP" altLang="en-US" dirty="0"/>
              <a:t>大変</a:t>
            </a:r>
            <a:r>
              <a:rPr kumimoji="1" lang="ja-JP" altLang="en-US" dirty="0" smtClean="0"/>
              <a:t>でやりたくないことをする</a:t>
            </a:r>
            <a:r>
              <a:rPr kumimoji="1" lang="ja-JP" altLang="en-US" dirty="0"/>
              <a:t>最後</a:t>
            </a:r>
            <a:r>
              <a:rPr kumimoji="1" lang="ja-JP" altLang="en-US" dirty="0" smtClean="0"/>
              <a:t>の日。大変なことであってももうしばらくやれば解放される。</a:t>
            </a:r>
            <a:endParaRPr kumimoji="1" lang="en-US" altLang="ja-JP" dirty="0" smtClean="0"/>
          </a:p>
          <a:p>
            <a:endParaRPr kumimoji="1" lang="ja-JP" altLang="en-US" dirty="0"/>
          </a:p>
        </p:txBody>
      </p:sp>
    </p:spTree>
    <p:extLst>
      <p:ext uri="{BB962C8B-B14F-4D97-AF65-F5344CB8AC3E}">
        <p14:creationId xmlns:p14="http://schemas.microsoft.com/office/powerpoint/2010/main" val="29879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「毎日が日曜日」「毎日が土日」</a:t>
            </a:r>
            <a:endParaRPr kumimoji="1" lang="en-US" altLang="ja-JP" dirty="0" smtClean="0"/>
          </a:p>
          <a:p>
            <a:r>
              <a:rPr lang="ja-JP" altLang="en-US" dirty="0" smtClean="0"/>
              <a:t>「日曜日」「土日」：＜働かなくてもよく、好きなことができる＞</a:t>
            </a:r>
            <a:endParaRPr lang="en-US" altLang="ja-JP" dirty="0" smtClean="0"/>
          </a:p>
          <a:p>
            <a:pPr>
              <a:buAutoNum type="arabicPlain" startAt="11"/>
            </a:pPr>
            <a:r>
              <a:rPr lang="ja-JP" altLang="en-US" dirty="0" smtClean="0"/>
              <a:t>「毎日が</a:t>
            </a:r>
            <a:r>
              <a:rPr lang="ja-JP" altLang="en-US" u="sng" dirty="0" smtClean="0"/>
              <a:t>週末のような</a:t>
            </a:r>
            <a:r>
              <a:rPr lang="ja-JP" altLang="en-US" dirty="0" smtClean="0"/>
              <a:t>忙しさです」</a:t>
            </a:r>
            <a:endParaRPr lang="en-US" altLang="ja-JP" dirty="0" smtClean="0"/>
          </a:p>
          <a:p>
            <a:r>
              <a:rPr lang="ja-JP" altLang="en-US" dirty="0"/>
              <a:t>ホテル</a:t>
            </a:r>
            <a:r>
              <a:rPr lang="ja-JP" altLang="en-US" dirty="0" smtClean="0"/>
              <a:t>のように「土日」も営業している場合（フレーム）で成り立つ表現。</a:t>
            </a:r>
            <a:endParaRPr lang="en-US" altLang="ja-JP" dirty="0" smtClean="0"/>
          </a:p>
          <a:p>
            <a:r>
              <a:rPr lang="ja-JP" altLang="en-US" dirty="0"/>
              <a:t>小説</a:t>
            </a:r>
            <a:r>
              <a:rPr lang="ja-JP" altLang="en-US" dirty="0" smtClean="0"/>
              <a:t>の一節</a:t>
            </a:r>
            <a:endParaRPr lang="en-US" altLang="ja-JP" dirty="0" smtClean="0"/>
          </a:p>
          <a:p>
            <a:pPr marL="0" indent="0">
              <a:buNone/>
            </a:pPr>
            <a:r>
              <a:rPr lang="en-US" altLang="ja-JP" dirty="0" smtClean="0"/>
              <a:t>12</a:t>
            </a:r>
            <a:r>
              <a:rPr lang="ja-JP" altLang="en-US" dirty="0" smtClean="0"/>
              <a:t>「月曜日もなかった。火曜日もなかった。土曜も日曜もなかった。毎日がほとんど規則正しい同じリズムで過ぎ去って行った。」</a:t>
            </a:r>
            <a:endParaRPr lang="en-US" altLang="ja-JP" smtClean="0"/>
          </a:p>
          <a:p>
            <a:pPr marL="0" indent="0">
              <a:buNone/>
            </a:pPr>
            <a:endParaRPr lang="en-US" altLang="ja-JP" dirty="0" smtClean="0"/>
          </a:p>
          <a:p>
            <a:endParaRPr kumimoji="1" lang="ja-JP" altLang="en-US" dirty="0"/>
          </a:p>
        </p:txBody>
      </p:sp>
    </p:spTree>
    <p:extLst>
      <p:ext uri="{BB962C8B-B14F-4D97-AF65-F5344CB8AC3E}">
        <p14:creationId xmlns:p14="http://schemas.microsoft.com/office/powerpoint/2010/main" val="372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7</a:t>
            </a:r>
            <a:r>
              <a:rPr kumimoji="1" lang="ja-JP" altLang="en-US" dirty="0" smtClean="0"/>
              <a:t>講のまとめ</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kumimoji="1" lang="ja-JP" altLang="en-US" dirty="0" smtClean="0"/>
              <a:t>ある語の百科事典的意味とは、その語から想起される（可能性がある）知識の総体のことである。</a:t>
            </a:r>
            <a:endParaRPr kumimoji="1" lang="en-US" altLang="ja-JP" dirty="0" smtClean="0"/>
          </a:p>
          <a:p>
            <a:pPr>
              <a:buFont typeface="+mj-lt"/>
              <a:buAutoNum type="arabicPeriod"/>
            </a:pPr>
            <a:r>
              <a:rPr lang="ja-JP" altLang="en-US" dirty="0"/>
              <a:t>語</a:t>
            </a:r>
            <a:r>
              <a:rPr lang="ja-JP" altLang="en-US" dirty="0" smtClean="0"/>
              <a:t>の指示対象であるモノやコトの特徴は、百科事典的意味の重要な一部である。</a:t>
            </a:r>
            <a:endParaRPr lang="en-US" altLang="ja-JP" dirty="0" smtClean="0"/>
          </a:p>
          <a:p>
            <a:pPr>
              <a:buFont typeface="+mj-lt"/>
              <a:buAutoNum type="arabicPeriod"/>
            </a:pPr>
            <a:r>
              <a:rPr kumimoji="1" lang="ja-JP" altLang="en-US" dirty="0"/>
              <a:t>語</a:t>
            </a:r>
            <a:r>
              <a:rPr kumimoji="1" lang="ja-JP" altLang="en-US" dirty="0" smtClean="0"/>
              <a:t>の</a:t>
            </a:r>
            <a:r>
              <a:rPr kumimoji="1" lang="ja-JP" altLang="en-US" dirty="0"/>
              <a:t>百科事典的</a:t>
            </a:r>
            <a:r>
              <a:rPr kumimoji="1" lang="ja-JP" altLang="en-US" dirty="0" smtClean="0"/>
              <a:t>意味において、フレームなどの背景的知識が重要な役割を果たしている場合がある。たとえば、「各曜日の百科事典的意味の背景をなすフレーム」が、各曜日の特徴の基盤となっている。</a:t>
            </a:r>
            <a:endParaRPr kumimoji="1" lang="ja-JP" altLang="en-US" dirty="0"/>
          </a:p>
        </p:txBody>
      </p:sp>
    </p:spTree>
    <p:extLst>
      <p:ext uri="{BB962C8B-B14F-4D97-AF65-F5344CB8AC3E}">
        <p14:creationId xmlns:p14="http://schemas.microsoft.com/office/powerpoint/2010/main" val="19865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１．「三日見ぬ間の桜」は「桜」が「短い間に咲いて、散ってしまう」ことから、「短い間に変化してしまう」という特徴に注目したものである。</a:t>
            </a:r>
            <a:endParaRPr kumimoji="1" lang="en-US" altLang="ja-JP" dirty="0" smtClean="0"/>
          </a:p>
          <a:p>
            <a:r>
              <a:rPr lang="ja-JP" altLang="en-US" dirty="0" smtClean="0"/>
              <a:t>２．「人生の春」「青春時代」</a:t>
            </a:r>
            <a:r>
              <a:rPr lang="en-US" altLang="ja-JP" dirty="0" smtClean="0"/>
              <a:t>…</a:t>
            </a:r>
            <a:r>
              <a:rPr lang="ja-JP" altLang="en-US" dirty="0" smtClean="0"/>
              <a:t>「春」：「</a:t>
            </a:r>
            <a:r>
              <a:rPr lang="en-US" altLang="ja-JP" dirty="0" smtClean="0"/>
              <a:t>1</a:t>
            </a:r>
            <a:r>
              <a:rPr lang="ja-JP" altLang="en-US" dirty="0" smtClean="0"/>
              <a:t>年の始まり」「桜が咲き、新緑が芽吹く、新鮮な時期」「人生で一番いい時期」</a:t>
            </a:r>
            <a:endParaRPr lang="en-US" altLang="ja-JP" dirty="0" smtClean="0"/>
          </a:p>
          <a:p>
            <a:r>
              <a:rPr lang="ja-JP" altLang="en-US" dirty="0" smtClean="0"/>
              <a:t>「冬の時代」</a:t>
            </a:r>
            <a:r>
              <a:rPr lang="en-US" altLang="ja-JP" dirty="0" smtClean="0"/>
              <a:t>…</a:t>
            </a:r>
            <a:r>
              <a:rPr lang="ja-JP" altLang="en-US" dirty="0" smtClean="0"/>
              <a:t>「冬」：「寒い」「人生や社会において厳しい時期」</a:t>
            </a:r>
            <a:endParaRPr lang="en-US" altLang="ja-JP" dirty="0" smtClean="0"/>
          </a:p>
          <a:p>
            <a:r>
              <a:rPr lang="ja-JP" altLang="en-US" dirty="0" smtClean="0"/>
              <a:t>３．「いろは」は「いろは歌」</a:t>
            </a:r>
            <a:r>
              <a:rPr lang="en-US" altLang="ja-JP" dirty="0" smtClean="0"/>
              <a:t>47</a:t>
            </a:r>
            <a:r>
              <a:rPr lang="ja-JP" altLang="en-US" dirty="0" smtClean="0"/>
              <a:t>文字を一つのフレームとして捉え、その最初の</a:t>
            </a:r>
            <a:r>
              <a:rPr lang="en-US" altLang="ja-JP" dirty="0" smtClean="0"/>
              <a:t>3</a:t>
            </a:r>
            <a:r>
              <a:rPr lang="ja-JP" altLang="en-US" dirty="0" smtClean="0"/>
              <a:t>文字であることから、「物事の最初の部分」を表す。「いろは」を習うことが文字を習うことの最初であり、また、学問を習う手始めとなる。「</a:t>
            </a:r>
            <a:r>
              <a:rPr lang="en-US" altLang="ja-JP" dirty="0" err="1" smtClean="0"/>
              <a:t>a,b,c</a:t>
            </a:r>
            <a:r>
              <a:rPr lang="ja-JP" altLang="en-US" dirty="0" smtClean="0"/>
              <a:t>」「</a:t>
            </a:r>
            <a:r>
              <a:rPr lang="en-US" altLang="ja-JP" dirty="0" err="1" smtClean="0"/>
              <a:t>kanada</a:t>
            </a:r>
            <a:r>
              <a:rPr lang="ja-JP" altLang="en-US" dirty="0" smtClean="0"/>
              <a:t>」</a:t>
            </a:r>
            <a:endParaRPr lang="en-US" altLang="ja-JP" dirty="0" smtClean="0"/>
          </a:p>
          <a:p>
            <a:r>
              <a:rPr lang="ja-JP" altLang="en-US" dirty="0" smtClean="0"/>
              <a:t>いろは</a:t>
            </a:r>
            <a:r>
              <a:rPr lang="ja-JP" altLang="en-US" dirty="0"/>
              <a:t>に</a:t>
            </a:r>
            <a:r>
              <a:rPr lang="ja-JP" altLang="en-US" dirty="0" err="1"/>
              <a:t>ほへ</a:t>
            </a:r>
            <a:r>
              <a:rPr lang="ja-JP" altLang="en-US" dirty="0"/>
              <a:t>と ちりぬるを わかよたれそ つねならむ</a:t>
            </a:r>
            <a:br>
              <a:rPr lang="ja-JP" altLang="en-US" dirty="0"/>
            </a:br>
            <a:r>
              <a:rPr lang="ja-JP" altLang="en-US" dirty="0"/>
              <a:t>うゐのおくやま けふこえて あさきゆめみし ゑひも</a:t>
            </a:r>
            <a:r>
              <a:rPr lang="ja-JP" altLang="en-US" dirty="0" smtClean="0"/>
              <a:t>せす</a:t>
            </a:r>
            <a:endParaRPr lang="en-US" altLang="ja-JP" dirty="0" smtClean="0"/>
          </a:p>
          <a:p>
            <a:r>
              <a:rPr lang="ja-JP" altLang="en-US" dirty="0"/>
              <a:t>色は匂へと 散り</a:t>
            </a:r>
            <a:r>
              <a:rPr lang="ja-JP" altLang="en-US" dirty="0" err="1"/>
              <a:t>ぬるを</a:t>
            </a:r>
            <a:r>
              <a:rPr lang="ja-JP" altLang="en-US" dirty="0"/>
              <a:t> 我か世誰</a:t>
            </a:r>
            <a:r>
              <a:rPr lang="ja-JP" altLang="en-US" dirty="0" err="1"/>
              <a:t>そ</a:t>
            </a:r>
            <a:r>
              <a:rPr lang="ja-JP" altLang="en-US" dirty="0"/>
              <a:t> 常なら</a:t>
            </a:r>
            <a:r>
              <a:rPr lang="ja-JP" altLang="en-US" dirty="0" err="1"/>
              <a:t>む</a:t>
            </a:r>
            <a:r>
              <a:rPr lang="ja-JP" altLang="en-US" dirty="0"/>
              <a:t/>
            </a:r>
            <a:br>
              <a:rPr lang="ja-JP" altLang="en-US" dirty="0"/>
            </a:br>
            <a:r>
              <a:rPr lang="ja-JP" altLang="en-US" dirty="0"/>
              <a:t>有為の奥山 今日越えて 浅き夢見し 酔ひも</a:t>
            </a:r>
            <a:r>
              <a:rPr lang="ja-JP" altLang="en-US" dirty="0" err="1"/>
              <a:t>せす</a:t>
            </a:r>
            <a:r>
              <a:rPr lang="ja-JP" altLang="en-US" dirty="0"/>
              <a:t/>
            </a:r>
            <a:br>
              <a:rPr lang="ja-JP" altLang="en-US" dirty="0"/>
            </a:br>
            <a:endParaRPr lang="en-US" altLang="ja-JP" dirty="0" smtClean="0"/>
          </a:p>
        </p:txBody>
      </p:sp>
    </p:spTree>
    <p:extLst>
      <p:ext uri="{BB962C8B-B14F-4D97-AF65-F5344CB8AC3E}">
        <p14:creationId xmlns:p14="http://schemas.microsoft.com/office/powerpoint/2010/main" val="341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8</a:t>
            </a:r>
            <a:r>
              <a:rPr kumimoji="1" lang="ja-JP" altLang="en-US" dirty="0" smtClean="0"/>
              <a:t>講　百科事典的意味の射程（２）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ポイント</a:t>
            </a:r>
            <a:endParaRPr kumimoji="1" lang="en-US" altLang="ja-JP" dirty="0" smtClean="0"/>
          </a:p>
          <a:p>
            <a:r>
              <a:rPr lang="ja-JP" altLang="en-US" dirty="0" smtClean="0"/>
              <a:t>ある</a:t>
            </a:r>
            <a:r>
              <a:rPr lang="ja-JP" altLang="en-US" dirty="0"/>
              <a:t>語</a:t>
            </a:r>
            <a:r>
              <a:rPr lang="ja-JP" altLang="en-US" dirty="0" smtClean="0"/>
              <a:t>の</a:t>
            </a:r>
            <a:r>
              <a:rPr lang="ja-JP" altLang="en-US" dirty="0"/>
              <a:t>百科事典的</a:t>
            </a:r>
            <a:r>
              <a:rPr lang="ja-JP" altLang="en-US" dirty="0" smtClean="0"/>
              <a:t>意味には、</a:t>
            </a:r>
            <a:r>
              <a:rPr lang="ja-JP" altLang="en-US" dirty="0" smtClean="0">
                <a:solidFill>
                  <a:srgbClr val="FF0000"/>
                </a:solidFill>
              </a:rPr>
              <a:t>一般性の程度が完全でない意味</a:t>
            </a:r>
            <a:r>
              <a:rPr lang="ja-JP" altLang="en-US" dirty="0" smtClean="0"/>
              <a:t>（＝その語が表わすカテゴリーの一部の成員にのみあてはまる意味）も含まれる。</a:t>
            </a:r>
            <a:endParaRPr lang="en-US" altLang="ja-JP" dirty="0" smtClean="0"/>
          </a:p>
          <a:p>
            <a:r>
              <a:rPr kumimoji="1" lang="ja-JP" altLang="en-US" dirty="0" smtClean="0"/>
              <a:t>例）「鳥」に関して、＜飛ぶことができる＞という特徴は、すべての「鳥」には当てはまらないが、「生まれ変わったら鳥になりたい」といった表現を理解するには認めなければならない特徴。</a:t>
            </a:r>
            <a:endParaRPr kumimoji="1" lang="en-US" altLang="ja-JP" dirty="0" smtClean="0"/>
          </a:p>
          <a:p>
            <a:r>
              <a:rPr lang="ja-JP" altLang="en-US" dirty="0" smtClean="0"/>
              <a:t>「明日天気になるといいね」</a:t>
            </a:r>
            <a:r>
              <a:rPr lang="en-US" altLang="ja-JP" dirty="0" smtClean="0"/>
              <a:t>…</a:t>
            </a:r>
            <a:r>
              <a:rPr lang="ja-JP" altLang="en-US" dirty="0" smtClean="0"/>
              <a:t>「天気」の＜好ましい＞という特徴のみを表す</a:t>
            </a:r>
            <a:endParaRPr lang="en-US" altLang="ja-JP" dirty="0" smtClean="0"/>
          </a:p>
          <a:p>
            <a:r>
              <a:rPr lang="ja-JP" altLang="en-US" dirty="0" smtClean="0"/>
              <a:t>「</a:t>
            </a:r>
            <a:r>
              <a:rPr lang="ja-JP" altLang="en-US" dirty="0" smtClean="0">
                <a:solidFill>
                  <a:srgbClr val="FF0000"/>
                </a:solidFill>
              </a:rPr>
              <a:t>一般性</a:t>
            </a:r>
            <a:r>
              <a:rPr lang="ja-JP" altLang="en-US" dirty="0" smtClean="0"/>
              <a:t>」</a:t>
            </a:r>
            <a:r>
              <a:rPr lang="en-US" altLang="ja-JP" dirty="0" smtClean="0"/>
              <a:t>…</a:t>
            </a:r>
            <a:r>
              <a:rPr lang="ja-JP" altLang="en-US" dirty="0" smtClean="0"/>
              <a:t>ある語の百科事典的意味を構成する要素が、その語が表わすカテゴリーのどれだけの成員に当てはまるかという程度のこと。</a:t>
            </a:r>
            <a:endParaRPr kumimoji="1" lang="en-US" altLang="ja-JP" dirty="0" smtClean="0"/>
          </a:p>
          <a:p>
            <a:endParaRPr kumimoji="1" lang="ja-JP" altLang="en-US" dirty="0"/>
          </a:p>
        </p:txBody>
      </p:sp>
    </p:spTree>
    <p:extLst>
      <p:ext uri="{BB962C8B-B14F-4D97-AF65-F5344CB8AC3E}">
        <p14:creationId xmlns:p14="http://schemas.microsoft.com/office/powerpoint/2010/main" val="17489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下位カテゴリーの種類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典型例：典型的な特徴を有し、数多くの成員を含む想起しやすいもの。</a:t>
            </a:r>
            <a:endParaRPr kumimoji="1" lang="en-US" altLang="ja-JP" dirty="0" smtClean="0"/>
          </a:p>
          <a:p>
            <a:r>
              <a:rPr lang="ja-JP" altLang="en-US" dirty="0"/>
              <a:t>　</a:t>
            </a:r>
            <a:r>
              <a:rPr lang="ja-JP" altLang="en-US" dirty="0" smtClean="0"/>
              <a:t>　　　　「赤い」は「リンゴ」の典型例が有する特徴</a:t>
            </a:r>
            <a:endParaRPr kumimoji="1" lang="en-US" altLang="ja-JP" dirty="0" smtClean="0"/>
          </a:p>
          <a:p>
            <a:r>
              <a:rPr lang="ja-JP" altLang="en-US" dirty="0" smtClean="0"/>
              <a:t>顕著例：そのカテゴリーの何らかの程度性のある特徴を顕著に有するもの。</a:t>
            </a:r>
            <a:endParaRPr lang="en-US" altLang="ja-JP" dirty="0" smtClean="0"/>
          </a:p>
          <a:p>
            <a:r>
              <a:rPr lang="ja-JP" altLang="en-US" dirty="0"/>
              <a:t>　</a:t>
            </a:r>
            <a:r>
              <a:rPr lang="ja-JP" altLang="en-US" dirty="0" smtClean="0"/>
              <a:t>「熱がある」　「熱」→高い熱　</a:t>
            </a:r>
            <a:endParaRPr lang="en-US" altLang="ja-JP" dirty="0" smtClean="0"/>
          </a:p>
          <a:p>
            <a:r>
              <a:rPr kumimoji="1" lang="ja-JP" altLang="en-US" dirty="0" smtClean="0"/>
              <a:t>理想例</a:t>
            </a:r>
            <a:r>
              <a:rPr lang="ja-JP" altLang="en-US" dirty="0" smtClean="0">
                <a:sym typeface="Wingdings" panose="05000000000000000000" pitchFamily="2" charset="2"/>
              </a:rPr>
              <a:t>：（何らかの観点から見て</a:t>
            </a:r>
            <a:r>
              <a:rPr kumimoji="1" lang="ja-JP" altLang="en-US" dirty="0" smtClean="0"/>
              <a:t>）理想的な（一群の）特徴を有する者。</a:t>
            </a:r>
            <a:endParaRPr kumimoji="1" lang="en-US" altLang="ja-JP" dirty="0" smtClean="0"/>
          </a:p>
          <a:p>
            <a:r>
              <a:rPr lang="ja-JP" altLang="en-US" dirty="0"/>
              <a:t>　</a:t>
            </a:r>
            <a:r>
              <a:rPr lang="ja-JP" altLang="en-US" dirty="0" smtClean="0"/>
              <a:t>「明日天気になるといいね」　「天気」→「いい天気（晴れ）</a:t>
            </a:r>
            <a:endParaRPr kumimoji="1" lang="en-US" altLang="ja-JP" dirty="0" smtClean="0"/>
          </a:p>
          <a:p>
            <a:r>
              <a:rPr lang="ja-JP" altLang="en-US" dirty="0" smtClean="0"/>
              <a:t>ステレオタイプ：あるカテゴリーの成員全般に関して、十分な根拠なしにある特徴を有すると広く信じられてはいるが、実際にそのような特徴を有するのは、カテゴリーの成員の一部であるという場合。</a:t>
            </a:r>
            <a:endParaRPr lang="en-US" altLang="ja-JP" dirty="0" smtClean="0"/>
          </a:p>
          <a:p>
            <a:r>
              <a:rPr kumimoji="1" lang="ja-JP" altLang="en-US" dirty="0"/>
              <a:t>　</a:t>
            </a:r>
            <a:r>
              <a:rPr kumimoji="1" lang="ja-JP" altLang="en-US" dirty="0" smtClean="0"/>
              <a:t>「○○人は</a:t>
            </a:r>
            <a:r>
              <a:rPr kumimoji="1" lang="en-US" altLang="ja-JP" dirty="0" smtClean="0"/>
              <a:t>…</a:t>
            </a:r>
            <a:r>
              <a:rPr kumimoji="1" lang="ja-JP" altLang="en-US" dirty="0" smtClean="0"/>
              <a:t>だ」　「日本人は</a:t>
            </a:r>
            <a:r>
              <a:rPr kumimoji="1" lang="en-US" altLang="ja-JP" dirty="0" smtClean="0"/>
              <a:t>…</a:t>
            </a:r>
            <a:r>
              <a:rPr kumimoji="1" lang="ja-JP" altLang="en-US" dirty="0" smtClean="0"/>
              <a:t>」「中国人は</a:t>
            </a:r>
            <a:r>
              <a:rPr kumimoji="1" lang="en-US" altLang="ja-JP" dirty="0" smtClean="0"/>
              <a:t>…</a:t>
            </a:r>
            <a:r>
              <a:rPr kumimoji="1" lang="ja-JP" altLang="en-US" dirty="0" smtClean="0"/>
              <a:t>」</a:t>
            </a:r>
            <a:endParaRPr kumimoji="1" lang="ja-JP" altLang="en-US" dirty="0"/>
          </a:p>
        </p:txBody>
      </p:sp>
    </p:spTree>
    <p:extLst>
      <p:ext uri="{BB962C8B-B14F-4D97-AF65-F5344CB8AC3E}">
        <p14:creationId xmlns:p14="http://schemas.microsoft.com/office/powerpoint/2010/main" val="865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顕著例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１．ゴールまでまだ</a:t>
            </a:r>
            <a:r>
              <a:rPr kumimoji="1" lang="ja-JP" altLang="en-US" u="sng" dirty="0" smtClean="0"/>
              <a:t>距離</a:t>
            </a:r>
            <a:r>
              <a:rPr kumimoji="1" lang="ja-JP" altLang="en-US" dirty="0" smtClean="0"/>
              <a:t>がある。</a:t>
            </a:r>
            <a:endParaRPr kumimoji="1" lang="en-US" altLang="ja-JP" dirty="0" smtClean="0"/>
          </a:p>
          <a:p>
            <a:r>
              <a:rPr kumimoji="1" lang="ja-JP" altLang="en-US" dirty="0" smtClean="0"/>
              <a:t>「距離」</a:t>
            </a:r>
            <a:r>
              <a:rPr lang="ja-JP" altLang="en-US" dirty="0" smtClean="0">
                <a:sym typeface="Wingdings" panose="05000000000000000000" pitchFamily="2" charset="2"/>
              </a:rPr>
              <a:t>：（ある観点から見て</a:t>
            </a:r>
            <a:r>
              <a:rPr kumimoji="1" lang="ja-JP" altLang="en-US" dirty="0" smtClean="0"/>
              <a:t>）＜長い＞という特徴を持つ。</a:t>
            </a:r>
            <a:endParaRPr kumimoji="1" lang="en-US" altLang="ja-JP" dirty="0" smtClean="0"/>
          </a:p>
          <a:p>
            <a:r>
              <a:rPr lang="ja-JP" altLang="en-US" dirty="0"/>
              <a:t>　</a:t>
            </a:r>
            <a:r>
              <a:rPr lang="ja-JP" altLang="en-US" dirty="0" smtClean="0"/>
              <a:t>類例：　「重量がある」</a:t>
            </a:r>
            <a:endParaRPr kumimoji="1" lang="en-US" altLang="ja-JP" dirty="0" smtClean="0"/>
          </a:p>
          <a:p>
            <a:r>
              <a:rPr lang="ja-JP" altLang="en-US" dirty="0" smtClean="0"/>
              <a:t>２．これが</a:t>
            </a:r>
            <a:r>
              <a:rPr lang="en-US" altLang="ja-JP" dirty="0" smtClean="0"/>
              <a:t>A</a:t>
            </a:r>
            <a:r>
              <a:rPr lang="ja-JP" altLang="en-US" dirty="0" err="1" smtClean="0"/>
              <a:t>さんに</a:t>
            </a:r>
            <a:r>
              <a:rPr lang="ja-JP" altLang="en-US" dirty="0" smtClean="0"/>
              <a:t>知られたら、</a:t>
            </a:r>
            <a:r>
              <a:rPr lang="ja-JP" altLang="en-US" u="sng" dirty="0" smtClean="0"/>
              <a:t>こと</a:t>
            </a:r>
            <a:r>
              <a:rPr lang="ja-JP" altLang="en-US" dirty="0" smtClean="0"/>
              <a:t>だ。</a:t>
            </a:r>
            <a:endParaRPr lang="en-US" altLang="ja-JP" dirty="0" smtClean="0"/>
          </a:p>
          <a:p>
            <a:r>
              <a:rPr kumimoji="1" lang="ja-JP" altLang="en-US" dirty="0" smtClean="0"/>
              <a:t>「こと」：＜大変だ＞。重大性が高いという特徴を持つ。</a:t>
            </a:r>
            <a:endParaRPr kumimoji="1" lang="en-US" altLang="ja-JP" dirty="0" smtClean="0"/>
          </a:p>
          <a:p>
            <a:r>
              <a:rPr lang="ja-JP" altLang="en-US" dirty="0" smtClean="0"/>
              <a:t>３．</a:t>
            </a:r>
            <a:r>
              <a:rPr lang="ja-JP" altLang="en-US" u="sng" dirty="0" smtClean="0"/>
              <a:t>こと</a:t>
            </a:r>
            <a:r>
              <a:rPr lang="ja-JP" altLang="en-US" dirty="0" smtClean="0"/>
              <a:t>が起きてからでは遅すぎる。</a:t>
            </a:r>
            <a:endParaRPr lang="en-US" altLang="ja-JP" dirty="0" smtClean="0"/>
          </a:p>
          <a:p>
            <a:r>
              <a:rPr kumimoji="1" lang="ja-JP" altLang="en-US" dirty="0" smtClean="0"/>
              <a:t>４．</a:t>
            </a:r>
            <a:r>
              <a:rPr kumimoji="1" lang="ja-JP" altLang="en-US" u="sng" dirty="0" smtClean="0"/>
              <a:t>こと</a:t>
            </a:r>
            <a:r>
              <a:rPr kumimoji="1" lang="ja-JP" altLang="en-US" dirty="0" smtClean="0"/>
              <a:t>と次第によっては、ただではすまないだろう。</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38653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理想例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「実力」</a:t>
            </a:r>
            <a:r>
              <a:rPr lang="ja-JP" altLang="en-US" dirty="0" smtClean="0">
                <a:sym typeface="Wingdings" panose="05000000000000000000" pitchFamily="2" charset="2"/>
              </a:rPr>
              <a:t>：（ある人が持っている</a:t>
            </a:r>
            <a:r>
              <a:rPr kumimoji="1" lang="ja-JP" altLang="en-US" dirty="0" smtClean="0"/>
              <a:t>）＜実際の力＞</a:t>
            </a:r>
            <a:endParaRPr kumimoji="1" lang="en-US" altLang="ja-JP" dirty="0" smtClean="0"/>
          </a:p>
          <a:p>
            <a:r>
              <a:rPr lang="ja-JP" altLang="en-US" dirty="0" smtClean="0"/>
              <a:t>５．</a:t>
            </a:r>
            <a:r>
              <a:rPr lang="en-US" altLang="ja-JP" dirty="0" smtClean="0"/>
              <a:t>A</a:t>
            </a:r>
            <a:r>
              <a:rPr lang="ja-JP" altLang="en-US" dirty="0" smtClean="0"/>
              <a:t>選手は</a:t>
            </a:r>
            <a:r>
              <a:rPr lang="ja-JP" altLang="en-US" u="sng" dirty="0" smtClean="0"/>
              <a:t>実力</a:t>
            </a:r>
            <a:r>
              <a:rPr lang="ja-JP" altLang="en-US" dirty="0" smtClean="0"/>
              <a:t>があるから、今度の相手にも難なく勝つだろう。</a:t>
            </a:r>
            <a:endParaRPr lang="en-US" altLang="ja-JP" dirty="0" smtClean="0"/>
          </a:p>
          <a:p>
            <a:r>
              <a:rPr kumimoji="1" lang="ja-JP" altLang="en-US" dirty="0" smtClean="0"/>
              <a:t>６．</a:t>
            </a:r>
            <a:r>
              <a:rPr kumimoji="1" lang="en-US" altLang="ja-JP" dirty="0" smtClean="0"/>
              <a:t>B</a:t>
            </a:r>
            <a:r>
              <a:rPr kumimoji="1" lang="ja-JP" altLang="en-US" dirty="0" smtClean="0"/>
              <a:t>選手は今日の試合でも</a:t>
            </a:r>
            <a:r>
              <a:rPr kumimoji="1" lang="ja-JP" altLang="en-US" u="sng" dirty="0" smtClean="0"/>
              <a:t>実力</a:t>
            </a:r>
            <a:r>
              <a:rPr kumimoji="1" lang="ja-JP" altLang="en-US" dirty="0" smtClean="0"/>
              <a:t>を見せつけた。</a:t>
            </a:r>
            <a:endParaRPr kumimoji="1" lang="en-US" altLang="ja-JP" dirty="0" smtClean="0"/>
          </a:p>
          <a:p>
            <a:r>
              <a:rPr lang="ja-JP" altLang="en-US" dirty="0"/>
              <a:t>理想的</a:t>
            </a:r>
            <a:r>
              <a:rPr lang="ja-JP" altLang="en-US" dirty="0" smtClean="0"/>
              <a:t>な「実力」だけが持つ＜実際の優れた力＞という特徴。</a:t>
            </a:r>
            <a:endParaRPr lang="en-US" altLang="ja-JP" dirty="0" smtClean="0"/>
          </a:p>
          <a:p>
            <a:r>
              <a:rPr kumimoji="1" lang="ja-JP" altLang="en-US" dirty="0" smtClean="0"/>
              <a:t>「実力者」　</a:t>
            </a:r>
            <a:endParaRPr kumimoji="1" lang="en-US" altLang="ja-JP" dirty="0" smtClean="0"/>
          </a:p>
          <a:p>
            <a:r>
              <a:rPr lang="ja-JP" altLang="en-US" dirty="0"/>
              <a:t>　</a:t>
            </a:r>
            <a:r>
              <a:rPr lang="ja-JP" altLang="en-US" dirty="0" smtClean="0"/>
              <a:t>？「実力がいい」</a:t>
            </a:r>
            <a:endParaRPr kumimoji="1" lang="en-US" altLang="ja-JP" dirty="0" smtClean="0"/>
          </a:p>
          <a:p>
            <a:r>
              <a:rPr lang="ja-JP" altLang="en-US" dirty="0" smtClean="0"/>
              <a:t>７．今シーズン、</a:t>
            </a:r>
            <a:r>
              <a:rPr lang="en-US" altLang="ja-JP" dirty="0" smtClean="0"/>
              <a:t>A</a:t>
            </a:r>
            <a:r>
              <a:rPr lang="ja-JP" altLang="en-US" dirty="0" smtClean="0"/>
              <a:t>選手が我がチームの</a:t>
            </a:r>
            <a:r>
              <a:rPr lang="ja-JP" altLang="en-US" u="sng" dirty="0" smtClean="0"/>
              <a:t>柱</a:t>
            </a:r>
            <a:r>
              <a:rPr lang="ja-JP" altLang="en-US" dirty="0" smtClean="0"/>
              <a:t>となるだろう。</a:t>
            </a:r>
            <a:endParaRPr lang="en-US" altLang="ja-JP" dirty="0" smtClean="0"/>
          </a:p>
          <a:p>
            <a:r>
              <a:rPr kumimoji="1" lang="ja-JP" altLang="en-US" dirty="0" smtClean="0"/>
              <a:t>理想的な「柱」が持つ＜しっかりしている＞という特徴。</a:t>
            </a:r>
            <a:endParaRPr kumimoji="1" lang="en-US" altLang="ja-JP" dirty="0" smtClean="0"/>
          </a:p>
          <a:p>
            <a:endParaRPr kumimoji="1" lang="ja-JP" altLang="en-US" dirty="0"/>
          </a:p>
        </p:txBody>
      </p:sp>
    </p:spTree>
    <p:extLst>
      <p:ext uri="{BB962C8B-B14F-4D97-AF65-F5344CB8AC3E}">
        <p14:creationId xmlns:p14="http://schemas.microsoft.com/office/powerpoint/2010/main" val="140231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ステレオタイプ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「学生気分」</a:t>
            </a:r>
            <a:endParaRPr kumimoji="1" lang="en-US" altLang="ja-JP" dirty="0" smtClean="0"/>
          </a:p>
          <a:p>
            <a:r>
              <a:rPr kumimoji="1" lang="ja-JP" altLang="en-US" dirty="0" smtClean="0"/>
              <a:t>「会社に入る以前の学生には、規律が身についておらず、集団行動の意義が理解できていないこと」が前提とされている。</a:t>
            </a:r>
            <a:endParaRPr kumimoji="1" lang="en-US" altLang="ja-JP" dirty="0" smtClean="0"/>
          </a:p>
          <a:p>
            <a:r>
              <a:rPr lang="ja-JP" altLang="en-US" dirty="0" smtClean="0"/>
              <a:t>＜規律正しくない＞という特徴を有する学生は、学生の一部、ステレオタイプ。</a:t>
            </a:r>
            <a:endParaRPr lang="en-US" altLang="ja-JP" dirty="0" smtClean="0"/>
          </a:p>
          <a:p>
            <a:r>
              <a:rPr kumimoji="1" lang="ja-JP" altLang="en-US" dirty="0" smtClean="0"/>
              <a:t>「鬼」</a:t>
            </a:r>
            <a:endParaRPr kumimoji="1" lang="en-US" altLang="ja-JP" dirty="0" smtClean="0"/>
          </a:p>
          <a:p>
            <a:r>
              <a:rPr lang="ja-JP" altLang="en-US" dirty="0" smtClean="0"/>
              <a:t>９．鬼に金棒。鬼の霍乱。鬼の目にも涙。鬼も十八番茶も出花。</a:t>
            </a:r>
            <a:endParaRPr lang="en-US" altLang="ja-JP" dirty="0" smtClean="0"/>
          </a:p>
          <a:p>
            <a:r>
              <a:rPr kumimoji="1" lang="ja-JP" altLang="en-US" dirty="0" smtClean="0"/>
              <a:t>「鬼」の特徴：＜強い＞＜丈夫＞＜冷酷＞＜醜い＞</a:t>
            </a:r>
            <a:endParaRPr kumimoji="1" lang="ja-JP" altLang="en-US" dirty="0"/>
          </a:p>
        </p:txBody>
      </p:sp>
    </p:spTree>
    <p:extLst>
      <p:ext uri="{BB962C8B-B14F-4D97-AF65-F5344CB8AC3E}">
        <p14:creationId xmlns:p14="http://schemas.microsoft.com/office/powerpoint/2010/main" val="27848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直喩と百科事典的意味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典型例</a:t>
            </a:r>
            <a:endParaRPr kumimoji="1" lang="en-US" altLang="ja-JP" dirty="0" smtClean="0"/>
          </a:p>
          <a:p>
            <a:r>
              <a:rPr lang="en-US" altLang="ja-JP" dirty="0"/>
              <a:t>10</a:t>
            </a:r>
            <a:r>
              <a:rPr lang="ja-JP" altLang="en-US" dirty="0" err="1" smtClean="0"/>
              <a:t>．</a:t>
            </a:r>
            <a:r>
              <a:rPr lang="ja-JP" altLang="en-US" dirty="0" smtClean="0"/>
              <a:t>あの</a:t>
            </a:r>
            <a:r>
              <a:rPr lang="en-US" altLang="ja-JP" dirty="0" smtClean="0"/>
              <a:t>10</a:t>
            </a:r>
            <a:r>
              <a:rPr lang="ja-JP" altLang="en-US" dirty="0" smtClean="0"/>
              <a:t>年前の出来事は、今も</a:t>
            </a:r>
            <a:r>
              <a:rPr lang="ja-JP" altLang="en-US" u="sng" dirty="0" smtClean="0"/>
              <a:t>昨日のことのように</a:t>
            </a:r>
            <a:r>
              <a:rPr lang="ja-JP" altLang="en-US" dirty="0" smtClean="0"/>
              <a:t>覚えている。</a:t>
            </a:r>
            <a:endParaRPr lang="en-US" altLang="ja-JP" dirty="0" smtClean="0"/>
          </a:p>
          <a:p>
            <a:r>
              <a:rPr kumimoji="1" lang="ja-JP" altLang="en-US" dirty="0" smtClean="0"/>
              <a:t>昔のこととは違い、「昨日のこと」は、＜鮮明に＞あるいは＜はっきりと＞覚えているのが普通。＜</a:t>
            </a:r>
            <a:r>
              <a:rPr kumimoji="1" lang="ja-JP" altLang="en-US" dirty="0" smtClean="0">
                <a:solidFill>
                  <a:srgbClr val="FF0000"/>
                </a:solidFill>
              </a:rPr>
              <a:t>鮮明に記憶に残っている</a:t>
            </a:r>
            <a:r>
              <a:rPr kumimoji="1" lang="ja-JP" altLang="en-US" dirty="0" smtClean="0"/>
              <a:t>＞という特徴は典型的な特徴。</a:t>
            </a:r>
            <a:endParaRPr kumimoji="1" lang="en-US" altLang="ja-JP" dirty="0" smtClean="0"/>
          </a:p>
          <a:p>
            <a:r>
              <a:rPr lang="en-US" altLang="ja-JP" dirty="0" smtClean="0"/>
              <a:t>11. </a:t>
            </a:r>
            <a:r>
              <a:rPr lang="ja-JP" altLang="en-US" dirty="0" smtClean="0"/>
              <a:t>試合後、ビジター用のロッカールームは</a:t>
            </a:r>
            <a:r>
              <a:rPr lang="ja-JP" altLang="en-US" u="sng" dirty="0" smtClean="0"/>
              <a:t>通夜のような</a:t>
            </a:r>
            <a:r>
              <a:rPr lang="ja-JP" altLang="en-US" dirty="0" smtClean="0"/>
              <a:t>雰囲気になった。</a:t>
            </a:r>
            <a:endParaRPr lang="en-US" altLang="ja-JP" dirty="0" smtClean="0"/>
          </a:p>
          <a:p>
            <a:r>
              <a:rPr kumimoji="1" lang="ja-JP" altLang="en-US" dirty="0" smtClean="0"/>
              <a:t>＜</a:t>
            </a:r>
            <a:r>
              <a:rPr kumimoji="1" lang="ja-JP" altLang="en-US" dirty="0" smtClean="0">
                <a:solidFill>
                  <a:srgbClr val="FF0000"/>
                </a:solidFill>
              </a:rPr>
              <a:t>極めて静かである</a:t>
            </a:r>
            <a:r>
              <a:rPr kumimoji="1" lang="ja-JP" altLang="en-US" dirty="0" smtClean="0"/>
              <a:t>＞という特徴は、典型的な「通夜」の持つ特徴。</a:t>
            </a:r>
            <a:endParaRPr kumimoji="1" lang="en-US" altLang="ja-JP" dirty="0" smtClean="0"/>
          </a:p>
          <a:p>
            <a:r>
              <a:rPr lang="ja-JP" altLang="en-US" dirty="0" smtClean="0"/>
              <a:t>顕著例</a:t>
            </a:r>
            <a:endParaRPr lang="en-US" altLang="ja-JP" dirty="0" smtClean="0"/>
          </a:p>
          <a:p>
            <a:r>
              <a:rPr kumimoji="1" lang="en-US" altLang="ja-JP" dirty="0" smtClean="0"/>
              <a:t>12.</a:t>
            </a:r>
            <a:r>
              <a:rPr kumimoji="1" lang="ja-JP" altLang="en-US" dirty="0" smtClean="0"/>
              <a:t>　与那嶺は</a:t>
            </a:r>
            <a:r>
              <a:rPr kumimoji="1" lang="ja-JP" altLang="en-US" u="sng" dirty="0" smtClean="0"/>
              <a:t>風のように</a:t>
            </a:r>
            <a:r>
              <a:rPr kumimoji="1" lang="ja-JP" altLang="en-US" dirty="0" smtClean="0"/>
              <a:t>一塁ベースを走り抜けていた。</a:t>
            </a:r>
            <a:endParaRPr kumimoji="1" lang="en-US" altLang="ja-JP" dirty="0" smtClean="0"/>
          </a:p>
          <a:p>
            <a:r>
              <a:rPr kumimoji="1" lang="ja-JP" altLang="en-US" dirty="0" smtClean="0"/>
              <a:t>＜</a:t>
            </a:r>
            <a:r>
              <a:rPr kumimoji="1" lang="ja-JP" altLang="en-US" dirty="0" smtClean="0">
                <a:solidFill>
                  <a:srgbClr val="FF0000"/>
                </a:solidFill>
              </a:rPr>
              <a:t>移動速度が極めて速い</a:t>
            </a:r>
            <a:r>
              <a:rPr kumimoji="1" lang="ja-JP" altLang="en-US" dirty="0" smtClean="0"/>
              <a:t>＞という「風」の顕著例が持つ特徴。</a:t>
            </a:r>
            <a:endParaRPr kumimoji="1" lang="en-US" altLang="ja-JP" dirty="0" smtClean="0"/>
          </a:p>
          <a:p>
            <a:r>
              <a:rPr lang="ja-JP" altLang="en-US" dirty="0" smtClean="0"/>
              <a:t>「疾風（はやて・しっぷう）」一般性の程度が完全な意味。</a:t>
            </a:r>
            <a:endParaRPr kumimoji="1" lang="ja-JP" altLang="en-US" dirty="0"/>
          </a:p>
        </p:txBody>
      </p:sp>
    </p:spTree>
    <p:extLst>
      <p:ext uri="{BB962C8B-B14F-4D97-AF65-F5344CB8AC3E}">
        <p14:creationId xmlns:p14="http://schemas.microsoft.com/office/powerpoint/2010/main" val="8432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3938</TotalTime>
  <Words>12624</Words>
  <Application>Microsoft Office PowerPoint</Application>
  <PresentationFormat>ユーザー設定</PresentationFormat>
  <Paragraphs>1324</Paragraphs>
  <Slides>177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177</vt:i4>
      </vt:variant>
    </vt:vector>
  </HeadingPairs>
  <TitlesOfParts>
    <vt:vector size="178" baseType="lpstr">
      <vt:lpstr>ファセット</vt:lpstr>
      <vt:lpstr>日本語教育と言語学</vt:lpstr>
      <vt:lpstr>担当者自己紹介</vt:lpstr>
      <vt:lpstr>オリエンテーション</vt:lpstr>
      <vt:lpstr>第１講　認知言語学の基本的考え方</vt:lpstr>
      <vt:lpstr>言語の基盤をなす認知能力ー①捉え方</vt:lpstr>
      <vt:lpstr>②視点の転換</vt:lpstr>
      <vt:lpstr>③　焦点化</vt:lpstr>
      <vt:lpstr>④　カテゴリーの伸縮</vt:lpstr>
      <vt:lpstr>⑤　思考・感情を「もの扱い」</vt:lpstr>
      <vt:lpstr>言語の基盤となる経験的知識</vt:lpstr>
      <vt:lpstr>まとめ</vt:lpstr>
      <vt:lpstr>問題　</vt:lpstr>
      <vt:lpstr>第2講　１つの事態に対する多様な捉え方</vt:lpstr>
      <vt:lpstr>「見に来る人」の焦点化</vt:lpstr>
      <vt:lpstr>PowerPoint プレゼンテーション</vt:lpstr>
      <vt:lpstr>PowerPoint プレゼンテーション</vt:lpstr>
      <vt:lpstr>容器のイメージスキーマ</vt:lpstr>
      <vt:lpstr>容器のイメージスキーマに基づく表現 （抽象的移動、変化を表す表現）</vt:lpstr>
      <vt:lpstr>「催し」の焦点化</vt:lpstr>
      <vt:lpstr>「会場」の焦点化</vt:lpstr>
      <vt:lpstr>PowerPoint プレゼンテーション</vt:lpstr>
      <vt:lpstr>PowerPoint プレゼンテーション</vt:lpstr>
      <vt:lpstr>第2講のまとめ</vt:lpstr>
      <vt:lpstr>問題</vt:lpstr>
      <vt:lpstr>PowerPoint プレゼンテーション</vt:lpstr>
      <vt:lpstr>第3講　視点の転換</vt:lpstr>
      <vt:lpstr>はじめに</vt:lpstr>
      <vt:lpstr>視点の転換</vt:lpstr>
      <vt:lpstr>PowerPoint プレゼンテーション</vt:lpstr>
      <vt:lpstr>「言い訳」（１）</vt:lpstr>
      <vt:lpstr>PowerPoint プレゼンテーション</vt:lpstr>
      <vt:lpstr>「言い訳」（２）</vt:lpstr>
      <vt:lpstr>PowerPoint プレゼンテーション</vt:lpstr>
      <vt:lpstr>複数の視点を含む表現 「ありがた迷惑」</vt:lpstr>
      <vt:lpstr>「大きなお世話」</vt:lpstr>
      <vt:lpstr>「おせっかい」</vt:lpstr>
      <vt:lpstr>第3講のまとめ</vt:lpstr>
      <vt:lpstr>問題</vt:lpstr>
      <vt:lpstr>PowerPoint プレゼンテーション</vt:lpstr>
      <vt:lpstr>第4講　焦点化</vt:lpstr>
      <vt:lpstr>はじめに</vt:lpstr>
      <vt:lpstr>同時に異なる面を焦点化する語 　「開店休業」 </vt:lpstr>
      <vt:lpstr>「慇懃無礼」 </vt:lpstr>
      <vt:lpstr>「張り子の虎」</vt:lpstr>
      <vt:lpstr>「あだ花」</vt:lpstr>
      <vt:lpstr>同一の焦点化の対象を、異なる「フレーム」で捉える</vt:lpstr>
      <vt:lpstr>「明後日」の分析</vt:lpstr>
      <vt:lpstr>PowerPoint プレゼンテーション</vt:lpstr>
      <vt:lpstr>「裸足」「素足」「生足」の分析</vt:lpstr>
      <vt:lpstr>PowerPoint プレゼンテーション</vt:lpstr>
      <vt:lpstr>第4講のまとめ</vt:lpstr>
      <vt:lpstr>問題</vt:lpstr>
      <vt:lpstr>第5講　カテゴリーの伸縮とシネクドキー</vt:lpstr>
      <vt:lpstr>はじめに</vt:lpstr>
      <vt:lpstr>PowerPoint プレゼンテーション</vt:lpstr>
      <vt:lpstr>PowerPoint プレゼンテーション</vt:lpstr>
      <vt:lpstr>意味の縮小 ー類から種への転用</vt:lpstr>
      <vt:lpstr>PowerPoint プレゼンテーション</vt:lpstr>
      <vt:lpstr>PowerPoint プレゼンテーション</vt:lpstr>
      <vt:lpstr>シネクドキーの表現効果</vt:lpstr>
      <vt:lpstr>PowerPoint プレゼンテーション</vt:lpstr>
      <vt:lpstr>PowerPoint プレゼンテーション</vt:lpstr>
      <vt:lpstr>意味の拡大 ー種から類への転用</vt:lpstr>
      <vt:lpstr>PowerPoint プレゼンテーション</vt:lpstr>
      <vt:lpstr>シネクドキーと対義結合</vt:lpstr>
      <vt:lpstr>PowerPoint プレゼンテーション</vt:lpstr>
      <vt:lpstr>シネクドキ－とメトニミー</vt:lpstr>
      <vt:lpstr>問題</vt:lpstr>
      <vt:lpstr>第6講　文法化</vt:lpstr>
      <vt:lpstr>はじめに</vt:lpstr>
      <vt:lpstr>PowerPoint プレゼンテーション</vt:lpstr>
      <vt:lpstr>名詞から接辞への文法化</vt:lpstr>
      <vt:lpstr>名詞から接続助詞・助動詞への文法化</vt:lpstr>
      <vt:lpstr>「～模様だ」</vt:lpstr>
      <vt:lpstr>「～ところだ」「～ものだ」</vt:lpstr>
      <vt:lpstr>動詞から後置詞への文法化</vt:lpstr>
      <vt:lpstr>文法化の基盤としての語用論的強化</vt:lpstr>
      <vt:lpstr>「こと」</vt:lpstr>
      <vt:lpstr>文法化の基盤としての概念メタファー</vt:lpstr>
      <vt:lpstr>問題</vt:lpstr>
      <vt:lpstr>PowerPoint プレゼンテーション</vt:lpstr>
      <vt:lpstr>第7講　百科事典的意味の射程（1）</vt:lpstr>
      <vt:lpstr>はじめに</vt:lpstr>
      <vt:lpstr>PowerPoint プレゼンテーション</vt:lpstr>
      <vt:lpstr>指示対象の特徴</vt:lpstr>
      <vt:lpstr>PowerPoint プレゼンテーション</vt:lpstr>
      <vt:lpstr>背景知識</vt:lpstr>
      <vt:lpstr>「休み時間」の背景知識</vt:lpstr>
      <vt:lpstr>各曜日のフレーム</vt:lpstr>
      <vt:lpstr>PowerPoint プレゼンテーション</vt:lpstr>
      <vt:lpstr>PowerPoint プレゼンテーション</vt:lpstr>
      <vt:lpstr>第7講のまとめ</vt:lpstr>
      <vt:lpstr>問題</vt:lpstr>
      <vt:lpstr>第8講　百科事典的意味の射程（２）</vt:lpstr>
      <vt:lpstr>下位カテゴリーの種類</vt:lpstr>
      <vt:lpstr>顕著例</vt:lpstr>
      <vt:lpstr>理想例</vt:lpstr>
      <vt:lpstr>ステレオタイプ</vt:lpstr>
      <vt:lpstr>直喩と百科事典的意味</vt:lpstr>
      <vt:lpstr>PowerPoint プレゼンテーション</vt:lpstr>
      <vt:lpstr>PowerPoint プレゼンテーション</vt:lpstr>
      <vt:lpstr>第8講のまとめ</vt:lpstr>
      <vt:lpstr>問題</vt:lpstr>
      <vt:lpstr>第9講　概念メタファー</vt:lpstr>
      <vt:lpstr>はじめに</vt:lpstr>
      <vt:lpstr>概念メタファー（１）：≪「目的のある行為」は「目的への移動」である≫</vt:lpstr>
      <vt:lpstr>PowerPoint プレゼンテーション</vt:lpstr>
      <vt:lpstr>概念メタファー（2）：「存在」の概念メタファー</vt:lpstr>
      <vt:lpstr>PowerPoint プレゼンテーション</vt:lpstr>
      <vt:lpstr>概念メタファー（3）：「時間」に関する概念メタファー</vt:lpstr>
      <vt:lpstr>PowerPoint プレゼンテーション</vt:lpstr>
      <vt:lpstr>PowerPoint プレゼンテーション</vt:lpstr>
      <vt:lpstr>PowerPoint プレゼンテーション</vt:lpstr>
      <vt:lpstr>第9講のまとめ</vt:lpstr>
      <vt:lpstr>問題</vt:lpstr>
      <vt:lpstr>PowerPoint プレゼンテーション</vt:lpstr>
      <vt:lpstr>PowerPoint プレゼンテーション</vt:lpstr>
      <vt:lpstr>第10講　プライマリー・メタファー</vt:lpstr>
      <vt:lpstr>はじめに</vt:lpstr>
      <vt:lpstr>PowerPoint プレゼンテーション</vt:lpstr>
      <vt:lpstr>概念メタファーとプライマリー・メタファー</vt:lpstr>
      <vt:lpstr>《「目的のある行為」は「目的地への移動」である》</vt:lpstr>
      <vt:lpstr>《「行為への着手」は「起点からの出発」である》 </vt:lpstr>
      <vt:lpstr>《「行為」は「動作」である》 </vt:lpstr>
      <vt:lpstr>《「困難」は「移動における物理的障害」である》  </vt:lpstr>
      <vt:lpstr>PowerPoint プレゼンテーション</vt:lpstr>
      <vt:lpstr>《「目的の達成」は「目的地への到達」である》 </vt:lpstr>
      <vt:lpstr>第10講のまとめ</vt:lpstr>
      <vt:lpstr>問題</vt:lpstr>
      <vt:lpstr>第11講　メンタル・スペース</vt:lpstr>
      <vt:lpstr>はじめに</vt:lpstr>
      <vt:lpstr>PowerPoint プレゼンテーション</vt:lpstr>
      <vt:lpstr>PowerPoint プレゼンテーション</vt:lpstr>
      <vt:lpstr>メンタル・スペースの設定・構成</vt:lpstr>
      <vt:lpstr>属性と関係</vt:lpstr>
      <vt:lpstr>PowerPoint プレゼンテーション</vt:lpstr>
      <vt:lpstr>メンタル・スペースの増殖と相互リンク</vt:lpstr>
      <vt:lpstr>PowerPoint プレゼンテーション</vt:lpstr>
      <vt:lpstr>テクストの分析</vt:lpstr>
      <vt:lpstr>問題</vt:lpstr>
      <vt:lpstr>PowerPoint プレゼンテーション</vt:lpstr>
      <vt:lpstr>第13講　流行語の認知言語学（1）</vt:lpstr>
      <vt:lpstr>シネクドキーを基盤とした流行語</vt:lpstr>
      <vt:lpstr>種から類への転用</vt:lpstr>
      <vt:lpstr>PowerPoint プレゼンテーション</vt:lpstr>
      <vt:lpstr>メトニミ―を基盤とした流行語</vt:lpstr>
      <vt:lpstr>時間的隣接</vt:lpstr>
      <vt:lpstr>生理現象と心理状態の同時性</vt:lpstr>
      <vt:lpstr>メタファーを基盤とした流行語</vt:lpstr>
      <vt:lpstr>PowerPoint プレゼンテーション</vt:lpstr>
      <vt:lpstr>複数の比喩を基盤とした流行語</vt:lpstr>
      <vt:lpstr>PowerPoint プレゼンテーション</vt:lpstr>
      <vt:lpstr>メトニミ―＋メタファー</vt:lpstr>
      <vt:lpstr>シネクドキー＋メタファー</vt:lpstr>
      <vt:lpstr>メタファー＋メトニミ―</vt:lpstr>
      <vt:lpstr>問題</vt:lpstr>
      <vt:lpstr>PowerPoint プレゼンテーション</vt:lpstr>
      <vt:lpstr>第14講　流行語の認知言語学（２）</vt:lpstr>
      <vt:lpstr>百科事典的意味を基盤とした流行語 ・指示対象の特徴</vt:lpstr>
      <vt:lpstr>PowerPoint プレゼンテーション</vt:lpstr>
      <vt:lpstr>PowerPoint プレゼンテーション</vt:lpstr>
      <vt:lpstr>背景知識</vt:lpstr>
      <vt:lpstr>下位カテゴリーのみが有する特徴</vt:lpstr>
      <vt:lpstr>PowerPoint プレゼンテーション</vt:lpstr>
      <vt:lpstr>もじりによる流行語</vt:lpstr>
      <vt:lpstr>PowerPoint プレゼンテーション</vt:lpstr>
      <vt:lpstr>流行語からのもじり</vt:lpstr>
      <vt:lpstr>流行語に端を発するパターン化</vt:lpstr>
      <vt:lpstr>PowerPoint プレゼンテーション</vt:lpstr>
      <vt:lpstr>問題</vt:lpstr>
      <vt:lpstr>第12講　ブレンディング理論</vt:lpstr>
      <vt:lpstr>はじめに</vt:lpstr>
      <vt:lpstr>統合ネットワーク</vt:lpstr>
      <vt:lpstr>役割と値</vt:lpstr>
      <vt:lpstr>必須関係と圧縮</vt:lpstr>
      <vt:lpstr>統合ネットワークの4つのタイプ  </vt:lpstr>
      <vt:lpstr>ミラーネットワーク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2015日本語教育と言語学</dc:title>
  <dc:creator>岡智之</dc:creator>
  <cp:lastModifiedBy>OKA</cp:lastModifiedBy>
  <cp:revision>259</cp:revision>
  <cp:lastPrinted>2015-07-14T02:21:12Z</cp:lastPrinted>
  <dcterms:created xsi:type="dcterms:W3CDTF">2015-04-13T04:15:42Z</dcterms:created>
  <dcterms:modified xsi:type="dcterms:W3CDTF">2015-07-22T04:53:03Z</dcterms:modified>
</cp:coreProperties>
</file>