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handoutMasterIdLst>
    <p:handoutMasterId r:id="rId26"/>
  </p:handoutMasterIdLst>
  <p:sldIdLst>
    <p:sldId id="256" r:id="rId2"/>
    <p:sldId id="391" r:id="rId3"/>
    <p:sldId id="392" r:id="rId4"/>
    <p:sldId id="257" r:id="rId5"/>
    <p:sldId id="258" r:id="rId6"/>
    <p:sldId id="393" r:id="rId7"/>
    <p:sldId id="260" r:id="rId8"/>
    <p:sldId id="261" r:id="rId9"/>
    <p:sldId id="268" r:id="rId10"/>
    <p:sldId id="407" r:id="rId11"/>
    <p:sldId id="406" r:id="rId12"/>
    <p:sldId id="408" r:id="rId13"/>
    <p:sldId id="259" r:id="rId14"/>
    <p:sldId id="394" r:id="rId15"/>
    <p:sldId id="397" r:id="rId16"/>
    <p:sldId id="395" r:id="rId17"/>
    <p:sldId id="396" r:id="rId18"/>
    <p:sldId id="398" r:id="rId19"/>
    <p:sldId id="399" r:id="rId20"/>
    <p:sldId id="400" r:id="rId21"/>
    <p:sldId id="402" r:id="rId22"/>
    <p:sldId id="403" r:id="rId23"/>
    <p:sldId id="404" r:id="rId24"/>
    <p:sldId id="405" r:id="rId2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3" d="2"/>
        <a:sy n="3" d="2"/>
      </p:scale>
      <p:origin x="0" y="0"/>
    </p:cViewPr>
  </p:notesTextViewPr>
  <p:notesViewPr>
    <p:cSldViewPr snapToGrid="0">
      <p:cViewPr varScale="1">
        <p:scale>
          <a:sx n="79" d="100"/>
          <a:sy n="79" d="100"/>
        </p:scale>
        <p:origin x="4014"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18831" cy="495030"/>
          </a:xfrm>
          <a:prstGeom prst="rect">
            <a:avLst/>
          </a:prstGeom>
        </p:spPr>
        <p:txBody>
          <a:bodyPr vert="horz" lIns="94819" tIns="47411" rIns="94819" bIns="47411" rtlCol="0"/>
          <a:lstStyle>
            <a:lvl1pPr algn="l">
              <a:defRPr sz="1300"/>
            </a:lvl1pPr>
          </a:lstStyle>
          <a:p>
            <a:r>
              <a:rPr kumimoji="1" lang="ja-JP" altLang="en-US" dirty="0"/>
              <a:t>異文化間教育学会第</a:t>
            </a:r>
            <a:r>
              <a:rPr kumimoji="1" lang="en-US" altLang="ja-JP" dirty="0"/>
              <a:t>37</a:t>
            </a:r>
            <a:r>
              <a:rPr kumimoji="1" lang="ja-JP" altLang="en-US" dirty="0"/>
              <a:t>回大会研究発表（東京学芸大学：岡　智之）</a:t>
            </a:r>
          </a:p>
        </p:txBody>
      </p:sp>
      <p:sp>
        <p:nvSpPr>
          <p:cNvPr id="3" name="日付プレースホルダー 2"/>
          <p:cNvSpPr>
            <a:spLocks noGrp="1"/>
          </p:cNvSpPr>
          <p:nvPr>
            <p:ph type="dt" sz="quarter" idx="1"/>
          </p:nvPr>
        </p:nvSpPr>
        <p:spPr>
          <a:xfrm>
            <a:off x="3815375" y="0"/>
            <a:ext cx="2918831" cy="495030"/>
          </a:xfrm>
          <a:prstGeom prst="rect">
            <a:avLst/>
          </a:prstGeom>
        </p:spPr>
        <p:txBody>
          <a:bodyPr vert="horz" lIns="94819" tIns="47411" rIns="94819" bIns="47411" rtlCol="0"/>
          <a:lstStyle>
            <a:lvl1pPr algn="r">
              <a:defRPr sz="1300"/>
            </a:lvl1pPr>
          </a:lstStyle>
          <a:p>
            <a:r>
              <a:rPr kumimoji="1" lang="en-US" altLang="ja-JP" dirty="0"/>
              <a:t>2016/6/5</a:t>
            </a:r>
            <a:endParaRPr kumimoji="1" lang="ja-JP" altLang="en-US" dirty="0"/>
          </a:p>
        </p:txBody>
      </p:sp>
      <p:sp>
        <p:nvSpPr>
          <p:cNvPr id="4" name="フッター プレースホルダー 3"/>
          <p:cNvSpPr>
            <a:spLocks noGrp="1"/>
          </p:cNvSpPr>
          <p:nvPr>
            <p:ph type="ftr" sz="quarter" idx="2"/>
          </p:nvPr>
        </p:nvSpPr>
        <p:spPr>
          <a:xfrm>
            <a:off x="3" y="9371285"/>
            <a:ext cx="2918831" cy="495028"/>
          </a:xfrm>
          <a:prstGeom prst="rect">
            <a:avLst/>
          </a:prstGeom>
        </p:spPr>
        <p:txBody>
          <a:bodyPr vert="horz" lIns="94819" tIns="47411" rIns="94819" bIns="47411"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5" y="9371285"/>
            <a:ext cx="2918831" cy="495028"/>
          </a:xfrm>
          <a:prstGeom prst="rect">
            <a:avLst/>
          </a:prstGeom>
        </p:spPr>
        <p:txBody>
          <a:bodyPr vert="horz" lIns="94819" tIns="47411" rIns="94819" bIns="47411" rtlCol="0" anchor="b"/>
          <a:lstStyle>
            <a:lvl1pPr algn="r">
              <a:defRPr sz="1300"/>
            </a:lvl1pPr>
          </a:lstStyle>
          <a:p>
            <a:fld id="{B04B849F-4C2E-4F86-A324-72DAB2697734}" type="slidenum">
              <a:rPr kumimoji="1" lang="ja-JP" altLang="en-US" smtClean="0"/>
              <a:t>‹#›</a:t>
            </a:fld>
            <a:endParaRPr kumimoji="1" lang="ja-JP" altLang="en-US"/>
          </a:p>
        </p:txBody>
      </p:sp>
    </p:spTree>
    <p:extLst>
      <p:ext uri="{BB962C8B-B14F-4D97-AF65-F5344CB8AC3E}">
        <p14:creationId xmlns:p14="http://schemas.microsoft.com/office/powerpoint/2010/main" val="4777457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6171F6C-743D-467B-AB67-960A06C5F143}" type="datetimeFigureOut">
              <a:rPr kumimoji="1" lang="ja-JP" altLang="en-US" smtClean="0"/>
              <a:t>2016/6/3</a:t>
            </a:fld>
            <a:endParaRPr kumimoji="1" lang="ja-JP" alt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kumimoji="1" lang="ja-JP" alt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22460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42596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4035334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ja-JP" altLang="en-US"/>
              <a:t>マスター タイトルの書式設定</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28971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1245635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21643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8" name="Footer Placeholder 7"/>
          <p:cNvSpPr>
            <a:spLocks noGrp="1"/>
          </p:cNvSpPr>
          <p:nvPr>
            <p:ph type="ftr" sz="quarter" idx="11"/>
          </p:nvPr>
        </p:nvSpPr>
        <p:spPr>
          <a:xfrm>
            <a:off x="561111" y="6391838"/>
            <a:ext cx="3644282" cy="304801"/>
          </a:xfrm>
        </p:spPr>
        <p:txBody>
          <a:bodyPr/>
          <a:lstStyle/>
          <a:p>
            <a:endParaRPr kumimoji="1" lang="ja-JP" altLang="en-US"/>
          </a:p>
        </p:txBody>
      </p:sp>
      <p:sp>
        <p:nvSpPr>
          <p:cNvPr id="9" name="Slide Number Placeholder 8"/>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3849364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6171F6C-743D-467B-AB67-960A06C5F143}" type="datetimeFigureOut">
              <a:rPr kumimoji="1" lang="ja-JP" altLang="en-US" smtClean="0"/>
              <a:t>2016/6/3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2301878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6171F6C-743D-467B-AB67-960A06C5F143}" type="datetimeFigureOut">
              <a:rPr kumimoji="1" lang="ja-JP" altLang="en-US" smtClean="0"/>
              <a:t>2016/6/3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368649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278020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274089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393051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101729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271767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77257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375005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ja-JP" altLang="en-US"/>
              <a:t>図を追加</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171F6C-743D-467B-AB67-960A06C5F143}" type="datetimeFigureOut">
              <a:rPr kumimoji="1" lang="ja-JP" altLang="en-US" smtClean="0"/>
              <a:t>2016/6/3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226443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6171F6C-743D-467B-AB67-960A06C5F143}" type="datetimeFigureOut">
              <a:rPr kumimoji="1" lang="ja-JP" altLang="en-US" smtClean="0"/>
              <a:t>2016/6/3</a:t>
            </a:fld>
            <a:endParaRPr kumimoji="1" lang="ja-JP" alt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kumimoji="1" lang="ja-JP" alt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ACBF612-9670-4C45-B50D-1826BE15EBE0}" type="slidenum">
              <a:rPr kumimoji="1" lang="ja-JP" altLang="en-US" smtClean="0"/>
              <a:t>‹#›</a:t>
            </a:fld>
            <a:endParaRPr kumimoji="1" lang="ja-JP" altLang="en-US"/>
          </a:p>
        </p:txBody>
      </p:sp>
    </p:spTree>
    <p:extLst>
      <p:ext uri="{BB962C8B-B14F-4D97-AF65-F5344CB8AC3E}">
        <p14:creationId xmlns:p14="http://schemas.microsoft.com/office/powerpoint/2010/main" val="186870477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xStyles>
    <p:titleStyle>
      <a:lvl1pPr algn="l" defTabSz="457200" rtl="0" eaLnBrk="1" latinLnBrk="0" hangingPunct="1">
        <a:spcBef>
          <a:spcPct val="0"/>
        </a:spcBef>
        <a:buNone/>
        <a:defRPr kumimoji="1" sz="36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br>
              <a:rPr kumimoji="1" lang="en-US" altLang="ja-JP" dirty="0"/>
            </a:br>
            <a:r>
              <a:rPr kumimoji="1" lang="ja-JP" altLang="en-US" dirty="0"/>
              <a:t>多文化共修科目における</a:t>
            </a:r>
            <a:br>
              <a:rPr kumimoji="1" lang="en-US" altLang="ja-JP" dirty="0"/>
            </a:br>
            <a:r>
              <a:rPr kumimoji="1" lang="ja-JP" altLang="en-US" dirty="0"/>
              <a:t>異文化理解と</a:t>
            </a:r>
            <a:r>
              <a:rPr lang="ja-JP" altLang="en-US" dirty="0"/>
              <a:t>コミュニケーション促進の効果</a:t>
            </a:r>
            <a:br>
              <a:rPr lang="en-US" altLang="ja-JP" dirty="0"/>
            </a:br>
            <a:r>
              <a:rPr lang="ja-JP" altLang="en-US" sz="3100" dirty="0"/>
              <a:t>～多文化共生キャンパス実現に向けた取り組み～</a:t>
            </a:r>
            <a:endParaRPr kumimoji="1" lang="ja-JP" altLang="en-US" sz="3100" dirty="0"/>
          </a:p>
        </p:txBody>
      </p:sp>
      <p:sp>
        <p:nvSpPr>
          <p:cNvPr id="3" name="サブタイトル 2"/>
          <p:cNvSpPr>
            <a:spLocks noGrp="1"/>
          </p:cNvSpPr>
          <p:nvPr>
            <p:ph type="subTitle" idx="1"/>
          </p:nvPr>
        </p:nvSpPr>
        <p:spPr/>
        <p:txBody>
          <a:bodyPr>
            <a:normAutofit/>
          </a:bodyPr>
          <a:lstStyle/>
          <a:p>
            <a:r>
              <a:rPr lang="en-US" altLang="ja-JP" dirty="0"/>
              <a:t>2016</a:t>
            </a:r>
            <a:r>
              <a:rPr lang="ja-JP" altLang="en-US" dirty="0"/>
              <a:t>年</a:t>
            </a:r>
            <a:r>
              <a:rPr lang="en-US" altLang="ja-JP" dirty="0"/>
              <a:t>6</a:t>
            </a:r>
            <a:r>
              <a:rPr lang="ja-JP" altLang="en-US" dirty="0"/>
              <a:t>月</a:t>
            </a:r>
            <a:r>
              <a:rPr lang="en-US" altLang="ja-JP" dirty="0"/>
              <a:t>4</a:t>
            </a:r>
            <a:r>
              <a:rPr lang="ja-JP" altLang="en-US" dirty="0"/>
              <a:t>日（日）異文化間教育学会第</a:t>
            </a:r>
            <a:r>
              <a:rPr lang="en-US" altLang="ja-JP" dirty="0"/>
              <a:t>37</a:t>
            </a:r>
            <a:r>
              <a:rPr lang="ja-JP" altLang="en-US" dirty="0"/>
              <a:t>回大会研究発表（於：桜美林大学）</a:t>
            </a:r>
            <a:endParaRPr kumimoji="1" lang="en-US" altLang="ja-JP" dirty="0"/>
          </a:p>
          <a:p>
            <a:r>
              <a:rPr kumimoji="1" lang="ja-JP" altLang="en-US" dirty="0"/>
              <a:t>東京学芸大学留学生センター　　岡　智之　　</a:t>
            </a:r>
          </a:p>
        </p:txBody>
      </p:sp>
    </p:spTree>
    <p:extLst>
      <p:ext uri="{BB962C8B-B14F-4D97-AF65-F5344CB8AC3E}">
        <p14:creationId xmlns:p14="http://schemas.microsoft.com/office/powerpoint/2010/main" val="107476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朝鮮大学校訪問</a:t>
            </a:r>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623" y="2603500"/>
            <a:ext cx="4555066" cy="3416300"/>
          </a:xfrm>
        </p:spPr>
      </p:pic>
    </p:spTree>
    <p:extLst>
      <p:ext uri="{BB962C8B-B14F-4D97-AF65-F5344CB8AC3E}">
        <p14:creationId xmlns:p14="http://schemas.microsoft.com/office/powerpoint/2010/main" val="234076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大泉町ブラジル人学校訪問</a:t>
            </a:r>
            <a:endParaRPr kumimoji="1" lang="ja-JP" altLang="en-US" dirty="0"/>
          </a:p>
        </p:txBody>
      </p:sp>
      <p:pic>
        <p:nvPicPr>
          <p:cNvPr id="8" name="コンテンツ プレースホルダー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623" y="2603500"/>
            <a:ext cx="4555066" cy="3416300"/>
          </a:xfrm>
        </p:spPr>
      </p:pic>
    </p:spTree>
    <p:extLst>
      <p:ext uri="{BB962C8B-B14F-4D97-AF65-F5344CB8AC3E}">
        <p14:creationId xmlns:p14="http://schemas.microsoft.com/office/powerpoint/2010/main" val="82440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多文化交流合宿</a:t>
            </a: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623" y="2603500"/>
            <a:ext cx="4555066" cy="3416300"/>
          </a:xfrm>
        </p:spPr>
      </p:pic>
    </p:spTree>
    <p:extLst>
      <p:ext uri="{BB962C8B-B14F-4D97-AF65-F5344CB8AC3E}">
        <p14:creationId xmlns:p14="http://schemas.microsoft.com/office/powerpoint/2010/main" val="75173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成績評価</a:t>
            </a:r>
          </a:p>
        </p:txBody>
      </p:sp>
      <p:sp>
        <p:nvSpPr>
          <p:cNvPr id="3" name="コンテンツ プレースホルダー 2"/>
          <p:cNvSpPr>
            <a:spLocks noGrp="1"/>
          </p:cNvSpPr>
          <p:nvPr>
            <p:ph idx="1"/>
          </p:nvPr>
        </p:nvSpPr>
        <p:spPr/>
        <p:txBody>
          <a:bodyPr>
            <a:normAutofit/>
          </a:bodyPr>
          <a:lstStyle/>
          <a:p>
            <a:r>
              <a:rPr kumimoji="1" lang="ja-JP" altLang="en-US" sz="2400" dirty="0"/>
              <a:t>平常点</a:t>
            </a:r>
            <a:r>
              <a:rPr kumimoji="1" lang="en-US" altLang="ja-JP" sz="2400" dirty="0"/>
              <a:t>30%</a:t>
            </a:r>
            <a:r>
              <a:rPr kumimoji="1" lang="ja-JP" altLang="en-US" sz="2400" dirty="0"/>
              <a:t>　　出席＋各回の振り返りシートの提出。</a:t>
            </a:r>
            <a:endParaRPr kumimoji="1" lang="en-US" altLang="ja-JP" sz="2400" dirty="0"/>
          </a:p>
          <a:p>
            <a:pPr marL="0" indent="0">
              <a:buNone/>
            </a:pPr>
            <a:r>
              <a:rPr lang="ja-JP" altLang="en-US" sz="2400" dirty="0"/>
              <a:t>　　　　　　　　欠席－２、遅刻</a:t>
            </a:r>
            <a:r>
              <a:rPr lang="en-US" altLang="ja-JP" sz="2400" dirty="0"/>
              <a:t>30</a:t>
            </a:r>
            <a:r>
              <a:rPr lang="ja-JP" altLang="en-US" sz="2400" dirty="0"/>
              <a:t>分以内－１（</a:t>
            </a:r>
            <a:r>
              <a:rPr lang="en-US" altLang="ja-JP" sz="2400" dirty="0"/>
              <a:t>30</a:t>
            </a:r>
            <a:r>
              <a:rPr lang="ja-JP" altLang="en-US" sz="2400" dirty="0"/>
              <a:t>分以上</a:t>
            </a:r>
            <a:r>
              <a:rPr lang="en-US" altLang="ja-JP" sz="2400" dirty="0"/>
              <a:t>-2</a:t>
            </a:r>
            <a:r>
              <a:rPr lang="ja-JP" altLang="en-US" sz="2400" dirty="0"/>
              <a:t>）</a:t>
            </a:r>
            <a:endParaRPr lang="en-US" altLang="ja-JP" sz="2400" dirty="0"/>
          </a:p>
          <a:p>
            <a:r>
              <a:rPr kumimoji="1" lang="ja-JP" altLang="en-US" sz="2400" dirty="0"/>
              <a:t>プロジェクト発表</a:t>
            </a:r>
            <a:r>
              <a:rPr kumimoji="1" lang="en-US" altLang="ja-JP" sz="2400" dirty="0"/>
              <a:t>30%</a:t>
            </a:r>
          </a:p>
          <a:p>
            <a:r>
              <a:rPr lang="ja-JP" altLang="en-US" sz="2400" dirty="0"/>
              <a:t>課外活動＋感想文</a:t>
            </a:r>
            <a:r>
              <a:rPr lang="en-US" altLang="ja-JP" sz="2400" dirty="0"/>
              <a:t>A4 1</a:t>
            </a:r>
            <a:r>
              <a:rPr lang="ja-JP" altLang="en-US" sz="2400" dirty="0"/>
              <a:t>枚　</a:t>
            </a:r>
            <a:r>
              <a:rPr lang="en-US" altLang="ja-JP" sz="2400" dirty="0"/>
              <a:t>10%</a:t>
            </a:r>
            <a:r>
              <a:rPr lang="ja-JP" altLang="en-US" sz="2400" dirty="0"/>
              <a:t>＋＆（各課外活動</a:t>
            </a:r>
            <a:r>
              <a:rPr lang="en-US" altLang="ja-JP" sz="2400" dirty="0"/>
              <a:t>1</a:t>
            </a:r>
            <a:r>
              <a:rPr lang="ja-JP" altLang="en-US" sz="2400" dirty="0"/>
              <a:t>回</a:t>
            </a:r>
            <a:r>
              <a:rPr lang="en-US" altLang="ja-JP" sz="2400" dirty="0"/>
              <a:t>5%</a:t>
            </a:r>
            <a:r>
              <a:rPr lang="ja-JP" altLang="en-US" sz="2400" dirty="0"/>
              <a:t>）</a:t>
            </a:r>
            <a:endParaRPr kumimoji="1" lang="en-US" altLang="ja-JP" sz="2400" dirty="0"/>
          </a:p>
          <a:p>
            <a:r>
              <a:rPr lang="ja-JP" altLang="en-US" sz="2400" dirty="0"/>
              <a:t>最終報告書</a:t>
            </a:r>
            <a:r>
              <a:rPr lang="en-US" altLang="ja-JP" sz="2400" dirty="0"/>
              <a:t>30%</a:t>
            </a:r>
            <a:r>
              <a:rPr lang="ja-JP" altLang="en-US" sz="2400" dirty="0"/>
              <a:t>（一人</a:t>
            </a:r>
            <a:r>
              <a:rPr lang="en-US" altLang="ja-JP" sz="2400" dirty="0"/>
              <a:t>A4</a:t>
            </a:r>
            <a:r>
              <a:rPr lang="ja-JP" altLang="en-US" sz="2400" dirty="0"/>
              <a:t> </a:t>
            </a:r>
            <a:r>
              <a:rPr lang="en-US" altLang="ja-JP" sz="2400" dirty="0"/>
              <a:t>3</a:t>
            </a:r>
            <a:r>
              <a:rPr lang="ja-JP" altLang="en-US" sz="2400" dirty="0"/>
              <a:t>枚程度）</a:t>
            </a:r>
            <a:endParaRPr kumimoji="1" lang="ja-JP" altLang="en-US" sz="2400" dirty="0"/>
          </a:p>
        </p:txBody>
      </p:sp>
    </p:spTree>
    <p:extLst>
      <p:ext uri="{BB962C8B-B14F-4D97-AF65-F5344CB8AC3E}">
        <p14:creationId xmlns:p14="http://schemas.microsoft.com/office/powerpoint/2010/main" val="131477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授業アンケートからの省察</a:t>
            </a:r>
            <a:br>
              <a:rPr lang="en-US" altLang="ja-JP" dirty="0"/>
            </a:br>
            <a:r>
              <a:rPr lang="ja-JP" altLang="en-US" dirty="0" err="1"/>
              <a:t>ー</a:t>
            </a:r>
            <a:r>
              <a:rPr lang="ja-JP" altLang="en-US" dirty="0"/>
              <a:t>異文化理解とコミュニケーション促進の効果はあったか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a:t>授業アンケート　解答</a:t>
            </a:r>
            <a:r>
              <a:rPr kumimoji="1" lang="en-US" altLang="ja-JP" dirty="0"/>
              <a:t>22</a:t>
            </a:r>
            <a:r>
              <a:rPr kumimoji="1" lang="ja-JP" altLang="en-US" dirty="0"/>
              <a:t>名（日本人</a:t>
            </a:r>
            <a:r>
              <a:rPr kumimoji="1" lang="en-US" altLang="ja-JP" dirty="0"/>
              <a:t>7</a:t>
            </a:r>
            <a:r>
              <a:rPr kumimoji="1" lang="ja-JP" altLang="en-US" dirty="0"/>
              <a:t>名、留学生</a:t>
            </a:r>
            <a:r>
              <a:rPr kumimoji="1" lang="en-US" altLang="ja-JP" dirty="0"/>
              <a:t>15</a:t>
            </a:r>
            <a:r>
              <a:rPr kumimoji="1" lang="ja-JP" altLang="en-US"/>
              <a:t>名）</a:t>
            </a:r>
            <a:endParaRPr kumimoji="1" lang="en-US" altLang="ja-JP" dirty="0"/>
          </a:p>
          <a:p>
            <a:r>
              <a:rPr kumimoji="1" lang="ja-JP" altLang="en-US" dirty="0"/>
              <a:t>留学生と日本人学生の共修に関して、受講者は積極的な意義を見出している。</a:t>
            </a:r>
            <a:endParaRPr kumimoji="1" lang="en-US" altLang="ja-JP" dirty="0"/>
          </a:p>
          <a:p>
            <a:r>
              <a:rPr lang="ja-JP" altLang="en-US" dirty="0"/>
              <a:t>留学生の日本語能力のハンディという点で配慮すべきである。</a:t>
            </a:r>
            <a:endParaRPr lang="en-US" altLang="ja-JP" dirty="0"/>
          </a:p>
          <a:p>
            <a:r>
              <a:rPr kumimoji="1" lang="ja-JP" altLang="en-US" dirty="0"/>
              <a:t>異文化や多文化社会に関する理解は深められたが、コミュニケーション力が付いたかどうかは分からないという意見。コミュニケーションできたという評価はあるが、コミュニケーション力</a:t>
            </a:r>
            <a:r>
              <a:rPr lang="ja-JP" altLang="en-US" dirty="0"/>
              <a:t>というのが客観的に測れるのかという疑問は残る。</a:t>
            </a:r>
            <a:endParaRPr lang="en-US" altLang="ja-JP" dirty="0"/>
          </a:p>
        </p:txBody>
      </p:sp>
    </p:spTree>
    <p:extLst>
      <p:ext uri="{BB962C8B-B14F-4D97-AF65-F5344CB8AC3E}">
        <p14:creationId xmlns:p14="http://schemas.microsoft.com/office/powerpoint/2010/main" val="34947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授業のトピックについて</a:t>
            </a:r>
            <a:endParaRPr kumimoji="1" lang="ja-JP" altLang="en-US" dirty="0"/>
          </a:p>
        </p:txBody>
      </p:sp>
      <p:sp>
        <p:nvSpPr>
          <p:cNvPr id="3" name="コンテンツ プレースホルダー 2"/>
          <p:cNvSpPr>
            <a:spLocks noGrp="1"/>
          </p:cNvSpPr>
          <p:nvPr>
            <p:ph idx="1"/>
          </p:nvPr>
        </p:nvSpPr>
        <p:spPr/>
        <p:txBody>
          <a:bodyPr/>
          <a:lstStyle/>
          <a:p>
            <a:r>
              <a:rPr lang="ja-JP" altLang="en-US" dirty="0"/>
              <a:t>グローバリゼーションとは何かという提起は、学生たちにグローバル化がバラ色のものかを考えさせる契機になったかと思う。これに続き、グローバル化＝英語化の問題性と言語教育の問題について考えてもらったが、最終発表でもこの問題を取り上げた人が</a:t>
            </a:r>
            <a:r>
              <a:rPr lang="en-US" altLang="ja-JP" dirty="0"/>
              <a:t>2</a:t>
            </a:r>
            <a:r>
              <a:rPr lang="ja-JP" altLang="en-US" dirty="0"/>
              <a:t>人いたので、とりあげた効果はあったと思う。</a:t>
            </a:r>
            <a:endParaRPr lang="en-US" altLang="ja-JP" dirty="0"/>
          </a:p>
          <a:p>
            <a:r>
              <a:rPr lang="ja-JP" altLang="en-US" dirty="0"/>
              <a:t>在日外国人問題は、朝鮮大学校やブラジル人学校を訪問して、直接交流することの効果が絶大であることが分かった。学校との関係性を維持しながら続けたい。</a:t>
            </a:r>
          </a:p>
          <a:p>
            <a:endParaRPr kumimoji="1" lang="ja-JP" altLang="en-US" dirty="0"/>
          </a:p>
        </p:txBody>
      </p:sp>
    </p:spTree>
    <p:extLst>
      <p:ext uri="{BB962C8B-B14F-4D97-AF65-F5344CB8AC3E}">
        <p14:creationId xmlns:p14="http://schemas.microsoft.com/office/powerpoint/2010/main" val="4137421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a:t>難民問題や無国籍問題は、私にとっても新しい課題であったが、講演などを通して学生に理解が深められたかと思う。</a:t>
            </a:r>
            <a:endParaRPr kumimoji="1" lang="en-US" altLang="ja-JP" dirty="0"/>
          </a:p>
          <a:p>
            <a:r>
              <a:rPr lang="ja-JP" altLang="en-US" dirty="0"/>
              <a:t>イスラム教の学生が数名いたことでイスラム教の問題も取り上げたが、宗教や政治の問題は微妙で難しいことが分かった。（フランス人学生の対応）</a:t>
            </a:r>
            <a:endParaRPr lang="en-US" altLang="ja-JP" dirty="0"/>
          </a:p>
          <a:p>
            <a:r>
              <a:rPr kumimoji="1" lang="ja-JP" altLang="en-US" dirty="0"/>
              <a:t>沖縄問題は、</a:t>
            </a:r>
            <a:r>
              <a:rPr kumimoji="1" lang="en-US" altLang="ja-JP" dirty="0"/>
              <a:t>2</a:t>
            </a:r>
            <a:r>
              <a:rPr kumimoji="1" lang="ja-JP" altLang="en-US" dirty="0"/>
              <a:t>回にわたって取り上げ、課外活動で映画上映会も行った。沖縄の学生からの話が印象的であった。</a:t>
            </a:r>
            <a:endParaRPr kumimoji="1" lang="en-US" altLang="ja-JP" dirty="0"/>
          </a:p>
          <a:p>
            <a:r>
              <a:rPr lang="ja-JP" altLang="en-US" dirty="0"/>
              <a:t>春学期は、</a:t>
            </a:r>
            <a:r>
              <a:rPr lang="ja-JP" altLang="en-US" dirty="0" err="1"/>
              <a:t>ろう</a:t>
            </a:r>
            <a:r>
              <a:rPr lang="ja-JP" altLang="en-US" dirty="0"/>
              <a:t>文化と手話、秋学期は、見えない世界のコミュニケーションと、障がい者によるゲストトークをしたのは、学生たちに大きな刺激を与えたかと思う。異文化理解や多文化共生と言うとき、障がい者の問題も忘れてはならない。</a:t>
            </a:r>
            <a:endParaRPr kumimoji="1" lang="ja-JP" altLang="en-US" dirty="0"/>
          </a:p>
        </p:txBody>
      </p:sp>
    </p:spTree>
    <p:extLst>
      <p:ext uri="{BB962C8B-B14F-4D97-AF65-F5344CB8AC3E}">
        <p14:creationId xmlns:p14="http://schemas.microsoft.com/office/powerpoint/2010/main" val="292182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授業の方法</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a:t>毎回、くじびきでグループを変え（</a:t>
            </a:r>
            <a:r>
              <a:rPr kumimoji="1" lang="en-US" altLang="ja-JP" dirty="0"/>
              <a:t>6</a:t>
            </a:r>
            <a:r>
              <a:rPr kumimoji="1" lang="ja-JP" altLang="en-US" dirty="0"/>
              <a:t>人）、話し合うことがよかったという積極的な評価。</a:t>
            </a:r>
            <a:endParaRPr kumimoji="1" lang="en-US" altLang="ja-JP" dirty="0"/>
          </a:p>
          <a:p>
            <a:r>
              <a:rPr kumimoji="1" lang="ja-JP" altLang="en-US" dirty="0"/>
              <a:t>模造紙や付せん</a:t>
            </a:r>
            <a:r>
              <a:rPr kumimoji="1" lang="ja-JP" altLang="en-US" dirty="0" err="1"/>
              <a:t>を</a:t>
            </a:r>
            <a:r>
              <a:rPr kumimoji="1" lang="ja-JP" altLang="en-US" dirty="0"/>
              <a:t>使ったまとめが必ずしもうまくできていなかった（インストラクションが必要）。討論の仕方についても教える必要がある。（ファシリテーター、書くひと、発表する人など）。</a:t>
            </a:r>
            <a:endParaRPr kumimoji="1" lang="en-US" altLang="ja-JP" dirty="0"/>
          </a:p>
          <a:p>
            <a:r>
              <a:rPr kumimoji="1" lang="ja-JP" altLang="en-US" dirty="0"/>
              <a:t>タイムマネジメントが悪く、話し合う時間が少ない、ディスカッションが深まらないという問題。</a:t>
            </a:r>
            <a:endParaRPr kumimoji="1" lang="en-US" altLang="ja-JP" dirty="0"/>
          </a:p>
          <a:p>
            <a:endParaRPr kumimoji="1" lang="ja-JP" altLang="en-US" dirty="0"/>
          </a:p>
        </p:txBody>
      </p:sp>
    </p:spTree>
    <p:extLst>
      <p:ext uri="{BB962C8B-B14F-4D97-AF65-F5344CB8AC3E}">
        <p14:creationId xmlns:p14="http://schemas.microsoft.com/office/powerpoint/2010/main" val="383029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課外活動</a:t>
            </a:r>
            <a:endParaRPr kumimoji="1" lang="ja-JP" altLang="en-US" dirty="0"/>
          </a:p>
        </p:txBody>
      </p:sp>
      <p:sp>
        <p:nvSpPr>
          <p:cNvPr id="3" name="コンテンツ プレースホルダー 2"/>
          <p:cNvSpPr>
            <a:spLocks noGrp="1"/>
          </p:cNvSpPr>
          <p:nvPr>
            <p:ph idx="1"/>
          </p:nvPr>
        </p:nvSpPr>
        <p:spPr/>
        <p:txBody>
          <a:bodyPr/>
          <a:lstStyle/>
          <a:p>
            <a:r>
              <a:rPr lang="ja-JP" altLang="en-US" dirty="0"/>
              <a:t>朝鮮大、ブラジル人学校訪問は高評価だが、平日にやったため他の授業を休まなければならないことに対する配慮が必要だ。</a:t>
            </a:r>
            <a:endParaRPr lang="en-US" altLang="ja-JP" dirty="0"/>
          </a:p>
          <a:p>
            <a:r>
              <a:rPr lang="ja-JP" altLang="en-US" dirty="0"/>
              <a:t>多文化交流合宿も初めて行ったが、授業外の学生も含めて、多文化社会の問題をみんなで発表し討論し、交流が深められて良かったという感想。</a:t>
            </a:r>
            <a:endParaRPr lang="en-US" altLang="ja-JP" dirty="0"/>
          </a:p>
          <a:p>
            <a:endParaRPr kumimoji="1" lang="ja-JP" altLang="en-US" dirty="0"/>
          </a:p>
        </p:txBody>
      </p:sp>
    </p:spTree>
    <p:extLst>
      <p:ext uri="{BB962C8B-B14F-4D97-AF65-F5344CB8AC3E}">
        <p14:creationId xmlns:p14="http://schemas.microsoft.com/office/powerpoint/2010/main" val="2467336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最終発表</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各自が興味のあるテーマを選び、それぞれの違った問題をみんなで分かち合えるという点では積極的に評価があった。</a:t>
            </a:r>
            <a:endParaRPr lang="en-US" altLang="ja-JP" dirty="0"/>
          </a:p>
          <a:p>
            <a:r>
              <a:rPr lang="ja-JP" altLang="en-US" dirty="0"/>
              <a:t>一人</a:t>
            </a:r>
            <a:r>
              <a:rPr lang="en-US" altLang="ja-JP" dirty="0"/>
              <a:t>5</a:t>
            </a:r>
            <a:r>
              <a:rPr lang="ja-JP" altLang="en-US" dirty="0"/>
              <a:t>分の発表時間というのは短すぎて内容が薄くなってしまう。</a:t>
            </a:r>
            <a:endParaRPr lang="en-US" altLang="ja-JP" dirty="0"/>
          </a:p>
          <a:p>
            <a:r>
              <a:rPr lang="ja-JP" altLang="en-US" dirty="0"/>
              <a:t>グループ発表の特性をあまり生かせなかったという反省。</a:t>
            </a:r>
            <a:endParaRPr lang="en-US" altLang="ja-JP" dirty="0"/>
          </a:p>
          <a:p>
            <a:pPr marL="0" indent="0">
              <a:buNone/>
            </a:pPr>
            <a:r>
              <a:rPr lang="ja-JP" altLang="en-US" dirty="0"/>
              <a:t>１</a:t>
            </a:r>
            <a:r>
              <a:rPr lang="ja-JP" altLang="ja-JP" dirty="0"/>
              <a:t>　中国の諸問題…北京の大気汚染問題、中国の</a:t>
            </a:r>
            <a:r>
              <a:rPr lang="ja-JP" altLang="en-US" dirty="0"/>
              <a:t>交通の問題</a:t>
            </a:r>
            <a:r>
              <a:rPr lang="ja-JP" altLang="ja-JP" dirty="0"/>
              <a:t>、中国の民族問題</a:t>
            </a:r>
          </a:p>
          <a:p>
            <a:pPr marL="0" indent="0">
              <a:buNone/>
            </a:pPr>
            <a:r>
              <a:rPr lang="ja-JP" altLang="en-US" dirty="0"/>
              <a:t>２</a:t>
            </a:r>
            <a:r>
              <a:rPr lang="ja-JP" altLang="ja-JP" dirty="0"/>
              <a:t>　女性の社会進出、</a:t>
            </a:r>
            <a:r>
              <a:rPr lang="en-US" altLang="ja-JP" dirty="0"/>
              <a:t>LGBT</a:t>
            </a:r>
            <a:r>
              <a:rPr lang="ja-JP" altLang="ja-JP" dirty="0"/>
              <a:t>について</a:t>
            </a:r>
            <a:r>
              <a:rPr lang="ja-JP" altLang="en-US" dirty="0"/>
              <a:t>、３</a:t>
            </a:r>
            <a:r>
              <a:rPr lang="ja-JP" altLang="ja-JP" dirty="0"/>
              <a:t>　外国に関わる子供の教育問題</a:t>
            </a:r>
            <a:endParaRPr lang="en-US" altLang="ja-JP" dirty="0"/>
          </a:p>
          <a:p>
            <a:pPr marL="0" indent="0">
              <a:buNone/>
            </a:pPr>
            <a:r>
              <a:rPr lang="ja-JP" altLang="en-US" dirty="0"/>
              <a:t>４</a:t>
            </a:r>
            <a:r>
              <a:rPr lang="ja-JP" altLang="ja-JP" dirty="0"/>
              <a:t>　沖縄の基地問題</a:t>
            </a:r>
            <a:r>
              <a:rPr lang="ja-JP" altLang="en-US" dirty="0"/>
              <a:t>、５　</a:t>
            </a:r>
            <a:r>
              <a:rPr lang="ja-JP" altLang="ja-JP" dirty="0"/>
              <a:t>難民問題</a:t>
            </a:r>
          </a:p>
          <a:p>
            <a:pPr marL="0" indent="0">
              <a:buNone/>
            </a:pPr>
            <a:r>
              <a:rPr lang="ja-JP" altLang="en-US" dirty="0"/>
              <a:t>６</a:t>
            </a:r>
            <a:r>
              <a:rPr lang="ja-JP" altLang="ja-JP" dirty="0"/>
              <a:t>　世界の言語教育・言語問題…タイの学校の言語教育、エストニア・ヨーロッパの言語問題、言語教育</a:t>
            </a:r>
            <a:r>
              <a:rPr lang="ja-JP" altLang="en-US" dirty="0"/>
              <a:t>の必要性</a:t>
            </a:r>
            <a:r>
              <a:rPr lang="ja-JP" altLang="ja-JP" dirty="0"/>
              <a:t>、日本の英語化と生涯学習、カンボジアの外国語教育</a:t>
            </a:r>
            <a:endParaRPr lang="en-US" altLang="ja-JP" dirty="0"/>
          </a:p>
          <a:p>
            <a:pPr marL="0" indent="0">
              <a:buNone/>
            </a:pPr>
            <a:r>
              <a:rPr lang="ja-JP" altLang="en-US"/>
              <a:t>７</a:t>
            </a:r>
            <a:r>
              <a:rPr lang="ja-JP" altLang="ja-JP" dirty="0"/>
              <a:t>　</a:t>
            </a:r>
            <a:r>
              <a:rPr lang="ja-JP" altLang="ja-JP"/>
              <a:t>イスラム教</a:t>
            </a:r>
            <a:r>
              <a:rPr lang="ja-JP" altLang="en-US"/>
              <a:t>、８</a:t>
            </a:r>
            <a:r>
              <a:rPr lang="ja-JP" altLang="ja-JP" dirty="0"/>
              <a:t>　食生活　</a:t>
            </a:r>
            <a:endParaRPr lang="en-US" altLang="ja-JP" dirty="0"/>
          </a:p>
          <a:p>
            <a:pPr marL="0" indent="0">
              <a:buNone/>
            </a:pPr>
            <a:endParaRPr lang="ja-JP" altLang="ja-JP" dirty="0"/>
          </a:p>
          <a:p>
            <a:pPr marL="0" indent="0">
              <a:buNone/>
            </a:pPr>
            <a:endParaRPr lang="ja-JP" altLang="ja-JP" dirty="0"/>
          </a:p>
          <a:p>
            <a:endParaRPr lang="en-US" altLang="ja-JP" dirty="0"/>
          </a:p>
          <a:p>
            <a:endParaRPr kumimoji="1" lang="ja-JP" altLang="en-US" dirty="0"/>
          </a:p>
        </p:txBody>
      </p:sp>
    </p:spTree>
    <p:extLst>
      <p:ext uri="{BB962C8B-B14F-4D97-AF65-F5344CB8AC3E}">
        <p14:creationId xmlns:p14="http://schemas.microsoft.com/office/powerpoint/2010/main" val="113734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はじめに</a:t>
            </a:r>
          </a:p>
        </p:txBody>
      </p:sp>
      <p:sp>
        <p:nvSpPr>
          <p:cNvPr id="3" name="コンテンツ プレースホルダー 2"/>
          <p:cNvSpPr>
            <a:spLocks noGrp="1"/>
          </p:cNvSpPr>
          <p:nvPr>
            <p:ph idx="1"/>
          </p:nvPr>
        </p:nvSpPr>
        <p:spPr/>
        <p:txBody>
          <a:bodyPr/>
          <a:lstStyle/>
          <a:p>
            <a:r>
              <a:rPr kumimoji="1" lang="ja-JP" altLang="en-US" dirty="0"/>
              <a:t>本発表の目的</a:t>
            </a:r>
            <a:endParaRPr kumimoji="1" lang="en-US" altLang="ja-JP" dirty="0"/>
          </a:p>
          <a:p>
            <a:r>
              <a:rPr lang="en-US" altLang="ja-JP" dirty="0"/>
              <a:t>2015</a:t>
            </a:r>
            <a:r>
              <a:rPr lang="ja-JP" altLang="en-US" dirty="0"/>
              <a:t>年度より本学で開設された「多文化共修科目」の授業実践の省察</a:t>
            </a:r>
            <a:endParaRPr lang="en-US" altLang="ja-JP" dirty="0"/>
          </a:p>
          <a:p>
            <a:r>
              <a:rPr kumimoji="1" lang="ja-JP" altLang="en-US" dirty="0"/>
              <a:t>共修授業での日本人学生と留学生の異文化理解とコミュニケーション促進の効果の実証</a:t>
            </a:r>
            <a:endParaRPr kumimoji="1" lang="en-US" altLang="ja-JP" dirty="0"/>
          </a:p>
          <a:p>
            <a:r>
              <a:rPr kumimoji="1" lang="ja-JP" altLang="en-US" dirty="0"/>
              <a:t>学内国際交流活動との連携による大学における多文化共生キャンパスの実現に向けた取り組み</a:t>
            </a:r>
            <a:r>
              <a:rPr lang="ja-JP" altLang="en-US" dirty="0"/>
              <a:t>の提示。</a:t>
            </a:r>
            <a:endParaRPr kumimoji="1" lang="ja-JP" altLang="en-US" dirty="0"/>
          </a:p>
        </p:txBody>
      </p:sp>
    </p:spTree>
    <p:extLst>
      <p:ext uri="{BB962C8B-B14F-4D97-AF65-F5344CB8AC3E}">
        <p14:creationId xmlns:p14="http://schemas.microsoft.com/office/powerpoint/2010/main" val="372387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授業を受けて考えに変化があったか</a:t>
            </a:r>
          </a:p>
        </p:txBody>
      </p:sp>
      <p:sp>
        <p:nvSpPr>
          <p:cNvPr id="3" name="コンテンツ プレースホルダー 2"/>
          <p:cNvSpPr>
            <a:spLocks noGrp="1"/>
          </p:cNvSpPr>
          <p:nvPr>
            <p:ph idx="1"/>
          </p:nvPr>
        </p:nvSpPr>
        <p:spPr/>
        <p:txBody>
          <a:bodyPr/>
          <a:lstStyle/>
          <a:p>
            <a:r>
              <a:rPr kumimoji="1" lang="ja-JP" altLang="en-US" dirty="0"/>
              <a:t>授業を受けて考えに変化があったかという問いにほぼ全員が、「はい」</a:t>
            </a:r>
            <a:endParaRPr kumimoji="1" lang="en-US" altLang="ja-JP" dirty="0"/>
          </a:p>
          <a:p>
            <a:r>
              <a:rPr lang="ja-JP" altLang="en-US" dirty="0"/>
              <a:t>異文化に触れることで、色々な問題を考える機会となり、広い視野で物事が見られるようになった。</a:t>
            </a:r>
            <a:endParaRPr lang="en-US" altLang="ja-JP" dirty="0"/>
          </a:p>
          <a:p>
            <a:r>
              <a:rPr kumimoji="1" lang="ja-JP" altLang="en-US" dirty="0"/>
              <a:t>今後の行動について、今後もっと異文化交流を深めたい、自分も留学したい、将来教員になった時に異文化の体験や色々な問題を知らせていきたい、市民として多文化共生を進めていく、などの意見が述べられた。</a:t>
            </a:r>
          </a:p>
        </p:txBody>
      </p:sp>
    </p:spTree>
    <p:extLst>
      <p:ext uri="{BB962C8B-B14F-4D97-AF65-F5344CB8AC3E}">
        <p14:creationId xmlns:p14="http://schemas.microsoft.com/office/powerpoint/2010/main" val="1122346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キャンパスの国際交流活動との連携</a:t>
            </a:r>
          </a:p>
        </p:txBody>
      </p:sp>
      <p:sp>
        <p:nvSpPr>
          <p:cNvPr id="3" name="コンテンツ プレースホルダー 2"/>
          <p:cNvSpPr>
            <a:spLocks noGrp="1"/>
          </p:cNvSpPr>
          <p:nvPr>
            <p:ph idx="1"/>
          </p:nvPr>
        </p:nvSpPr>
        <p:spPr/>
        <p:txBody>
          <a:bodyPr/>
          <a:lstStyle/>
          <a:p>
            <a:r>
              <a:rPr kumimoji="1" lang="ja-JP" altLang="en-US" dirty="0"/>
              <a:t>課外活動としての国際交流活動、留学生支援に受講生が多数参加←授業の効果</a:t>
            </a:r>
            <a:endParaRPr kumimoji="1" lang="en-US" altLang="ja-JP" dirty="0"/>
          </a:p>
          <a:p>
            <a:r>
              <a:rPr lang="ja-JP" altLang="en-US" dirty="0"/>
              <a:t>学芸カフェテリア・ランチ講座　国際交流カフェ、欧州カフェ、アジアカフェ</a:t>
            </a:r>
            <a:endParaRPr lang="en-US" altLang="ja-JP" dirty="0"/>
          </a:p>
          <a:p>
            <a:r>
              <a:rPr kumimoji="1" lang="ja-JP" altLang="en-US" dirty="0"/>
              <a:t>国際交流合宿、多文化交流合宿</a:t>
            </a:r>
            <a:endParaRPr kumimoji="1" lang="en-US" altLang="ja-JP" dirty="0"/>
          </a:p>
          <a:p>
            <a:r>
              <a:rPr lang="ja-JP" altLang="en-US" dirty="0"/>
              <a:t>留学生支援交流室（にほんごカフェ）</a:t>
            </a:r>
            <a:endParaRPr lang="en-US" altLang="ja-JP" dirty="0"/>
          </a:p>
          <a:p>
            <a:r>
              <a:rPr kumimoji="1" lang="ja-JP" altLang="en-US" dirty="0"/>
              <a:t>多文化社会研究自主ゼミ</a:t>
            </a:r>
            <a:endParaRPr kumimoji="1" lang="en-US" altLang="ja-JP" dirty="0"/>
          </a:p>
          <a:p>
            <a:r>
              <a:rPr lang="ja-JP" altLang="en-US" dirty="0"/>
              <a:t>→学内の国際交流活動や留学生支援に</a:t>
            </a:r>
            <a:r>
              <a:rPr lang="en-US" altLang="ja-JP" dirty="0"/>
              <a:t>1</a:t>
            </a:r>
            <a:r>
              <a:rPr lang="ja-JP" altLang="en-US" dirty="0"/>
              <a:t>年生から関わるという効果を得た。</a:t>
            </a:r>
            <a:endParaRPr lang="en-US" altLang="ja-JP" dirty="0"/>
          </a:p>
          <a:p>
            <a:r>
              <a:rPr kumimoji="1" lang="ja-JP" altLang="en-US" dirty="0"/>
              <a:t>→学外への活動へも結び付けていけないか。</a:t>
            </a:r>
          </a:p>
        </p:txBody>
      </p:sp>
    </p:spTree>
    <p:extLst>
      <p:ext uri="{BB962C8B-B14F-4D97-AF65-F5344CB8AC3E}">
        <p14:creationId xmlns:p14="http://schemas.microsoft.com/office/powerpoint/2010/main" val="826877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今後の課題</a:t>
            </a:r>
          </a:p>
        </p:txBody>
      </p:sp>
      <p:sp>
        <p:nvSpPr>
          <p:cNvPr id="3" name="コンテンツ プレースホルダー 2"/>
          <p:cNvSpPr>
            <a:spLocks noGrp="1"/>
          </p:cNvSpPr>
          <p:nvPr>
            <p:ph idx="1"/>
          </p:nvPr>
        </p:nvSpPr>
        <p:spPr/>
        <p:txBody>
          <a:bodyPr/>
          <a:lstStyle/>
          <a:p>
            <a:r>
              <a:rPr kumimoji="1" lang="ja-JP" altLang="en-US" dirty="0"/>
              <a:t>トピックが盛りだくさんすぎて、考察や議論が深まらない</a:t>
            </a:r>
            <a:endParaRPr kumimoji="1" lang="en-US" altLang="ja-JP" dirty="0"/>
          </a:p>
          <a:p>
            <a:r>
              <a:rPr lang="ja-JP" altLang="en-US" dirty="0"/>
              <a:t>→トピックを限定して、深く学習。資料はあらかじめ配っておく。</a:t>
            </a:r>
            <a:endParaRPr lang="en-US" altLang="ja-JP" dirty="0"/>
          </a:p>
          <a:p>
            <a:r>
              <a:rPr lang="ja-JP" altLang="en-US" dirty="0"/>
              <a:t>タイムマネジメントの問題。</a:t>
            </a:r>
            <a:endParaRPr lang="en-US" altLang="ja-JP" dirty="0"/>
          </a:p>
          <a:p>
            <a:r>
              <a:rPr lang="ja-JP" altLang="en-US" dirty="0"/>
              <a:t>評価。→ルーブリック評価。</a:t>
            </a:r>
            <a:endParaRPr lang="en-US" altLang="ja-JP" dirty="0"/>
          </a:p>
          <a:p>
            <a:r>
              <a:rPr lang="ja-JP" altLang="en-US" dirty="0"/>
              <a:t>制度的な位置づけと拡充。</a:t>
            </a:r>
            <a:endParaRPr lang="en-US" altLang="ja-JP" dirty="0"/>
          </a:p>
          <a:p>
            <a:endParaRPr kumimoji="1" lang="ja-JP" altLang="en-US" dirty="0"/>
          </a:p>
        </p:txBody>
      </p:sp>
    </p:spTree>
    <p:extLst>
      <p:ext uri="{BB962C8B-B14F-4D97-AF65-F5344CB8AC3E}">
        <p14:creationId xmlns:p14="http://schemas.microsoft.com/office/powerpoint/2010/main" val="4157934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参考文献</a:t>
            </a:r>
          </a:p>
        </p:txBody>
      </p:sp>
      <p:sp>
        <p:nvSpPr>
          <p:cNvPr id="3" name="コンテンツ プレースホルダー 2"/>
          <p:cNvSpPr>
            <a:spLocks noGrp="1"/>
          </p:cNvSpPr>
          <p:nvPr>
            <p:ph idx="1"/>
          </p:nvPr>
        </p:nvSpPr>
        <p:spPr/>
        <p:txBody>
          <a:bodyPr>
            <a:normAutofit/>
          </a:bodyPr>
          <a:lstStyle/>
          <a:p>
            <a:r>
              <a:rPr lang="ja-JP" altLang="en-US" dirty="0"/>
              <a:t>綾部真雄編（</a:t>
            </a:r>
            <a:r>
              <a:rPr lang="en-US" altLang="ja-JP" dirty="0"/>
              <a:t>2011</a:t>
            </a:r>
            <a:r>
              <a:rPr lang="ja-JP" altLang="en-US" dirty="0"/>
              <a:t>）</a:t>
            </a:r>
            <a:r>
              <a:rPr lang="en-US" altLang="ja-JP" dirty="0"/>
              <a:t>『</a:t>
            </a:r>
            <a:r>
              <a:rPr lang="ja-JP" altLang="en-US" dirty="0"/>
              <a:t>私と世界　</a:t>
            </a:r>
            <a:r>
              <a:rPr lang="en-US" altLang="ja-JP" dirty="0"/>
              <a:t>6</a:t>
            </a:r>
            <a:r>
              <a:rPr lang="ja-JP" altLang="en-US" dirty="0" err="1"/>
              <a:t>つの</a:t>
            </a:r>
            <a:r>
              <a:rPr lang="ja-JP" altLang="en-US" dirty="0"/>
              <a:t>テーマと</a:t>
            </a:r>
            <a:r>
              <a:rPr lang="en-US" altLang="ja-JP" dirty="0"/>
              <a:t>12</a:t>
            </a:r>
            <a:r>
              <a:rPr lang="ja-JP" altLang="en-US" dirty="0"/>
              <a:t>の視点</a:t>
            </a:r>
            <a:r>
              <a:rPr lang="en-US" altLang="ja-JP" dirty="0"/>
              <a:t>』</a:t>
            </a:r>
            <a:r>
              <a:rPr lang="ja-JP" altLang="en-US" dirty="0"/>
              <a:t>メディア総合研究所</a:t>
            </a:r>
            <a:endParaRPr lang="en-US" altLang="ja-JP" dirty="0"/>
          </a:p>
          <a:p>
            <a:r>
              <a:rPr lang="ja-JP" altLang="en-US" dirty="0"/>
              <a:t>加賀美登美代編（</a:t>
            </a:r>
            <a:r>
              <a:rPr lang="en-US" altLang="ja-JP" dirty="0"/>
              <a:t>2013</a:t>
            </a:r>
            <a:r>
              <a:rPr lang="ja-JP" altLang="en-US" dirty="0"/>
              <a:t>）</a:t>
            </a:r>
            <a:r>
              <a:rPr lang="en-US" altLang="ja-JP" dirty="0"/>
              <a:t>『</a:t>
            </a:r>
            <a:r>
              <a:rPr lang="ja-JP" altLang="en-US" dirty="0"/>
              <a:t>多文化共生論</a:t>
            </a:r>
            <a:r>
              <a:rPr lang="en-US" altLang="ja-JP" dirty="0"/>
              <a:t>』</a:t>
            </a:r>
            <a:r>
              <a:rPr lang="ja-JP" altLang="en-US" dirty="0"/>
              <a:t>明石書店</a:t>
            </a:r>
            <a:endParaRPr lang="en-US" altLang="ja-JP" dirty="0"/>
          </a:p>
          <a:p>
            <a:r>
              <a:rPr lang="ja-JP" altLang="en-US" dirty="0"/>
              <a:t>開発教育研究会編著（</a:t>
            </a:r>
            <a:r>
              <a:rPr lang="en-US" altLang="ja-JP" dirty="0"/>
              <a:t>2012</a:t>
            </a:r>
            <a:r>
              <a:rPr lang="ja-JP" altLang="en-US" dirty="0"/>
              <a:t>）</a:t>
            </a:r>
            <a:r>
              <a:rPr lang="en-US" altLang="ja-JP" dirty="0"/>
              <a:t>『</a:t>
            </a:r>
            <a:r>
              <a:rPr lang="ja-JP" altLang="en-US" dirty="0"/>
              <a:t>身近なことから世界と私を考える授業</a:t>
            </a:r>
            <a:r>
              <a:rPr lang="en-US" altLang="ja-JP" dirty="0"/>
              <a:t>Ⅱ』</a:t>
            </a:r>
            <a:r>
              <a:rPr lang="ja-JP" altLang="en-US" dirty="0"/>
              <a:t>明石書店</a:t>
            </a:r>
            <a:endParaRPr lang="en-US" altLang="ja-JP" dirty="0"/>
          </a:p>
          <a:p>
            <a:r>
              <a:rPr lang="ja-JP" altLang="en-US" dirty="0"/>
              <a:t>全国国際教育協会監修（</a:t>
            </a:r>
            <a:r>
              <a:rPr lang="en-US" altLang="ja-JP" dirty="0"/>
              <a:t>2012</a:t>
            </a:r>
            <a:r>
              <a:rPr lang="ja-JP" altLang="en-US" dirty="0"/>
              <a:t>）</a:t>
            </a:r>
            <a:r>
              <a:rPr lang="en-US" altLang="ja-JP" dirty="0"/>
              <a:t>『</a:t>
            </a:r>
            <a:r>
              <a:rPr lang="ja-JP" altLang="en-US" dirty="0"/>
              <a:t>「共に生きる」をデザインする　グローバル教育　教材と活用ハンドブック</a:t>
            </a:r>
            <a:r>
              <a:rPr lang="en-US" altLang="ja-JP" dirty="0"/>
              <a:t>』</a:t>
            </a:r>
            <a:r>
              <a:rPr lang="ja-JP" altLang="en-US" dirty="0"/>
              <a:t>メディア総合研究所</a:t>
            </a:r>
            <a:endParaRPr lang="en-US" altLang="ja-JP" dirty="0"/>
          </a:p>
          <a:p>
            <a:r>
              <a:rPr lang="ja-JP" altLang="en-US" dirty="0"/>
              <a:t>陳天璽</a:t>
            </a:r>
            <a:r>
              <a:rPr lang="en-US" altLang="ja-JP" dirty="0"/>
              <a:t>『</a:t>
            </a:r>
            <a:r>
              <a:rPr lang="ja-JP" altLang="en-US" dirty="0"/>
              <a:t>無国籍</a:t>
            </a:r>
            <a:r>
              <a:rPr lang="en-US" altLang="ja-JP" dirty="0"/>
              <a:t>』</a:t>
            </a:r>
            <a:r>
              <a:rPr lang="ja-JP" altLang="en-US" dirty="0"/>
              <a:t>新潮文庫</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4287454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西山教行・平畑奈美編著（</a:t>
            </a:r>
            <a:r>
              <a:rPr lang="en-US" altLang="ja-JP" dirty="0"/>
              <a:t>2014</a:t>
            </a:r>
            <a:r>
              <a:rPr lang="ja-JP" altLang="en-US" dirty="0"/>
              <a:t>）</a:t>
            </a:r>
            <a:r>
              <a:rPr lang="en-US" altLang="ja-JP" dirty="0"/>
              <a:t>『</a:t>
            </a:r>
            <a:r>
              <a:rPr lang="ja-JP" altLang="en-US" dirty="0"/>
              <a:t>「グローバル人材」再考</a:t>
            </a:r>
            <a:r>
              <a:rPr lang="en-US" altLang="ja-JP" dirty="0"/>
              <a:t>―</a:t>
            </a:r>
            <a:r>
              <a:rPr lang="ja-JP" altLang="en-US" dirty="0"/>
              <a:t>言語と教育から日本の国際化を考える</a:t>
            </a:r>
            <a:r>
              <a:rPr lang="en-US" altLang="ja-JP" dirty="0"/>
              <a:t>』</a:t>
            </a:r>
            <a:r>
              <a:rPr lang="ja-JP" altLang="en-US" dirty="0" err="1"/>
              <a:t>くろし</a:t>
            </a:r>
            <a:r>
              <a:rPr lang="ja-JP" altLang="en-US" dirty="0"/>
              <a:t>お出版</a:t>
            </a:r>
          </a:p>
          <a:p>
            <a:r>
              <a:rPr lang="ja-JP" altLang="en-US" dirty="0"/>
              <a:t>原沢伊都夫（</a:t>
            </a:r>
            <a:r>
              <a:rPr lang="en-US" altLang="ja-JP" dirty="0"/>
              <a:t>2013</a:t>
            </a:r>
            <a:r>
              <a:rPr lang="ja-JP" altLang="en-US" dirty="0"/>
              <a:t>）</a:t>
            </a:r>
            <a:r>
              <a:rPr lang="en-US" altLang="ja-JP" dirty="0"/>
              <a:t>『</a:t>
            </a:r>
            <a:r>
              <a:rPr lang="ja-JP" altLang="en-US" dirty="0"/>
              <a:t>異文化理解入門</a:t>
            </a:r>
            <a:r>
              <a:rPr lang="en-US" altLang="ja-JP" dirty="0"/>
              <a:t>』</a:t>
            </a:r>
            <a:r>
              <a:rPr lang="ja-JP" altLang="en-US" dirty="0"/>
              <a:t>研究社</a:t>
            </a:r>
            <a:endParaRPr lang="en-US" altLang="ja-JP" dirty="0"/>
          </a:p>
          <a:p>
            <a:r>
              <a:rPr lang="ja-JP" altLang="en-US" dirty="0"/>
              <a:t>ヘレナ・ノーバッグ＝ホッジ監督、</a:t>
            </a:r>
            <a:r>
              <a:rPr lang="en-US" altLang="ja-JP" dirty="0"/>
              <a:t>DVD『</a:t>
            </a:r>
            <a:r>
              <a:rPr lang="ja-JP" altLang="en-US" dirty="0"/>
              <a:t>幸せの経済学</a:t>
            </a:r>
            <a:r>
              <a:rPr lang="en-US" altLang="ja-JP" dirty="0"/>
              <a:t>』2010 </a:t>
            </a:r>
          </a:p>
          <a:p>
            <a:r>
              <a:rPr lang="ja-JP" altLang="en-US" dirty="0"/>
              <a:t>松尾知明（</a:t>
            </a:r>
            <a:r>
              <a:rPr lang="en-US" altLang="ja-JP" dirty="0"/>
              <a:t>2011</a:t>
            </a:r>
            <a:r>
              <a:rPr lang="ja-JP" altLang="en-US" dirty="0"/>
              <a:t>）</a:t>
            </a:r>
            <a:r>
              <a:rPr lang="en-US" altLang="ja-JP" dirty="0"/>
              <a:t>『</a:t>
            </a:r>
            <a:r>
              <a:rPr lang="ja-JP" altLang="en-US" dirty="0"/>
              <a:t>多文化共生のためのテキストブック</a:t>
            </a:r>
            <a:r>
              <a:rPr lang="en-US" altLang="ja-JP" dirty="0"/>
              <a:t>』</a:t>
            </a:r>
            <a:r>
              <a:rPr lang="ja-JP" altLang="en-US" dirty="0"/>
              <a:t>明石書店</a:t>
            </a:r>
            <a:endParaRPr lang="en-US" altLang="ja-JP" dirty="0"/>
          </a:p>
          <a:p>
            <a:r>
              <a:rPr lang="en-US" altLang="ja-JP" dirty="0"/>
              <a:t>『</a:t>
            </a:r>
            <a:r>
              <a:rPr lang="ja-JP" altLang="en-US" dirty="0"/>
              <a:t>まんが　クラスメイトは外国人</a:t>
            </a:r>
            <a:r>
              <a:rPr lang="ja-JP" altLang="en-US" dirty="0" err="1"/>
              <a:t>ー</a:t>
            </a:r>
            <a:r>
              <a:rPr lang="ja-JP" altLang="en-US" dirty="0"/>
              <a:t>多文化共生</a:t>
            </a:r>
            <a:r>
              <a:rPr lang="en-US" altLang="ja-JP" dirty="0"/>
              <a:t>20</a:t>
            </a:r>
            <a:r>
              <a:rPr lang="ja-JP" altLang="en-US" dirty="0"/>
              <a:t>の物語</a:t>
            </a:r>
            <a:r>
              <a:rPr lang="en-US" altLang="ja-JP" dirty="0"/>
              <a:t>』</a:t>
            </a:r>
            <a:r>
              <a:rPr lang="ja-JP" altLang="en-US" dirty="0"/>
              <a:t>明石書店、</a:t>
            </a:r>
            <a:r>
              <a:rPr lang="en-US" altLang="ja-JP" dirty="0"/>
              <a:t>2009</a:t>
            </a:r>
          </a:p>
          <a:p>
            <a:r>
              <a:rPr lang="ja-JP" altLang="en-US" dirty="0"/>
              <a:t>矢部宏治（</a:t>
            </a:r>
            <a:r>
              <a:rPr lang="en-US" altLang="ja-JP" dirty="0"/>
              <a:t>2014</a:t>
            </a:r>
            <a:r>
              <a:rPr lang="ja-JP" altLang="en-US" dirty="0"/>
              <a:t>）</a:t>
            </a:r>
            <a:r>
              <a:rPr lang="en-US" altLang="ja-JP" dirty="0"/>
              <a:t>『</a:t>
            </a:r>
            <a:r>
              <a:rPr lang="ja-JP" altLang="en-US" dirty="0"/>
              <a:t>日本はなぜ、「基地」と「原発」を止められないのか</a:t>
            </a:r>
            <a:r>
              <a:rPr lang="en-US" altLang="ja-JP" dirty="0"/>
              <a:t>』</a:t>
            </a:r>
            <a:r>
              <a:rPr lang="ja-JP" altLang="en-US" dirty="0"/>
              <a:t>集英社インターナショナル</a:t>
            </a:r>
            <a:endParaRPr lang="en-US" altLang="ja-JP" dirty="0"/>
          </a:p>
          <a:p>
            <a:endParaRPr kumimoji="1" lang="ja-JP" altLang="en-US" dirty="0"/>
          </a:p>
        </p:txBody>
      </p:sp>
    </p:spTree>
    <p:extLst>
      <p:ext uri="{BB962C8B-B14F-4D97-AF65-F5344CB8AC3E}">
        <p14:creationId xmlns:p14="http://schemas.microsoft.com/office/powerpoint/2010/main" val="221063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「多文化交流科目」の全国での動向</a:t>
            </a:r>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a:t>留学生と日本人学生との共修クラス</a:t>
            </a:r>
            <a:r>
              <a:rPr kumimoji="1" lang="en-US" altLang="ja-JP" dirty="0"/>
              <a:t>…1990</a:t>
            </a:r>
            <a:r>
              <a:rPr kumimoji="1" lang="ja-JP" altLang="en-US" dirty="0"/>
              <a:t>年代より、行われてきた。信州大学等。</a:t>
            </a:r>
            <a:endParaRPr kumimoji="1" lang="en-US" altLang="ja-JP" dirty="0"/>
          </a:p>
          <a:p>
            <a:r>
              <a:rPr lang="ja-JP" altLang="en-US" dirty="0"/>
              <a:t>北海道大学の「多文化交流科目」</a:t>
            </a:r>
            <a:r>
              <a:rPr lang="en-US" altLang="ja-JP" dirty="0"/>
              <a:t>…2013</a:t>
            </a:r>
            <a:r>
              <a:rPr lang="ja-JP" altLang="en-US" dirty="0"/>
              <a:t>年度より制度的、組織的な開設。</a:t>
            </a:r>
            <a:endParaRPr lang="en-US" altLang="ja-JP" dirty="0"/>
          </a:p>
          <a:p>
            <a:r>
              <a:rPr kumimoji="1" lang="ja-JP" altLang="en-US" dirty="0"/>
              <a:t>（青木・小河原</a:t>
            </a:r>
            <a:r>
              <a:rPr kumimoji="1" lang="en-US" altLang="ja-JP" dirty="0"/>
              <a:t>2014</a:t>
            </a:r>
            <a:r>
              <a:rPr kumimoji="1" lang="ja-JP" altLang="en-US" dirty="0" err="1"/>
              <a:t>、</a:t>
            </a:r>
            <a:r>
              <a:rPr kumimoji="1" lang="en-US" altLang="ja-JP" dirty="0"/>
              <a:t>2015</a:t>
            </a:r>
            <a:r>
              <a:rPr kumimoji="1" lang="ja-JP" altLang="en-US" dirty="0"/>
              <a:t>）</a:t>
            </a:r>
            <a:endParaRPr kumimoji="1" lang="en-US" altLang="ja-JP" dirty="0"/>
          </a:p>
          <a:p>
            <a:r>
              <a:rPr lang="ja-JP" altLang="en-US" dirty="0"/>
              <a:t>全国での様々な取り組み</a:t>
            </a:r>
            <a:r>
              <a:rPr lang="en-US" altLang="ja-JP" dirty="0"/>
              <a:t>…</a:t>
            </a:r>
            <a:r>
              <a:rPr lang="ja-JP" altLang="en-US" dirty="0"/>
              <a:t>立命館大学、東北大学など（堀江</a:t>
            </a:r>
            <a:r>
              <a:rPr lang="en-US" altLang="ja-JP" dirty="0"/>
              <a:t>2016</a:t>
            </a:r>
            <a:r>
              <a:rPr lang="ja-JP" altLang="en-US" dirty="0"/>
              <a:t>）</a:t>
            </a:r>
            <a:endParaRPr lang="en-US" altLang="ja-JP" dirty="0"/>
          </a:p>
          <a:p>
            <a:r>
              <a:rPr kumimoji="1" lang="ja-JP" altLang="en-US" dirty="0"/>
              <a:t>東京学芸</a:t>
            </a:r>
            <a:r>
              <a:rPr lang="ja-JP" altLang="en-US" dirty="0"/>
              <a:t>大学　</a:t>
            </a:r>
            <a:r>
              <a:rPr lang="en-US" altLang="ja-JP" dirty="0"/>
              <a:t>2015</a:t>
            </a:r>
            <a:r>
              <a:rPr lang="ja-JP" altLang="en-US" dirty="0"/>
              <a:t>年度より教養科目として「多文化共修科目」</a:t>
            </a:r>
            <a:r>
              <a:rPr lang="en-US" altLang="ja-JP" dirty="0"/>
              <a:t>4</a:t>
            </a:r>
            <a:r>
              <a:rPr lang="ja-JP" altLang="en-US" dirty="0"/>
              <a:t>科目を開設。</a:t>
            </a:r>
            <a:endParaRPr lang="en-US" altLang="ja-JP" dirty="0"/>
          </a:p>
          <a:p>
            <a:r>
              <a:rPr kumimoji="1" lang="ja-JP" altLang="en-US" dirty="0"/>
              <a:t>　春学期</a:t>
            </a:r>
            <a:r>
              <a:rPr kumimoji="1" lang="en-US" altLang="ja-JP" dirty="0"/>
              <a:t>…</a:t>
            </a:r>
            <a:r>
              <a:rPr kumimoji="1" lang="ja-JP" altLang="en-US" dirty="0"/>
              <a:t>多文化共修科目</a:t>
            </a:r>
            <a:r>
              <a:rPr kumimoji="1" lang="en-US" altLang="ja-JP" dirty="0"/>
              <a:t>A</a:t>
            </a:r>
            <a:r>
              <a:rPr kumimoji="1" lang="ja-JP" altLang="en-US" dirty="0"/>
              <a:t>「異文化理解とコミュニケーション」（岡担当）</a:t>
            </a:r>
            <a:endParaRPr kumimoji="1" lang="en-US" altLang="ja-JP" dirty="0"/>
          </a:p>
          <a:p>
            <a:r>
              <a:rPr lang="ja-JP" altLang="en-US" dirty="0"/>
              <a:t>　　　　　多文化共修科目</a:t>
            </a:r>
            <a:r>
              <a:rPr lang="en-US" altLang="ja-JP" dirty="0"/>
              <a:t>C</a:t>
            </a:r>
            <a:r>
              <a:rPr lang="ja-JP" altLang="en-US" dirty="0"/>
              <a:t>「世界の言語と文化」</a:t>
            </a:r>
            <a:endParaRPr lang="en-US" altLang="ja-JP" dirty="0"/>
          </a:p>
          <a:p>
            <a:r>
              <a:rPr kumimoji="1" lang="ja-JP" altLang="en-US" dirty="0"/>
              <a:t>　秋学期</a:t>
            </a:r>
            <a:r>
              <a:rPr kumimoji="1" lang="en-US" altLang="ja-JP" dirty="0"/>
              <a:t>…</a:t>
            </a:r>
            <a:r>
              <a:rPr kumimoji="1" lang="ja-JP" altLang="en-US" dirty="0"/>
              <a:t>多文化共修科目</a:t>
            </a:r>
            <a:r>
              <a:rPr lang="en-US" altLang="ja-JP" dirty="0"/>
              <a:t>B</a:t>
            </a:r>
            <a:r>
              <a:rPr lang="ja-JP" altLang="en-US" dirty="0"/>
              <a:t>「多文化社会とコミュニケーション」（岡担当）</a:t>
            </a:r>
            <a:endParaRPr lang="en-US" altLang="ja-JP" dirty="0"/>
          </a:p>
          <a:p>
            <a:r>
              <a:rPr kumimoji="1" lang="ja-JP" altLang="en-US" dirty="0"/>
              <a:t>　　　　　多文化共修科目</a:t>
            </a:r>
            <a:r>
              <a:rPr kumimoji="1" lang="en-US" altLang="ja-JP" dirty="0"/>
              <a:t>D</a:t>
            </a:r>
            <a:r>
              <a:rPr kumimoji="1" lang="ja-JP" altLang="en-US" dirty="0"/>
              <a:t>「世界の民族と文化」</a:t>
            </a:r>
            <a:endParaRPr kumimoji="1" lang="en-US" altLang="ja-JP" dirty="0"/>
          </a:p>
          <a:p>
            <a:endParaRPr kumimoji="1" lang="ja-JP" altLang="en-US" dirty="0"/>
          </a:p>
        </p:txBody>
      </p:sp>
    </p:spTree>
    <p:extLst>
      <p:ext uri="{BB962C8B-B14F-4D97-AF65-F5344CB8AC3E}">
        <p14:creationId xmlns:p14="http://schemas.microsoft.com/office/powerpoint/2010/main" val="187594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多文化共修科目</a:t>
            </a:r>
            <a:r>
              <a:rPr kumimoji="1" lang="ja-JP" altLang="en-US" dirty="0"/>
              <a:t>のねらいと目標</a:t>
            </a:r>
          </a:p>
        </p:txBody>
      </p:sp>
      <p:sp>
        <p:nvSpPr>
          <p:cNvPr id="3" name="コンテンツ プレースホルダー 2"/>
          <p:cNvSpPr>
            <a:spLocks noGrp="1"/>
          </p:cNvSpPr>
          <p:nvPr>
            <p:ph idx="1"/>
          </p:nvPr>
        </p:nvSpPr>
        <p:spPr/>
        <p:txBody>
          <a:bodyPr>
            <a:normAutofit/>
          </a:bodyPr>
          <a:lstStyle/>
          <a:p>
            <a:r>
              <a:rPr kumimoji="1" lang="ja-JP" altLang="en-US" sz="2800" dirty="0"/>
              <a:t>多文化共修科目は</a:t>
            </a:r>
            <a:r>
              <a:rPr lang="ja-JP" altLang="en-US" sz="2800" dirty="0"/>
              <a:t>、日本人と留学生をはじめとするさまざまな文化的背景を持つ学生同士が、議論や協働学習を通して、異文化</a:t>
            </a:r>
            <a:r>
              <a:rPr kumimoji="1" lang="ja-JP" altLang="en-US" sz="2800" dirty="0"/>
              <a:t>や多文化社会に関する理解を深めるとともに、</a:t>
            </a:r>
            <a:r>
              <a:rPr lang="ja-JP" altLang="en-US" sz="2800" dirty="0"/>
              <a:t>多種多様な人々と対等にコミュニケーションをとることができる能力を高めることを目的とします。</a:t>
            </a:r>
            <a:endParaRPr lang="en-US" altLang="ja-JP" sz="2800" dirty="0"/>
          </a:p>
          <a:p>
            <a:endParaRPr kumimoji="1" lang="ja-JP" altLang="en-US" sz="2800" dirty="0"/>
          </a:p>
        </p:txBody>
      </p:sp>
    </p:spTree>
    <p:extLst>
      <p:ext uri="{BB962C8B-B14F-4D97-AF65-F5344CB8AC3E}">
        <p14:creationId xmlns:p14="http://schemas.microsoft.com/office/powerpoint/2010/main" val="278689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内容</a:t>
            </a:r>
          </a:p>
        </p:txBody>
      </p:sp>
      <p:sp>
        <p:nvSpPr>
          <p:cNvPr id="3" name="コンテンツ プレースホルダー 2"/>
          <p:cNvSpPr>
            <a:spLocks noGrp="1"/>
          </p:cNvSpPr>
          <p:nvPr>
            <p:ph idx="1"/>
          </p:nvPr>
        </p:nvSpPr>
        <p:spPr/>
        <p:txBody>
          <a:bodyPr>
            <a:normAutofit/>
          </a:bodyPr>
          <a:lstStyle/>
          <a:p>
            <a:r>
              <a:rPr kumimoji="1" lang="ja-JP" altLang="en-US" sz="3200" dirty="0"/>
              <a:t>異文化理解や多文化社会に関する問題を、留学生など多様な文化的背景を持つ学生との議論・交流を通して学ぶ。</a:t>
            </a:r>
            <a:endParaRPr kumimoji="1" lang="en-US" altLang="ja-JP" sz="3200" dirty="0"/>
          </a:p>
          <a:p>
            <a:r>
              <a:rPr lang="ja-JP" altLang="en-US" sz="3200" dirty="0"/>
              <a:t>グループでプロジェクトを企画し、発表する。</a:t>
            </a:r>
            <a:endParaRPr lang="en-US" altLang="ja-JP" sz="3200" dirty="0"/>
          </a:p>
          <a:p>
            <a:pPr marL="0" indent="0">
              <a:buNone/>
            </a:pPr>
            <a:endParaRPr kumimoji="1" lang="ja-JP" altLang="en-US" dirty="0"/>
          </a:p>
        </p:txBody>
      </p:sp>
    </p:spTree>
    <p:extLst>
      <p:ext uri="{BB962C8B-B14F-4D97-AF65-F5344CB8AC3E}">
        <p14:creationId xmlns:p14="http://schemas.microsoft.com/office/powerpoint/2010/main" val="29679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受講者数</a:t>
            </a:r>
          </a:p>
        </p:txBody>
      </p:sp>
      <p:sp>
        <p:nvSpPr>
          <p:cNvPr id="3" name="コンテンツ プレースホルダー 2"/>
          <p:cNvSpPr>
            <a:spLocks noGrp="1"/>
          </p:cNvSpPr>
          <p:nvPr>
            <p:ph idx="1"/>
          </p:nvPr>
        </p:nvSpPr>
        <p:spPr/>
        <p:txBody>
          <a:bodyPr/>
          <a:lstStyle/>
          <a:p>
            <a:r>
              <a:rPr kumimoji="1" lang="en-US" altLang="ja-JP" dirty="0"/>
              <a:t>2015</a:t>
            </a:r>
            <a:r>
              <a:rPr kumimoji="1" lang="ja-JP" altLang="en-US" dirty="0"/>
              <a:t>年度春学期　多文化共修科目</a:t>
            </a:r>
            <a:r>
              <a:rPr kumimoji="1" lang="en-US" altLang="ja-JP" dirty="0"/>
              <a:t>A</a:t>
            </a:r>
            <a:r>
              <a:rPr kumimoji="1" lang="ja-JP" altLang="en-US" dirty="0"/>
              <a:t>　計</a:t>
            </a:r>
            <a:r>
              <a:rPr kumimoji="1" lang="en-US" altLang="ja-JP" dirty="0"/>
              <a:t>36</a:t>
            </a:r>
            <a:r>
              <a:rPr kumimoji="1" lang="ja-JP" altLang="en-US" dirty="0"/>
              <a:t>名</a:t>
            </a:r>
            <a:endParaRPr kumimoji="1" lang="en-US" altLang="ja-JP" dirty="0"/>
          </a:p>
          <a:p>
            <a:r>
              <a:rPr lang="ja-JP" altLang="en-US" dirty="0"/>
              <a:t>　日本人学生</a:t>
            </a:r>
            <a:r>
              <a:rPr lang="en-US" altLang="ja-JP" dirty="0"/>
              <a:t>17</a:t>
            </a:r>
            <a:r>
              <a:rPr lang="ja-JP" altLang="en-US" dirty="0"/>
              <a:t>名、留学生</a:t>
            </a:r>
            <a:r>
              <a:rPr lang="en-US" altLang="ja-JP" dirty="0"/>
              <a:t>19</a:t>
            </a:r>
            <a:r>
              <a:rPr lang="ja-JP" altLang="en-US" dirty="0"/>
              <a:t>名（中国</a:t>
            </a:r>
            <a:r>
              <a:rPr lang="en-US" altLang="ja-JP" dirty="0"/>
              <a:t>5</a:t>
            </a:r>
            <a:r>
              <a:rPr lang="ja-JP" altLang="en-US" dirty="0" err="1"/>
              <a:t>、</a:t>
            </a:r>
            <a:r>
              <a:rPr lang="ja-JP" altLang="en-US" dirty="0"/>
              <a:t>台湾</a:t>
            </a:r>
            <a:r>
              <a:rPr lang="en-US" altLang="ja-JP" dirty="0"/>
              <a:t>1</a:t>
            </a:r>
            <a:r>
              <a:rPr lang="ja-JP" altLang="en-US" dirty="0" err="1"/>
              <a:t>、</a:t>
            </a:r>
            <a:r>
              <a:rPr lang="ja-JP" altLang="en-US" dirty="0"/>
              <a:t>韓国</a:t>
            </a:r>
            <a:r>
              <a:rPr lang="en-US" altLang="ja-JP" dirty="0"/>
              <a:t>1</a:t>
            </a:r>
            <a:r>
              <a:rPr lang="ja-JP" altLang="en-US" dirty="0" err="1"/>
              <a:t>、</a:t>
            </a:r>
            <a:r>
              <a:rPr lang="ja-JP" altLang="en-US" dirty="0"/>
              <a:t>ベトナム</a:t>
            </a:r>
            <a:r>
              <a:rPr lang="en-US" altLang="ja-JP" dirty="0"/>
              <a:t>1</a:t>
            </a:r>
            <a:r>
              <a:rPr lang="ja-JP" altLang="en-US" dirty="0" err="1"/>
              <a:t>、</a:t>
            </a:r>
            <a:r>
              <a:rPr lang="ja-JP" altLang="en-US" dirty="0"/>
              <a:t>カンボジア</a:t>
            </a:r>
            <a:r>
              <a:rPr lang="en-US" altLang="ja-JP" dirty="0"/>
              <a:t>1</a:t>
            </a:r>
            <a:r>
              <a:rPr lang="ja-JP" altLang="en-US" dirty="0" err="1"/>
              <a:t>、</a:t>
            </a:r>
            <a:r>
              <a:rPr lang="ja-JP" altLang="en-US" dirty="0"/>
              <a:t>タイ</a:t>
            </a:r>
            <a:r>
              <a:rPr lang="en-US" altLang="ja-JP" dirty="0"/>
              <a:t>1</a:t>
            </a:r>
            <a:r>
              <a:rPr lang="ja-JP" altLang="en-US" dirty="0" err="1"/>
              <a:t>、</a:t>
            </a:r>
            <a:r>
              <a:rPr lang="ja-JP" altLang="en-US" dirty="0"/>
              <a:t>スウェーデン</a:t>
            </a:r>
            <a:r>
              <a:rPr lang="en-US" altLang="ja-JP" dirty="0"/>
              <a:t>3</a:t>
            </a:r>
            <a:r>
              <a:rPr lang="ja-JP" altLang="en-US" dirty="0" err="1"/>
              <a:t>、</a:t>
            </a:r>
            <a:r>
              <a:rPr lang="ja-JP" altLang="en-US" dirty="0"/>
              <a:t>ドイツ</a:t>
            </a:r>
            <a:r>
              <a:rPr lang="en-US" altLang="ja-JP" dirty="0"/>
              <a:t>3</a:t>
            </a:r>
            <a:r>
              <a:rPr lang="ja-JP" altLang="en-US" dirty="0" err="1"/>
              <a:t>、</a:t>
            </a:r>
            <a:r>
              <a:rPr lang="ja-JP" altLang="en-US" dirty="0"/>
              <a:t>ポーランド</a:t>
            </a:r>
            <a:r>
              <a:rPr lang="en-US" altLang="ja-JP" dirty="0"/>
              <a:t>2</a:t>
            </a:r>
            <a:r>
              <a:rPr lang="ja-JP" altLang="en-US" dirty="0"/>
              <a:t>）</a:t>
            </a:r>
            <a:endParaRPr lang="en-US" altLang="ja-JP" dirty="0"/>
          </a:p>
          <a:p>
            <a:r>
              <a:rPr kumimoji="1" lang="en-US" altLang="ja-JP" dirty="0"/>
              <a:t>2015</a:t>
            </a:r>
            <a:r>
              <a:rPr kumimoji="1" lang="ja-JP" altLang="en-US" dirty="0"/>
              <a:t>年度秋学期　多文化共修科目</a:t>
            </a:r>
            <a:r>
              <a:rPr kumimoji="1" lang="en-US" altLang="ja-JP" dirty="0"/>
              <a:t>B</a:t>
            </a:r>
            <a:r>
              <a:rPr kumimoji="1" lang="ja-JP" altLang="en-US" dirty="0"/>
              <a:t>  計</a:t>
            </a:r>
            <a:r>
              <a:rPr kumimoji="1" lang="en-US" altLang="ja-JP" dirty="0"/>
              <a:t>26</a:t>
            </a:r>
            <a:r>
              <a:rPr kumimoji="1" lang="ja-JP" altLang="en-US" dirty="0"/>
              <a:t>名</a:t>
            </a:r>
            <a:endParaRPr kumimoji="1" lang="en-US" altLang="ja-JP" dirty="0"/>
          </a:p>
          <a:p>
            <a:r>
              <a:rPr lang="ja-JP" altLang="en-US" dirty="0"/>
              <a:t>　日本人学生</a:t>
            </a:r>
            <a:r>
              <a:rPr lang="en-US" altLang="ja-JP" dirty="0"/>
              <a:t>9</a:t>
            </a:r>
            <a:r>
              <a:rPr lang="ja-JP" altLang="en-US" dirty="0"/>
              <a:t>名、留学生</a:t>
            </a:r>
            <a:r>
              <a:rPr lang="en-US" altLang="ja-JP" dirty="0"/>
              <a:t>17</a:t>
            </a:r>
            <a:r>
              <a:rPr lang="ja-JP" altLang="en-US" dirty="0"/>
              <a:t>名（中国９、ウズベキスタン、イラン、エストニア、カンボジア、タイ、スウェーデン、トルコ、フランス各１）</a:t>
            </a:r>
            <a:endParaRPr lang="en-US" altLang="ja-JP" dirty="0"/>
          </a:p>
          <a:p>
            <a:r>
              <a:rPr kumimoji="1" lang="en-US" altLang="ja-JP" dirty="0"/>
              <a:t>2016</a:t>
            </a:r>
            <a:r>
              <a:rPr kumimoji="1" lang="ja-JP" altLang="en-US" dirty="0"/>
              <a:t>年</a:t>
            </a:r>
            <a:r>
              <a:rPr lang="ja-JP" altLang="en-US" dirty="0"/>
              <a:t>度春学期　多文化共修科目</a:t>
            </a:r>
            <a:r>
              <a:rPr lang="en-US" altLang="ja-JP" dirty="0"/>
              <a:t>A </a:t>
            </a:r>
            <a:r>
              <a:rPr lang="ja-JP" altLang="en-US" dirty="0"/>
              <a:t>　計</a:t>
            </a:r>
            <a:r>
              <a:rPr lang="en-US" altLang="ja-JP" dirty="0"/>
              <a:t>14</a:t>
            </a:r>
            <a:r>
              <a:rPr lang="ja-JP" altLang="en-US" dirty="0"/>
              <a:t>名</a:t>
            </a:r>
            <a:endParaRPr lang="en-US" altLang="ja-JP" dirty="0"/>
          </a:p>
          <a:p>
            <a:r>
              <a:rPr kumimoji="1" lang="ja-JP" altLang="en-US" dirty="0"/>
              <a:t>　日本人学生</a:t>
            </a:r>
            <a:r>
              <a:rPr kumimoji="1" lang="en-US" altLang="ja-JP" dirty="0"/>
              <a:t>3</a:t>
            </a:r>
            <a:r>
              <a:rPr kumimoji="1" lang="ja-JP" altLang="en-US" dirty="0"/>
              <a:t>名、留学生</a:t>
            </a:r>
            <a:r>
              <a:rPr kumimoji="1" lang="en-US" altLang="ja-JP" dirty="0"/>
              <a:t>11</a:t>
            </a:r>
            <a:r>
              <a:rPr kumimoji="1" lang="ja-JP" altLang="en-US" dirty="0"/>
              <a:t>名（中国７、韓国２、ドイツ１、ベトナム１）</a:t>
            </a:r>
          </a:p>
        </p:txBody>
      </p:sp>
    </p:spTree>
    <p:extLst>
      <p:ext uri="{BB962C8B-B14F-4D97-AF65-F5344CB8AC3E}">
        <p14:creationId xmlns:p14="http://schemas.microsoft.com/office/powerpoint/2010/main" val="395413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多文化共修科目</a:t>
            </a:r>
            <a:r>
              <a:rPr kumimoji="1" lang="en-US" altLang="ja-JP" dirty="0"/>
              <a:t>B </a:t>
            </a:r>
            <a:r>
              <a:rPr kumimoji="1" lang="ja-JP" altLang="en-US" dirty="0"/>
              <a:t>授業スケジュール</a:t>
            </a:r>
          </a:p>
        </p:txBody>
      </p:sp>
      <p:sp>
        <p:nvSpPr>
          <p:cNvPr id="3" name="コンテンツ プレースホルダー 2"/>
          <p:cNvSpPr>
            <a:spLocks noGrp="1"/>
          </p:cNvSpPr>
          <p:nvPr>
            <p:ph idx="1"/>
          </p:nvPr>
        </p:nvSpPr>
        <p:spPr/>
        <p:txBody>
          <a:bodyPr>
            <a:normAutofit fontScale="92500"/>
          </a:bodyPr>
          <a:lstStyle/>
          <a:p>
            <a:r>
              <a:rPr lang="ja-JP" altLang="en-US" sz="2400" dirty="0"/>
              <a:t>１．</a:t>
            </a:r>
            <a:r>
              <a:rPr lang="en-US" altLang="ja-JP" sz="2400" dirty="0"/>
              <a:t>1019 </a:t>
            </a:r>
            <a:r>
              <a:rPr lang="ja-JP" altLang="en-US" sz="2400" dirty="0"/>
              <a:t>オリエンテーション</a:t>
            </a:r>
            <a:endParaRPr lang="en-US" altLang="ja-JP" sz="2400" dirty="0"/>
          </a:p>
          <a:p>
            <a:r>
              <a:rPr kumimoji="1" lang="ja-JP" altLang="en-US" sz="2400" dirty="0"/>
              <a:t>２．</a:t>
            </a:r>
            <a:r>
              <a:rPr kumimoji="1" lang="en-US" altLang="ja-JP" sz="2400" dirty="0"/>
              <a:t>10/26 </a:t>
            </a:r>
            <a:r>
              <a:rPr kumimoji="1" lang="ja-JP" altLang="en-US" sz="2400" dirty="0"/>
              <a:t>グローバリゼーションって何？</a:t>
            </a:r>
            <a:endParaRPr kumimoji="1" lang="en-US" altLang="ja-JP" sz="2400" dirty="0"/>
          </a:p>
          <a:p>
            <a:r>
              <a:rPr lang="ja-JP" altLang="en-US" sz="2400" dirty="0"/>
              <a:t>３．</a:t>
            </a:r>
            <a:r>
              <a:rPr lang="en-US" altLang="ja-JP" sz="2400" dirty="0"/>
              <a:t>11/9</a:t>
            </a:r>
            <a:r>
              <a:rPr lang="ja-JP" altLang="en-US" sz="2400" dirty="0"/>
              <a:t>「多みんぞくニホン」を生きる（１）在日外国人問題</a:t>
            </a:r>
            <a:endParaRPr kumimoji="1" lang="en-US" altLang="ja-JP" sz="2400" dirty="0"/>
          </a:p>
          <a:p>
            <a:r>
              <a:rPr lang="ja-JP" altLang="en-US" sz="2400" dirty="0"/>
              <a:t>４．</a:t>
            </a:r>
            <a:r>
              <a:rPr lang="en-US" altLang="ja-JP" sz="2400" dirty="0"/>
              <a:t>11/16</a:t>
            </a:r>
            <a:r>
              <a:rPr lang="ja-JP" altLang="en-US" sz="2400" dirty="0"/>
              <a:t>「多みんぞくニホン」を生きる（２）在日コリアン問題</a:t>
            </a:r>
            <a:endParaRPr lang="en-US" altLang="ja-JP" sz="2400" dirty="0"/>
          </a:p>
          <a:p>
            <a:r>
              <a:rPr lang="ja-JP" altLang="en-US" sz="2400" dirty="0"/>
              <a:t>５</a:t>
            </a:r>
            <a:r>
              <a:rPr kumimoji="1" lang="ja-JP" altLang="en-US" sz="2400" dirty="0"/>
              <a:t>．</a:t>
            </a:r>
            <a:r>
              <a:rPr kumimoji="1" lang="en-US" altLang="ja-JP" sz="2400" dirty="0"/>
              <a:t>11/23</a:t>
            </a:r>
            <a:r>
              <a:rPr lang="ja-JP" altLang="en-US" sz="2400" dirty="0"/>
              <a:t>「多みんぞくニホン」を生きる（３）無国籍、難民問題</a:t>
            </a:r>
            <a:endParaRPr kumimoji="1" lang="en-US" altLang="ja-JP" sz="2400" dirty="0"/>
          </a:p>
          <a:p>
            <a:r>
              <a:rPr lang="ja-JP" altLang="en-US" sz="2400" dirty="0"/>
              <a:t>６．</a:t>
            </a:r>
            <a:r>
              <a:rPr lang="en-US" altLang="ja-JP" sz="2400" dirty="0"/>
              <a:t>11/30</a:t>
            </a:r>
            <a:r>
              <a:rPr lang="ja-JP" altLang="en-US" sz="2400" dirty="0"/>
              <a:t>　グローバリゼーションと言語教育</a:t>
            </a:r>
            <a:endParaRPr lang="en-US" altLang="ja-JP" sz="2400" dirty="0"/>
          </a:p>
          <a:p>
            <a:r>
              <a:rPr lang="ja-JP" altLang="en-US" sz="2400" dirty="0"/>
              <a:t>７．</a:t>
            </a:r>
            <a:r>
              <a:rPr lang="en-US" altLang="ja-JP" sz="2400" dirty="0"/>
              <a:t>12/7 </a:t>
            </a:r>
            <a:r>
              <a:rPr lang="ja-JP" altLang="en-US" sz="2400" dirty="0"/>
              <a:t>沖縄から平和を考える（１）沖縄の文化と歴史を知る</a:t>
            </a:r>
            <a:endParaRPr lang="en-US" altLang="ja-JP" sz="2400" dirty="0"/>
          </a:p>
          <a:p>
            <a:endParaRPr kumimoji="1" lang="ja-JP" altLang="en-US" sz="2400" dirty="0"/>
          </a:p>
        </p:txBody>
      </p:sp>
    </p:spTree>
    <p:extLst>
      <p:ext uri="{BB962C8B-B14F-4D97-AF65-F5344CB8AC3E}">
        <p14:creationId xmlns:p14="http://schemas.microsoft.com/office/powerpoint/2010/main" val="262939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授業スケジュール（続き）</a:t>
            </a:r>
          </a:p>
        </p:txBody>
      </p:sp>
      <p:sp>
        <p:nvSpPr>
          <p:cNvPr id="3" name="コンテンツ プレースホルダー 2"/>
          <p:cNvSpPr>
            <a:spLocks noGrp="1"/>
          </p:cNvSpPr>
          <p:nvPr>
            <p:ph idx="1"/>
          </p:nvPr>
        </p:nvSpPr>
        <p:spPr/>
        <p:txBody>
          <a:bodyPr>
            <a:noAutofit/>
          </a:bodyPr>
          <a:lstStyle/>
          <a:p>
            <a:r>
              <a:rPr lang="ja-JP" altLang="en-US" sz="2000" dirty="0"/>
              <a:t>８．</a:t>
            </a:r>
            <a:r>
              <a:rPr lang="en-US" altLang="ja-JP" sz="2000" dirty="0"/>
              <a:t>12/14 </a:t>
            </a:r>
            <a:r>
              <a:rPr lang="ja-JP" altLang="en-US" sz="2000" dirty="0"/>
              <a:t>沖縄から平和を考える（</a:t>
            </a:r>
            <a:r>
              <a:rPr lang="en-US" altLang="ja-JP" sz="2000" dirty="0"/>
              <a:t>2</a:t>
            </a:r>
            <a:r>
              <a:rPr lang="ja-JP" altLang="en-US" sz="2000" dirty="0"/>
              <a:t>）沖縄の基地問題を考える</a:t>
            </a:r>
            <a:endParaRPr lang="en-US" altLang="ja-JP" sz="2000" dirty="0"/>
          </a:p>
          <a:p>
            <a:r>
              <a:rPr kumimoji="1" lang="ja-JP" altLang="en-US" sz="2000" dirty="0"/>
              <a:t>９</a:t>
            </a:r>
            <a:r>
              <a:rPr kumimoji="1" lang="en-US" altLang="ja-JP" sz="2000" dirty="0"/>
              <a:t>.</a:t>
            </a:r>
            <a:r>
              <a:rPr kumimoji="1" lang="ja-JP" altLang="en-US" sz="2000" dirty="0"/>
              <a:t>　</a:t>
            </a:r>
            <a:r>
              <a:rPr kumimoji="1" lang="en-US" altLang="ja-JP" sz="2000" dirty="0"/>
              <a:t>12/21 </a:t>
            </a:r>
            <a:r>
              <a:rPr kumimoji="1" lang="ja-JP" altLang="en-US" sz="2000" dirty="0"/>
              <a:t>ゲストトーク「見えない世界のコミュニケーション」</a:t>
            </a:r>
            <a:endParaRPr kumimoji="1" lang="en-US" altLang="ja-JP" sz="2000" dirty="0"/>
          </a:p>
          <a:p>
            <a:r>
              <a:rPr kumimoji="1" lang="en-US" altLang="ja-JP" sz="2000" dirty="0"/>
              <a:t>10</a:t>
            </a:r>
            <a:r>
              <a:rPr lang="en-US" altLang="ja-JP" sz="2000" dirty="0"/>
              <a:t> .12/28  </a:t>
            </a:r>
            <a:r>
              <a:rPr kumimoji="1" lang="ja-JP" altLang="en-US" sz="2000" dirty="0"/>
              <a:t>発表テーマ決め、</a:t>
            </a:r>
            <a:r>
              <a:rPr lang="ja-JP" altLang="en-US" sz="2000" dirty="0"/>
              <a:t>グループ分け（</a:t>
            </a:r>
            <a:r>
              <a:rPr lang="en-US" altLang="ja-JP" sz="2000" dirty="0"/>
              <a:t>1/4</a:t>
            </a:r>
            <a:r>
              <a:rPr lang="ja-JP" altLang="en-US" sz="2000" dirty="0"/>
              <a:t>休講）</a:t>
            </a:r>
            <a:endParaRPr kumimoji="1" lang="en-US" altLang="ja-JP" sz="2000" dirty="0"/>
          </a:p>
          <a:p>
            <a:r>
              <a:rPr lang="en-US" altLang="ja-JP" sz="2000" dirty="0"/>
              <a:t>11. 1/18  </a:t>
            </a:r>
            <a:r>
              <a:rPr kumimoji="1" lang="ja-JP" altLang="en-US" sz="2000" dirty="0"/>
              <a:t>発表準備</a:t>
            </a:r>
            <a:endParaRPr kumimoji="1" lang="en-US" altLang="ja-JP" sz="2000" dirty="0"/>
          </a:p>
          <a:p>
            <a:r>
              <a:rPr lang="en-US" altLang="ja-JP" sz="2000" dirty="0"/>
              <a:t>12.  </a:t>
            </a:r>
            <a:r>
              <a:rPr lang="ja-JP" altLang="en-US" sz="2000" dirty="0"/>
              <a:t>多文化交流合宿（</a:t>
            </a:r>
            <a:r>
              <a:rPr lang="en-US" altLang="ja-JP" sz="2000" dirty="0"/>
              <a:t>1/23~24</a:t>
            </a:r>
            <a:r>
              <a:rPr lang="ja-JP" altLang="en-US" sz="2000" dirty="0"/>
              <a:t>　於：八王子セミナーハウス）</a:t>
            </a:r>
            <a:endParaRPr kumimoji="1" lang="en-US" altLang="ja-JP" sz="2000" dirty="0"/>
          </a:p>
          <a:p>
            <a:r>
              <a:rPr lang="en-US" altLang="ja-JP" sz="2000" dirty="0"/>
              <a:t>13.14. 1/25,2/1</a:t>
            </a:r>
            <a:r>
              <a:rPr lang="ja-JP" altLang="en-US" sz="2000" dirty="0"/>
              <a:t>　プロジェクト最終発表</a:t>
            </a:r>
            <a:endParaRPr lang="en-US" altLang="ja-JP" sz="2000" dirty="0"/>
          </a:p>
          <a:p>
            <a:r>
              <a:rPr kumimoji="1" lang="en-US" altLang="ja-JP" sz="2000" dirty="0"/>
              <a:t>15 . 2/8</a:t>
            </a:r>
            <a:r>
              <a:rPr kumimoji="1" lang="ja-JP" altLang="en-US" sz="2000" dirty="0"/>
              <a:t>　振り返りとまとめ</a:t>
            </a:r>
          </a:p>
        </p:txBody>
      </p:sp>
    </p:spTree>
    <p:extLst>
      <p:ext uri="{BB962C8B-B14F-4D97-AF65-F5344CB8AC3E}">
        <p14:creationId xmlns:p14="http://schemas.microsoft.com/office/powerpoint/2010/main" val="57094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課外活動</a:t>
            </a:r>
          </a:p>
        </p:txBody>
      </p:sp>
      <p:sp>
        <p:nvSpPr>
          <p:cNvPr id="3" name="コンテンツ プレースホルダー 2"/>
          <p:cNvSpPr>
            <a:spLocks noGrp="1"/>
          </p:cNvSpPr>
          <p:nvPr>
            <p:ph idx="1"/>
          </p:nvPr>
        </p:nvSpPr>
        <p:spPr/>
        <p:txBody>
          <a:bodyPr>
            <a:normAutofit/>
          </a:bodyPr>
          <a:lstStyle/>
          <a:p>
            <a:r>
              <a:rPr lang="ja-JP" altLang="en-US" sz="2000" dirty="0"/>
              <a:t>朝鮮大学校訪問（東京都小平市）　</a:t>
            </a:r>
            <a:r>
              <a:rPr lang="en-US" altLang="ja-JP" sz="2000" dirty="0"/>
              <a:t>11/18</a:t>
            </a:r>
            <a:r>
              <a:rPr lang="ja-JP" altLang="en-US" sz="2000" dirty="0"/>
              <a:t>（水）午後</a:t>
            </a:r>
            <a:r>
              <a:rPr lang="en-US" altLang="ja-JP" sz="2000" dirty="0"/>
              <a:t>1</a:t>
            </a:r>
            <a:r>
              <a:rPr lang="ja-JP" altLang="en-US" sz="2000" dirty="0"/>
              <a:t>時～</a:t>
            </a:r>
            <a:r>
              <a:rPr lang="en-US" altLang="ja-JP" sz="2000" dirty="0"/>
              <a:t>5</a:t>
            </a:r>
            <a:r>
              <a:rPr lang="ja-JP" altLang="en-US" sz="2000" dirty="0"/>
              <a:t>時</a:t>
            </a:r>
            <a:endParaRPr lang="en-US" altLang="ja-JP" sz="2000" dirty="0"/>
          </a:p>
          <a:p>
            <a:r>
              <a:rPr kumimoji="1" lang="ja-JP" altLang="en-US" sz="2000" dirty="0"/>
              <a:t>講演会　陳天璽氏（早稲田大学准教授</a:t>
            </a:r>
            <a:r>
              <a:rPr kumimoji="1" lang="en-US" altLang="ja-JP" sz="2000" dirty="0"/>
              <a:t>,</a:t>
            </a:r>
            <a:r>
              <a:rPr kumimoji="1" lang="ja-JP" altLang="en-US" sz="2000" dirty="0"/>
              <a:t>無国籍ネットワーク代表）　　</a:t>
            </a:r>
            <a:r>
              <a:rPr kumimoji="1" lang="en-US" altLang="ja-JP" sz="2000" dirty="0"/>
              <a:t>11/25</a:t>
            </a:r>
            <a:r>
              <a:rPr kumimoji="1" lang="ja-JP" altLang="en-US" sz="2000" dirty="0"/>
              <a:t>（水）</a:t>
            </a:r>
            <a:r>
              <a:rPr kumimoji="1" lang="en-US" altLang="ja-JP" sz="2000" dirty="0"/>
              <a:t>4</a:t>
            </a:r>
            <a:r>
              <a:rPr kumimoji="1" lang="ja-JP" altLang="en-US" sz="2000" dirty="0"/>
              <a:t>限</a:t>
            </a:r>
            <a:endParaRPr kumimoji="1" lang="en-US" altLang="ja-JP" sz="2000" dirty="0"/>
          </a:p>
          <a:p>
            <a:r>
              <a:rPr lang="ja-JP" altLang="en-US" sz="2000" dirty="0"/>
              <a:t>沖縄基地問題映画上映会「戦場</a:t>
            </a:r>
            <a:r>
              <a:rPr lang="ja-JP" altLang="en-US" sz="2000" dirty="0" err="1"/>
              <a:t>ぬ</a:t>
            </a:r>
            <a:r>
              <a:rPr lang="ja-JP" altLang="en-US" sz="2000" dirty="0"/>
              <a:t>止み」　</a:t>
            </a:r>
            <a:r>
              <a:rPr lang="en-US" altLang="ja-JP" sz="2000" dirty="0"/>
              <a:t>12/23</a:t>
            </a:r>
            <a:r>
              <a:rPr lang="ja-JP" altLang="en-US" sz="2000" dirty="0"/>
              <a:t>（水）</a:t>
            </a:r>
            <a:endParaRPr kumimoji="1" lang="en-US" altLang="ja-JP" sz="2000" dirty="0"/>
          </a:p>
          <a:p>
            <a:r>
              <a:rPr kumimoji="1" lang="ja-JP" altLang="en-US" sz="2000" dirty="0"/>
              <a:t>多文化交流合宿　</a:t>
            </a:r>
            <a:r>
              <a:rPr kumimoji="1" lang="en-US" altLang="ja-JP" sz="2000" dirty="0"/>
              <a:t>1/23</a:t>
            </a:r>
            <a:r>
              <a:rPr kumimoji="1" lang="ja-JP" altLang="en-US" sz="2000" dirty="0"/>
              <a:t>（土）～</a:t>
            </a:r>
            <a:r>
              <a:rPr kumimoji="1" lang="en-US" altLang="ja-JP" sz="2000" dirty="0"/>
              <a:t>24</a:t>
            </a:r>
            <a:r>
              <a:rPr kumimoji="1" lang="ja-JP" altLang="en-US" sz="2000" dirty="0"/>
              <a:t>（日）　場所：八王子セミナーハウス</a:t>
            </a:r>
            <a:endParaRPr kumimoji="1" lang="en-US" altLang="ja-JP" sz="2000" dirty="0"/>
          </a:p>
          <a:p>
            <a:endParaRPr lang="en-US" altLang="ja-JP" sz="2000" dirty="0"/>
          </a:p>
          <a:p>
            <a:r>
              <a:rPr lang="ja-JP" altLang="en-US" sz="2000" dirty="0"/>
              <a:t>春学期　</a:t>
            </a:r>
            <a:r>
              <a:rPr lang="en-US" altLang="ja-JP" sz="2000" dirty="0"/>
              <a:t>6</a:t>
            </a:r>
            <a:r>
              <a:rPr lang="ja-JP" altLang="en-US" sz="2000" dirty="0"/>
              <a:t>月</a:t>
            </a:r>
            <a:r>
              <a:rPr lang="en-US" altLang="ja-JP" sz="2000" dirty="0"/>
              <a:t>25</a:t>
            </a:r>
            <a:r>
              <a:rPr lang="ja-JP" altLang="en-US" sz="2000" dirty="0"/>
              <a:t>日　大泉町ブラジル人学校訪問</a:t>
            </a:r>
            <a:endParaRPr kumimoji="1" lang="en-US" altLang="ja-JP" sz="2000" dirty="0"/>
          </a:p>
        </p:txBody>
      </p:sp>
    </p:spTree>
    <p:extLst>
      <p:ext uri="{BB962C8B-B14F-4D97-AF65-F5344CB8AC3E}">
        <p14:creationId xmlns:p14="http://schemas.microsoft.com/office/powerpoint/2010/main" val="312179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イオン ボードルーム">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イオン ボードルーム">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5585</TotalTime>
  <Words>1149</Words>
  <Application>Microsoft Office PowerPoint</Application>
  <PresentationFormat>ワイド画面</PresentationFormat>
  <Paragraphs>122</Paragraphs>
  <Slides>24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24</vt:i4>
      </vt:variant>
    </vt:vector>
  </HeadingPairs>
  <TitlesOfParts>
    <vt:vector size="31" baseType="lpstr">
      <vt:lpstr>ＭＳ Ｐゴシック</vt:lpstr>
      <vt:lpstr>メイリオ</vt:lpstr>
      <vt:lpstr>Arial</vt:lpstr>
      <vt:lpstr>Calibri</vt:lpstr>
      <vt:lpstr>Century Gothic</vt:lpstr>
      <vt:lpstr>Wingdings 3</vt:lpstr>
      <vt:lpstr>イオン ボードルーム</vt:lpstr>
      <vt:lpstr> 多文化共修科目における 異文化理解とコミュニケーション促進の効果 ～多文化共生キャンパス実現に向けた取り組み～</vt:lpstr>
      <vt:lpstr>はじめに</vt:lpstr>
      <vt:lpstr>「多文化交流科目」の全国での動向</vt:lpstr>
      <vt:lpstr>多文化共修科目のねらいと目標</vt:lpstr>
      <vt:lpstr>内容</vt:lpstr>
      <vt:lpstr>受講者数</vt:lpstr>
      <vt:lpstr>多文化共修科目B 授業スケジュール</vt:lpstr>
      <vt:lpstr>授業スケジュール（続き）</vt:lpstr>
      <vt:lpstr>課外活動</vt:lpstr>
      <vt:lpstr>朝鮮大学校訪問</vt:lpstr>
      <vt:lpstr>大泉町ブラジル人学校訪問</vt:lpstr>
      <vt:lpstr>多文化交流合宿</vt:lpstr>
      <vt:lpstr>成績評価</vt:lpstr>
      <vt:lpstr>授業アンケートからの省察 ー異文化理解とコミュニケーション促進の効果はあったか</vt:lpstr>
      <vt:lpstr>授業のトピックについて</vt:lpstr>
      <vt:lpstr>PowerPoint プレゼンテーション</vt:lpstr>
      <vt:lpstr>授業の方法</vt:lpstr>
      <vt:lpstr>課外活動</vt:lpstr>
      <vt:lpstr>最終発表</vt:lpstr>
      <vt:lpstr>授業を受けて考えに変化があったか</vt:lpstr>
      <vt:lpstr>キャンパスの国際交流活動との連携</vt:lpstr>
      <vt:lpstr>今後の課題</vt:lpstr>
      <vt:lpstr>参考文献</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2015年春学期 多文化共修科目A 異文化理解とコミュニケーション</dc:title>
  <dc:creator>岡智之</dc:creator>
  <cp:lastModifiedBy>岡智之</cp:lastModifiedBy>
  <cp:revision>265</cp:revision>
  <cp:lastPrinted>2016-06-03T01:48:29Z</cp:lastPrinted>
  <dcterms:created xsi:type="dcterms:W3CDTF">2015-03-17T05:34:23Z</dcterms:created>
  <dcterms:modified xsi:type="dcterms:W3CDTF">2016-06-03T01:48:40Z</dcterms:modified>
</cp:coreProperties>
</file>