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26"/>
  </p:handoutMasterIdLst>
  <p:sldIdLst>
    <p:sldId id="256" r:id="rId2"/>
    <p:sldId id="257" r:id="rId3"/>
    <p:sldId id="258" r:id="rId4"/>
    <p:sldId id="265" r:id="rId5"/>
    <p:sldId id="259" r:id="rId6"/>
    <p:sldId id="260" r:id="rId7"/>
    <p:sldId id="261" r:id="rId8"/>
    <p:sldId id="262" r:id="rId9"/>
    <p:sldId id="263" r:id="rId10"/>
    <p:sldId id="264" r:id="rId11"/>
    <p:sldId id="267" r:id="rId12"/>
    <p:sldId id="268" r:id="rId13"/>
    <p:sldId id="281" r:id="rId14"/>
    <p:sldId id="269" r:id="rId15"/>
    <p:sldId id="270" r:id="rId16"/>
    <p:sldId id="271" r:id="rId17"/>
    <p:sldId id="272" r:id="rId18"/>
    <p:sldId id="273" r:id="rId19"/>
    <p:sldId id="274" r:id="rId20"/>
    <p:sldId id="275" r:id="rId21"/>
    <p:sldId id="280"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9" d="100"/>
          <a:sy n="109" d="100"/>
        </p:scale>
        <p:origin x="672" y="102"/>
      </p:cViewPr>
      <p:guideLst/>
    </p:cSldViewPr>
  </p:slideViewPr>
  <p:notesTextViewPr>
    <p:cViewPr>
      <p:scale>
        <a:sx n="1" d="1"/>
        <a:sy n="1" d="1"/>
      </p:scale>
      <p:origin x="0" y="0"/>
    </p:cViewPr>
  </p:notesTextViewPr>
  <p:notesViewPr>
    <p:cSldViewPr snapToGrid="0">
      <p:cViewPr varScale="1">
        <p:scale>
          <a:sx n="83" d="100"/>
          <a:sy n="83" d="100"/>
        </p:scale>
        <p:origin x="393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8F584899-B8E6-4494-BF99-ACD46CC259D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27E5C58B-F86E-47AE-ADD4-3396CC04C87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kumimoji="1" lang="en-US" altLang="ja-JP" dirty="0"/>
              <a:t>2019/8/25</a:t>
            </a:r>
            <a:endParaRPr kumimoji="1" lang="ja-JP" altLang="en-US" dirty="0"/>
          </a:p>
        </p:txBody>
      </p:sp>
      <p:sp>
        <p:nvSpPr>
          <p:cNvPr id="4" name="フッター プレースホルダー 3">
            <a:extLst>
              <a:ext uri="{FF2B5EF4-FFF2-40B4-BE49-F238E27FC236}">
                <a16:creationId xmlns:a16="http://schemas.microsoft.com/office/drawing/2014/main" id="{E4B06479-9C6D-4501-9FC2-75EA2EFE924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4515F5D8-9C2E-4291-A854-C7DCE613E3F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0E88D23-356D-4411-9F0B-69C6141C5959}" type="slidenum">
              <a:rPr kumimoji="1" lang="ja-JP" altLang="en-US" smtClean="0"/>
              <a:t>‹#›</a:t>
            </a:fld>
            <a:endParaRPr kumimoji="1" lang="ja-JP" altLang="en-US"/>
          </a:p>
        </p:txBody>
      </p:sp>
    </p:spTree>
    <p:extLst>
      <p:ext uri="{BB962C8B-B14F-4D97-AF65-F5344CB8AC3E}">
        <p14:creationId xmlns:p14="http://schemas.microsoft.com/office/powerpoint/2010/main" val="428010610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8/22/2019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ja-JP" altLang="en-US"/>
              <a:t>マスター タイトルの書式設定</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8C79C5D-2A6F-F04D-97DA-BEF2467B64E4}" type="datetimeFigureOut">
              <a:rPr lang="en-US" dirty="0"/>
              <a:pPr/>
              <a:t>8/22/2019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DFA1846-DA80-1C48-A609-854EA85C59AD}" type="datetimeFigureOut">
              <a:rPr lang="en-US" dirty="0"/>
              <a:pPr/>
              <a:t>8/22/2019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ja-JP" altLang="en-US"/>
              <a:t>マスター タイトルの書式設定</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ja-JP" altLang="en-US"/>
              <a:t>マスター テキストの書式設定</a:t>
            </a:r>
          </a:p>
        </p:txBody>
      </p:sp>
      <p:sp>
        <p:nvSpPr>
          <p:cNvPr id="2" name="Date Placeholder 1"/>
          <p:cNvSpPr>
            <a:spLocks noGrp="1"/>
          </p:cNvSpPr>
          <p:nvPr>
            <p:ph type="dt" sz="half" idx="10"/>
          </p:nvPr>
        </p:nvSpPr>
        <p:spPr/>
        <p:txBody>
          <a:bodyPr/>
          <a:lstStyle/>
          <a:p>
            <a:fld id="{FBF54567-0DE4-3F47-BF90-CB84690072F9}" type="datetimeFigureOut">
              <a:rPr lang="en-US" dirty="0"/>
              <a:pPr/>
              <a:t>8/22/2019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8/22/2019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8/22/2019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8/22/2019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DFA1846-DA80-1C48-A609-854EA85C59AD}" type="datetimeFigureOut">
              <a:rPr lang="en-US" dirty="0"/>
              <a:pPr/>
              <a:t>8/22/2019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8/22/2019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8/22/2019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8/22/2019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8/22/2019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ja-JP" altLang="en-US"/>
              <a:t>マスター タイトルの書式設定</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DF5E60-9974-AC48-9591-99C2BB44B7CF}" type="datetimeFigureOut">
              <a:rPr lang="en-US" dirty="0"/>
              <a:pPr/>
              <a:t>8/22/2019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ja-JP" altLang="en-US"/>
              <a:t>マスター タイトルの書式設定</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8/22/2019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8/22/2019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kumimoji="1" sz="4000" b="1" kern="1200">
          <a:solidFill>
            <a:srgbClr val="FEFEFE"/>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kumimoji="1"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kumimoji="1"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kumimoji="1"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F6538C-4B72-4694-A07B-56C871A26288}"/>
              </a:ext>
            </a:extLst>
          </p:cNvPr>
          <p:cNvSpPr>
            <a:spLocks noGrp="1"/>
          </p:cNvSpPr>
          <p:nvPr>
            <p:ph type="ctrTitle"/>
          </p:nvPr>
        </p:nvSpPr>
        <p:spPr/>
        <p:txBody>
          <a:bodyPr/>
          <a:lstStyle/>
          <a:p>
            <a:r>
              <a:rPr kumimoji="1" lang="ja-JP" altLang="en-US" dirty="0"/>
              <a:t>ナル的表現のスキーマ設定</a:t>
            </a:r>
            <a:br>
              <a:rPr kumimoji="1" lang="en-US" altLang="ja-JP"/>
            </a:br>
            <a:r>
              <a:rPr kumimoji="1" lang="ja-JP" altLang="en-US"/>
              <a:t>と</a:t>
            </a:r>
            <a:r>
              <a:rPr kumimoji="1" lang="ja-JP" altLang="en-US" dirty="0"/>
              <a:t>対照研究</a:t>
            </a:r>
          </a:p>
        </p:txBody>
      </p:sp>
      <p:sp>
        <p:nvSpPr>
          <p:cNvPr id="3" name="字幕 2">
            <a:extLst>
              <a:ext uri="{FF2B5EF4-FFF2-40B4-BE49-F238E27FC236}">
                <a16:creationId xmlns:a16="http://schemas.microsoft.com/office/drawing/2014/main" id="{CC9763F7-6F76-434F-A1E2-2D3629C1CFD1}"/>
              </a:ext>
            </a:extLst>
          </p:cNvPr>
          <p:cNvSpPr>
            <a:spLocks noGrp="1"/>
          </p:cNvSpPr>
          <p:nvPr>
            <p:ph type="subTitle" idx="1"/>
          </p:nvPr>
        </p:nvSpPr>
        <p:spPr/>
        <p:txBody>
          <a:bodyPr>
            <a:noAutofit/>
          </a:bodyPr>
          <a:lstStyle/>
          <a:p>
            <a:pPr algn="r"/>
            <a:r>
              <a:rPr kumimoji="1" lang="ja-JP" altLang="en-US" sz="2400" dirty="0"/>
              <a:t>岡　智之（東京学芸大学）</a:t>
            </a:r>
          </a:p>
        </p:txBody>
      </p:sp>
    </p:spTree>
    <p:extLst>
      <p:ext uri="{BB962C8B-B14F-4D97-AF65-F5344CB8AC3E}">
        <p14:creationId xmlns:p14="http://schemas.microsoft.com/office/powerpoint/2010/main" val="1649031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A3557A-FFD5-4769-A1B7-B183D7D29352}"/>
              </a:ext>
            </a:extLst>
          </p:cNvPr>
          <p:cNvSpPr>
            <a:spLocks noGrp="1"/>
          </p:cNvSpPr>
          <p:nvPr>
            <p:ph type="title"/>
          </p:nvPr>
        </p:nvSpPr>
        <p:spPr/>
        <p:txBody>
          <a:bodyPr/>
          <a:lstStyle/>
          <a:p>
            <a:r>
              <a:rPr kumimoji="1" lang="ja-JP" altLang="en-US" dirty="0"/>
              <a:t>（場において）「～だ」ナル</a:t>
            </a:r>
          </a:p>
        </p:txBody>
      </p:sp>
      <p:sp>
        <p:nvSpPr>
          <p:cNvPr id="3" name="コンテンツ プレースホルダー 2">
            <a:extLst>
              <a:ext uri="{FF2B5EF4-FFF2-40B4-BE49-F238E27FC236}">
                <a16:creationId xmlns:a16="http://schemas.microsoft.com/office/drawing/2014/main" id="{D799C86C-55B4-43A3-BB1A-F7A340BC5D4F}"/>
              </a:ext>
            </a:extLst>
          </p:cNvPr>
          <p:cNvSpPr>
            <a:spLocks noGrp="1"/>
          </p:cNvSpPr>
          <p:nvPr>
            <p:ph idx="1"/>
          </p:nvPr>
        </p:nvSpPr>
        <p:spPr/>
        <p:txBody>
          <a:bodyPr>
            <a:normAutofit/>
          </a:bodyPr>
          <a:lstStyle/>
          <a:p>
            <a:r>
              <a:rPr kumimoji="1" lang="ja-JP" altLang="en-US" sz="2000" dirty="0"/>
              <a:t>「に」は「だ」の連用形と考える。ナルは「事態の生起」を意味する。（</a:t>
            </a:r>
            <a:r>
              <a:rPr lang="ja-JP" altLang="en-US" sz="2000" dirty="0"/>
              <a:t>岡</a:t>
            </a:r>
            <a:r>
              <a:rPr lang="en-US" altLang="ja-JP" sz="2000" dirty="0"/>
              <a:t>2002</a:t>
            </a:r>
            <a:r>
              <a:rPr kumimoji="1" lang="ja-JP" altLang="en-US" sz="2000" dirty="0"/>
              <a:t>）</a:t>
            </a:r>
            <a:endParaRPr kumimoji="1" lang="en-US" altLang="ja-JP" sz="2000" dirty="0"/>
          </a:p>
          <a:p>
            <a:r>
              <a:rPr lang="ja-JP" altLang="ja-JP" sz="2000" dirty="0"/>
              <a:t>日本語ナル文のスキーマ（「は」＝場、場が明記されない場合は「今、ここ」）</a:t>
            </a:r>
          </a:p>
          <a:p>
            <a:r>
              <a:rPr lang="ja-JP" altLang="ja-JP" sz="2000" dirty="0"/>
              <a:t>　　　（場所において）「事態全体が」生起する</a:t>
            </a:r>
          </a:p>
          <a:p>
            <a:r>
              <a:rPr lang="ja-JP" altLang="ja-JP" sz="2000" dirty="0"/>
              <a:t>　</a:t>
            </a:r>
            <a:r>
              <a:rPr lang="ja-JP" altLang="en-US" sz="2000" dirty="0"/>
              <a:t>　　</a:t>
            </a:r>
            <a:r>
              <a:rPr lang="ja-JP" altLang="ja-JP" sz="2000" dirty="0"/>
              <a:t>（今、ここ）「春だ」なる⇒春になる</a:t>
            </a:r>
          </a:p>
          <a:p>
            <a:r>
              <a:rPr lang="ja-JP" altLang="ja-JP" sz="2000" dirty="0"/>
              <a:t>　　　</a:t>
            </a:r>
            <a:r>
              <a:rPr lang="ja-JP" altLang="en-US" sz="2000" dirty="0"/>
              <a:t>（</a:t>
            </a:r>
            <a:r>
              <a:rPr lang="ja-JP" altLang="ja-JP" sz="2000" dirty="0"/>
              <a:t>今、ここ）「部屋がきれいだ」なる⇒部屋がきれいになる</a:t>
            </a:r>
          </a:p>
          <a:p>
            <a:r>
              <a:rPr lang="ja-JP" altLang="ja-JP" sz="2000" dirty="0"/>
              <a:t>　　　（今、ここ）「もう</a:t>
            </a:r>
            <a:r>
              <a:rPr lang="de-DE" altLang="ja-JP" sz="2000" dirty="0"/>
              <a:t>9</a:t>
            </a:r>
            <a:r>
              <a:rPr lang="ja-JP" altLang="ja-JP" sz="2000" dirty="0"/>
              <a:t>時だ」なる⇒　もう</a:t>
            </a:r>
            <a:r>
              <a:rPr lang="de-DE" altLang="ja-JP" sz="2000" dirty="0"/>
              <a:t>9</a:t>
            </a:r>
            <a:r>
              <a:rPr lang="ja-JP" altLang="ja-JP" sz="2000" dirty="0"/>
              <a:t>時になる</a:t>
            </a:r>
            <a:endParaRPr lang="en-US" altLang="ja-JP" sz="2000" dirty="0"/>
          </a:p>
          <a:p>
            <a:r>
              <a:rPr lang="ja-JP" altLang="ja-JP" sz="2000" dirty="0"/>
              <a:t>（太郎において）「太郎が医者だ」なる⇒太郎は医者になる</a:t>
            </a:r>
            <a:endParaRPr lang="en-US" altLang="ja-JP" sz="2000" dirty="0"/>
          </a:p>
          <a:p>
            <a:r>
              <a:rPr lang="ja-JP" altLang="en-US" sz="2000" dirty="0"/>
              <a:t>　　　（今、ここ）「こちら、きつねうどんです」なる⇒</a:t>
            </a:r>
            <a:endParaRPr lang="ja-JP" altLang="ja-JP" sz="2000" dirty="0"/>
          </a:p>
        </p:txBody>
      </p:sp>
    </p:spTree>
    <p:extLst>
      <p:ext uri="{BB962C8B-B14F-4D97-AF65-F5344CB8AC3E}">
        <p14:creationId xmlns:p14="http://schemas.microsoft.com/office/powerpoint/2010/main" val="2221283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36DBFC-C151-41A8-9883-BD65DD7F0768}"/>
              </a:ext>
            </a:extLst>
          </p:cNvPr>
          <p:cNvSpPr>
            <a:spLocks noGrp="1"/>
          </p:cNvSpPr>
          <p:nvPr>
            <p:ph type="title"/>
          </p:nvPr>
        </p:nvSpPr>
        <p:spPr/>
        <p:txBody>
          <a:bodyPr/>
          <a:lstStyle/>
          <a:p>
            <a:r>
              <a:rPr kumimoji="1" lang="ja-JP" altLang="en-US" dirty="0"/>
              <a:t>デキル文は出来文である</a:t>
            </a:r>
          </a:p>
        </p:txBody>
      </p:sp>
      <p:sp>
        <p:nvSpPr>
          <p:cNvPr id="3" name="コンテンツ プレースホルダー 2">
            <a:extLst>
              <a:ext uri="{FF2B5EF4-FFF2-40B4-BE49-F238E27FC236}">
                <a16:creationId xmlns:a16="http://schemas.microsoft.com/office/drawing/2014/main" id="{36C29540-5495-4401-83CE-9A586B739974}"/>
              </a:ext>
            </a:extLst>
          </p:cNvPr>
          <p:cNvSpPr>
            <a:spLocks noGrp="1"/>
          </p:cNvSpPr>
          <p:nvPr>
            <p:ph idx="1"/>
          </p:nvPr>
        </p:nvSpPr>
        <p:spPr/>
        <p:txBody>
          <a:bodyPr/>
          <a:lstStyle/>
          <a:p>
            <a:r>
              <a:rPr lang="ja-JP" altLang="ja-JP" sz="2800" dirty="0"/>
              <a:t>鈴木さんは「中国語を話す」コトがデキル</a:t>
            </a:r>
          </a:p>
          <a:p>
            <a:r>
              <a:rPr lang="ja-JP" altLang="ja-JP" sz="2800" dirty="0"/>
              <a:t>　鈴木さん（という場において）「中国語を話す」（という事態が）出て来る</a:t>
            </a:r>
          </a:p>
          <a:p>
            <a:r>
              <a:rPr lang="ja-JP" altLang="ja-JP" sz="2800" dirty="0"/>
              <a:t>　鈴木さんは中国語が話せる（可能動詞）</a:t>
            </a:r>
          </a:p>
          <a:p>
            <a:endParaRPr kumimoji="1" lang="ja-JP" altLang="en-US" dirty="0"/>
          </a:p>
        </p:txBody>
      </p:sp>
    </p:spTree>
    <p:extLst>
      <p:ext uri="{BB962C8B-B14F-4D97-AF65-F5344CB8AC3E}">
        <p14:creationId xmlns:p14="http://schemas.microsoft.com/office/powerpoint/2010/main" val="2140638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236F1F-D7D8-4B88-AFFE-C106AA105160}"/>
              </a:ext>
            </a:extLst>
          </p:cNvPr>
          <p:cNvSpPr>
            <a:spLocks noGrp="1"/>
          </p:cNvSpPr>
          <p:nvPr>
            <p:ph type="title"/>
          </p:nvPr>
        </p:nvSpPr>
        <p:spPr/>
        <p:txBody>
          <a:bodyPr/>
          <a:lstStyle/>
          <a:p>
            <a:r>
              <a:rPr kumimoji="1" lang="ja-JP" altLang="en-US" dirty="0"/>
              <a:t>朝鮮語では「出る」動詞は出来動詞</a:t>
            </a:r>
          </a:p>
        </p:txBody>
      </p:sp>
      <p:sp>
        <p:nvSpPr>
          <p:cNvPr id="3" name="コンテンツ プレースホルダー 2">
            <a:extLst>
              <a:ext uri="{FF2B5EF4-FFF2-40B4-BE49-F238E27FC236}">
                <a16:creationId xmlns:a16="http://schemas.microsoft.com/office/drawing/2014/main" id="{39ED081C-082A-42B1-ABCB-D625B2F8A52E}"/>
              </a:ext>
            </a:extLst>
          </p:cNvPr>
          <p:cNvSpPr>
            <a:spLocks noGrp="1"/>
          </p:cNvSpPr>
          <p:nvPr>
            <p:ph idx="1"/>
          </p:nvPr>
        </p:nvSpPr>
        <p:spPr/>
        <p:txBody>
          <a:bodyPr/>
          <a:lstStyle/>
          <a:p>
            <a:r>
              <a:rPr lang="en-US" altLang="ja-JP" sz="3200" dirty="0"/>
              <a:t>Jon-</a:t>
            </a:r>
            <a:r>
              <a:rPr lang="en-US" altLang="ja-JP" sz="3200" dirty="0" err="1"/>
              <a:t>eun</a:t>
            </a:r>
            <a:r>
              <a:rPr lang="en-US" altLang="ja-JP" sz="3200" dirty="0"/>
              <a:t> </a:t>
            </a:r>
            <a:r>
              <a:rPr lang="en-US" altLang="ja-JP" sz="3200" dirty="0" err="1"/>
              <a:t>byeong</a:t>
            </a:r>
            <a:r>
              <a:rPr lang="en-US" altLang="ja-JP" sz="3200" dirty="0"/>
              <a:t>-I </a:t>
            </a:r>
            <a:r>
              <a:rPr lang="en-US" altLang="ja-JP" sz="3200" dirty="0" err="1"/>
              <a:t>na</a:t>
            </a:r>
            <a:r>
              <a:rPr lang="en-US" altLang="ja-JP" sz="3200" dirty="0"/>
              <a:t>-ss-ta.</a:t>
            </a:r>
          </a:p>
          <a:p>
            <a:r>
              <a:rPr lang="ja-JP" altLang="ja-JP" sz="3200" dirty="0"/>
              <a:t>ジョン</a:t>
            </a:r>
            <a:r>
              <a:rPr lang="ja-JP" altLang="en-US" sz="3200" dirty="0"/>
              <a:t>は</a:t>
            </a:r>
            <a:r>
              <a:rPr lang="ja-JP" altLang="ja-JP" sz="3200" dirty="0"/>
              <a:t>病気が出た</a:t>
            </a:r>
            <a:r>
              <a:rPr lang="ja-JP" altLang="en-US" sz="3200" dirty="0"/>
              <a:t>　（</a:t>
            </a:r>
            <a:r>
              <a:rPr lang="ja-JP" altLang="ja-JP" sz="3200" dirty="0"/>
              <a:t>＝病気になった）</a:t>
            </a:r>
          </a:p>
          <a:p>
            <a:r>
              <a:rPr lang="en-US" altLang="ja-JP" sz="3200" dirty="0" err="1"/>
              <a:t>Saingmaikju</a:t>
            </a:r>
            <a:r>
              <a:rPr lang="en-US" altLang="ja-JP" sz="3200" dirty="0"/>
              <a:t> </a:t>
            </a:r>
            <a:r>
              <a:rPr lang="en-US" altLang="ja-JP" sz="3200" dirty="0" err="1"/>
              <a:t>nawa</a:t>
            </a:r>
            <a:r>
              <a:rPr lang="en-US" altLang="ja-JP" sz="3200" dirty="0"/>
              <a:t>-ss-</a:t>
            </a:r>
            <a:r>
              <a:rPr lang="en-US" altLang="ja-JP" sz="3200" dirty="0" err="1"/>
              <a:t>sbinida</a:t>
            </a:r>
            <a:r>
              <a:rPr lang="en-US" altLang="ja-JP" sz="3200" dirty="0"/>
              <a:t>.</a:t>
            </a:r>
          </a:p>
          <a:p>
            <a:r>
              <a:rPr lang="ja-JP" altLang="ja-JP" sz="3200" dirty="0"/>
              <a:t>生ビールが出てきました</a:t>
            </a:r>
            <a:r>
              <a:rPr lang="ja-JP" altLang="en-US" sz="3200" dirty="0"/>
              <a:t>（</a:t>
            </a:r>
            <a:r>
              <a:rPr lang="ja-JP" altLang="ja-JP" sz="3200" dirty="0"/>
              <a:t>＝生ビール</a:t>
            </a:r>
            <a:r>
              <a:rPr lang="ja-JP" altLang="en-US" sz="3200" dirty="0"/>
              <a:t>出ます</a:t>
            </a:r>
            <a:r>
              <a:rPr lang="ja-JP" altLang="ja-JP" sz="3200" dirty="0"/>
              <a:t>）</a:t>
            </a:r>
          </a:p>
          <a:p>
            <a:endParaRPr kumimoji="1" lang="ja-JP" altLang="en-US" dirty="0"/>
          </a:p>
        </p:txBody>
      </p:sp>
    </p:spTree>
    <p:extLst>
      <p:ext uri="{BB962C8B-B14F-4D97-AF65-F5344CB8AC3E}">
        <p14:creationId xmlns:p14="http://schemas.microsoft.com/office/powerpoint/2010/main" val="628439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2B5D4F-6C59-462C-9ECD-0E4C415C7D82}"/>
              </a:ext>
            </a:extLst>
          </p:cNvPr>
          <p:cNvSpPr>
            <a:spLocks noGrp="1"/>
          </p:cNvSpPr>
          <p:nvPr>
            <p:ph type="title"/>
          </p:nvPr>
        </p:nvSpPr>
        <p:spPr/>
        <p:txBody>
          <a:bodyPr/>
          <a:lstStyle/>
          <a:p>
            <a:r>
              <a:rPr lang="ja-JP" altLang="en-US" dirty="0"/>
              <a:t>自動詞構文も広義のナル表現</a:t>
            </a:r>
            <a:endParaRPr kumimoji="1" lang="ja-JP" altLang="en-US" dirty="0"/>
          </a:p>
        </p:txBody>
      </p:sp>
      <p:sp>
        <p:nvSpPr>
          <p:cNvPr id="3" name="コンテンツ プレースホルダー 2">
            <a:extLst>
              <a:ext uri="{FF2B5EF4-FFF2-40B4-BE49-F238E27FC236}">
                <a16:creationId xmlns:a16="http://schemas.microsoft.com/office/drawing/2014/main" id="{119EC1AB-7DC9-4217-BE80-AAFF5F7B3DC1}"/>
              </a:ext>
            </a:extLst>
          </p:cNvPr>
          <p:cNvSpPr>
            <a:spLocks noGrp="1"/>
          </p:cNvSpPr>
          <p:nvPr>
            <p:ph idx="1"/>
          </p:nvPr>
        </p:nvSpPr>
        <p:spPr/>
        <p:txBody>
          <a:bodyPr/>
          <a:lstStyle/>
          <a:p>
            <a:r>
              <a:rPr kumimoji="1" lang="ja-JP" altLang="en-US" sz="2800" dirty="0"/>
              <a:t>風が窓を開けた。（スル表現）</a:t>
            </a:r>
            <a:endParaRPr kumimoji="1" lang="en-US" altLang="ja-JP" sz="2800" dirty="0"/>
          </a:p>
          <a:p>
            <a:r>
              <a:rPr lang="ja-JP" altLang="en-US" sz="2800" dirty="0"/>
              <a:t>風で窓が開いた。（ナル表現）＝場所において事態が起こる</a:t>
            </a:r>
            <a:endParaRPr lang="en-US" altLang="ja-JP" sz="2800" dirty="0"/>
          </a:p>
          <a:p>
            <a:r>
              <a:rPr kumimoji="1" lang="ja-JP" altLang="en-US" sz="2800" dirty="0"/>
              <a:t>（私が）焼き肉を焼いた。（スル表現）</a:t>
            </a:r>
            <a:endParaRPr kumimoji="1" lang="en-US" altLang="ja-JP" sz="2800" dirty="0"/>
          </a:p>
          <a:p>
            <a:r>
              <a:rPr lang="ja-JP" altLang="en-US" sz="2800" dirty="0"/>
              <a:t>（今、ここで）焼肉が焼けた。＝今ここで事態が起こる。</a:t>
            </a:r>
            <a:endParaRPr lang="en-US" altLang="ja-JP" sz="2800" dirty="0"/>
          </a:p>
        </p:txBody>
      </p:sp>
    </p:spTree>
    <p:extLst>
      <p:ext uri="{BB962C8B-B14F-4D97-AF65-F5344CB8AC3E}">
        <p14:creationId xmlns:p14="http://schemas.microsoft.com/office/powerpoint/2010/main" val="174079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54109E-06C6-4726-B558-DF233A803632}"/>
              </a:ext>
            </a:extLst>
          </p:cNvPr>
          <p:cNvSpPr>
            <a:spLocks noGrp="1"/>
          </p:cNvSpPr>
          <p:nvPr>
            <p:ph type="title"/>
          </p:nvPr>
        </p:nvSpPr>
        <p:spPr/>
        <p:txBody>
          <a:bodyPr/>
          <a:lstStyle/>
          <a:p>
            <a:r>
              <a:rPr kumimoji="1" lang="ja-JP" altLang="en-US" dirty="0"/>
              <a:t>ナル表現の日中対照研究（徐</a:t>
            </a:r>
            <a:r>
              <a:rPr kumimoji="1" lang="en-US" altLang="ja-JP" dirty="0"/>
              <a:t>2018</a:t>
            </a:r>
            <a:r>
              <a:rPr kumimoji="1" lang="ja-JP" altLang="en-US" dirty="0"/>
              <a:t>）</a:t>
            </a:r>
          </a:p>
        </p:txBody>
      </p:sp>
      <p:sp>
        <p:nvSpPr>
          <p:cNvPr id="3" name="コンテンツ プレースホルダー 2">
            <a:extLst>
              <a:ext uri="{FF2B5EF4-FFF2-40B4-BE49-F238E27FC236}">
                <a16:creationId xmlns:a16="http://schemas.microsoft.com/office/drawing/2014/main" id="{C2217530-3EC0-465A-8E84-06C487B6FCD6}"/>
              </a:ext>
            </a:extLst>
          </p:cNvPr>
          <p:cNvSpPr>
            <a:spLocks noGrp="1"/>
          </p:cNvSpPr>
          <p:nvPr>
            <p:ph idx="1"/>
          </p:nvPr>
        </p:nvSpPr>
        <p:spPr/>
        <p:txBody>
          <a:bodyPr/>
          <a:lstStyle/>
          <a:p>
            <a:r>
              <a:rPr lang="ja-JP" altLang="ja-JP" sz="2800" dirty="0"/>
              <a:t>中国の「ナル」相当動詞　</a:t>
            </a:r>
            <a:endParaRPr lang="en-US" altLang="ja-JP" sz="2800" dirty="0"/>
          </a:p>
          <a:p>
            <a:r>
              <a:rPr lang="ja-JP" altLang="ja-JP" sz="2800" dirty="0"/>
              <a:t>⇒　</a:t>
            </a:r>
            <a:r>
              <a:rPr lang="ja-JP" altLang="ja-JP" sz="2800" u="sng" dirty="0"/>
              <a:t>日本語のナルとはあまり対応していない</a:t>
            </a:r>
            <a:endParaRPr lang="ja-JP" altLang="ja-JP" sz="2800" dirty="0"/>
          </a:p>
          <a:p>
            <a:r>
              <a:rPr lang="ja-JP" altLang="ja-JP" sz="2800" dirty="0"/>
              <a:t>「成」…「長大</a:t>
            </a:r>
            <a:r>
              <a:rPr lang="ja-JP" altLang="ja-JP" sz="2800" u="sng" dirty="0"/>
              <a:t>成</a:t>
            </a:r>
            <a:r>
              <a:rPr lang="ja-JP" altLang="ja-JP" sz="2800" dirty="0"/>
              <a:t>人」成長して一人前の人間に</a:t>
            </a:r>
            <a:r>
              <a:rPr lang="ja-JP" altLang="ja-JP" sz="2800" u="sng" dirty="0"/>
              <a:t>なる</a:t>
            </a:r>
            <a:endParaRPr lang="ja-JP" altLang="ja-JP" sz="2800" dirty="0"/>
          </a:p>
          <a:p>
            <a:r>
              <a:rPr lang="ja-JP" altLang="ja-JP" sz="2800" dirty="0"/>
              <a:t>「生」…「</a:t>
            </a:r>
            <a:r>
              <a:rPr lang="ja-JP" altLang="ja-JP" sz="2800" u="sng" dirty="0"/>
              <a:t>生</a:t>
            </a:r>
            <a:r>
              <a:rPr lang="ja-JP" altLang="ja-JP" sz="2800" dirty="0"/>
              <a:t>病」病気に</a:t>
            </a:r>
            <a:r>
              <a:rPr lang="ja-JP" altLang="ja-JP" sz="2800" u="sng" dirty="0"/>
              <a:t>なる</a:t>
            </a:r>
            <a:endParaRPr lang="ja-JP" altLang="ja-JP" sz="2800" dirty="0"/>
          </a:p>
          <a:p>
            <a:endParaRPr kumimoji="1" lang="ja-JP" altLang="en-US" dirty="0"/>
          </a:p>
        </p:txBody>
      </p:sp>
    </p:spTree>
    <p:extLst>
      <p:ext uri="{BB962C8B-B14F-4D97-AF65-F5344CB8AC3E}">
        <p14:creationId xmlns:p14="http://schemas.microsoft.com/office/powerpoint/2010/main" val="2990325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2DE95B-57B6-4E85-959D-35D6A8C700A2}"/>
              </a:ext>
            </a:extLst>
          </p:cNvPr>
          <p:cNvSpPr>
            <a:spLocks noGrp="1"/>
          </p:cNvSpPr>
          <p:nvPr>
            <p:ph type="title"/>
          </p:nvPr>
        </p:nvSpPr>
        <p:spPr/>
        <p:txBody>
          <a:bodyPr/>
          <a:lstStyle/>
          <a:p>
            <a:r>
              <a:rPr lang="ja-JP" altLang="ja-JP" dirty="0"/>
              <a:t>日本語の「ナル」表現に対応する中国語</a:t>
            </a:r>
            <a:endParaRPr kumimoji="1" lang="ja-JP" altLang="en-US" dirty="0"/>
          </a:p>
        </p:txBody>
      </p:sp>
      <p:sp>
        <p:nvSpPr>
          <p:cNvPr id="3" name="コンテンツ プレースホルダー 2">
            <a:extLst>
              <a:ext uri="{FF2B5EF4-FFF2-40B4-BE49-F238E27FC236}">
                <a16:creationId xmlns:a16="http://schemas.microsoft.com/office/drawing/2014/main" id="{793CCC8F-D8F6-4959-AA5E-BBAAF81C7B53}"/>
              </a:ext>
            </a:extLst>
          </p:cNvPr>
          <p:cNvSpPr>
            <a:spLocks noGrp="1"/>
          </p:cNvSpPr>
          <p:nvPr>
            <p:ph idx="1"/>
          </p:nvPr>
        </p:nvSpPr>
        <p:spPr/>
        <p:txBody>
          <a:bodyPr>
            <a:normAutofit/>
          </a:bodyPr>
          <a:lstStyle/>
          <a:p>
            <a:r>
              <a:rPr lang="ja-JP" altLang="ja-JP" sz="2400" dirty="0"/>
              <a:t>「実がなる」…「结果」「今年葡萄</a:t>
            </a:r>
            <a:r>
              <a:rPr lang="ja-JP" altLang="ja-JP" sz="2400" u="sng" dirty="0"/>
              <a:t>结了很多果</a:t>
            </a:r>
            <a:r>
              <a:rPr lang="en-US" altLang="ja-JP" sz="2400" dirty="0"/>
              <a:t>/</a:t>
            </a:r>
            <a:r>
              <a:rPr lang="ja-JP" altLang="ja-JP" sz="2400" dirty="0"/>
              <a:t>今年</a:t>
            </a:r>
            <a:r>
              <a:rPr lang="ja-JP" altLang="ja-JP" sz="2400" u="sng" dirty="0"/>
              <a:t>结了很多葡萄</a:t>
            </a:r>
            <a:r>
              <a:rPr lang="ja-JP" altLang="ja-JP" sz="2400" dirty="0"/>
              <a:t>」（動賓構造）</a:t>
            </a:r>
          </a:p>
          <a:p>
            <a:r>
              <a:rPr lang="ja-JP" altLang="ja-JP" sz="2400" dirty="0"/>
              <a:t>「春になった」…「春天来</a:t>
            </a:r>
            <a:r>
              <a:rPr lang="ja-JP" altLang="ja-JP" sz="2400" u="sng" dirty="0"/>
              <a:t>了</a:t>
            </a:r>
            <a:r>
              <a:rPr lang="ja-JP" altLang="ja-JP" sz="2400" dirty="0"/>
              <a:t>」（春が来た）</a:t>
            </a:r>
          </a:p>
          <a:p>
            <a:r>
              <a:rPr lang="ja-JP" altLang="ja-JP" sz="2400" dirty="0"/>
              <a:t>「掃除をして、部屋がきれいになった」…「经过打扫，我的房间（变）干净</a:t>
            </a:r>
            <a:r>
              <a:rPr lang="ja-JP" altLang="ja-JP" sz="2400" u="sng" dirty="0"/>
              <a:t>了</a:t>
            </a:r>
            <a:r>
              <a:rPr lang="ja-JP" altLang="ja-JP" sz="2400" dirty="0"/>
              <a:t>」</a:t>
            </a:r>
          </a:p>
          <a:p>
            <a:r>
              <a:rPr lang="ja-JP" altLang="ja-JP" sz="2400" dirty="0"/>
              <a:t>「トマトが赤くなった」…「西红柿红</a:t>
            </a:r>
            <a:r>
              <a:rPr lang="ja-JP" altLang="ja-JP" sz="2400" u="sng" dirty="0"/>
              <a:t>了</a:t>
            </a:r>
            <a:r>
              <a:rPr lang="ja-JP" altLang="ja-JP" sz="2400" dirty="0"/>
              <a:t>」</a:t>
            </a:r>
          </a:p>
          <a:p>
            <a:r>
              <a:rPr lang="ja-JP" altLang="ja-JP" sz="2400" dirty="0"/>
              <a:t>「赤ちゃんが歩けるようになった」…「小宝宝会走路</a:t>
            </a:r>
            <a:r>
              <a:rPr lang="ja-JP" altLang="ja-JP" sz="2400" u="sng" dirty="0"/>
              <a:t>了</a:t>
            </a:r>
            <a:r>
              <a:rPr lang="ja-JP" altLang="ja-JP" sz="2400" dirty="0"/>
              <a:t>」</a:t>
            </a:r>
          </a:p>
          <a:p>
            <a:endParaRPr kumimoji="1" lang="ja-JP" altLang="en-US" dirty="0"/>
          </a:p>
        </p:txBody>
      </p:sp>
    </p:spTree>
    <p:extLst>
      <p:ext uri="{BB962C8B-B14F-4D97-AF65-F5344CB8AC3E}">
        <p14:creationId xmlns:p14="http://schemas.microsoft.com/office/powerpoint/2010/main" val="3399855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795CBB-E477-474B-9A02-D6F25A8B726C}"/>
              </a:ext>
            </a:extLst>
          </p:cNvPr>
          <p:cNvSpPr>
            <a:spLocks noGrp="1"/>
          </p:cNvSpPr>
          <p:nvPr>
            <p:ph type="title"/>
          </p:nvPr>
        </p:nvSpPr>
        <p:spPr/>
        <p:txBody>
          <a:bodyPr/>
          <a:lstStyle/>
          <a:p>
            <a:r>
              <a:rPr kumimoji="1" lang="ja-JP" altLang="en-US" dirty="0"/>
              <a:t>文末助詞「了」は、ナル表現か</a:t>
            </a:r>
          </a:p>
        </p:txBody>
      </p:sp>
      <p:sp>
        <p:nvSpPr>
          <p:cNvPr id="3" name="コンテンツ プレースホルダー 2">
            <a:extLst>
              <a:ext uri="{FF2B5EF4-FFF2-40B4-BE49-F238E27FC236}">
                <a16:creationId xmlns:a16="http://schemas.microsoft.com/office/drawing/2014/main" id="{D54C5E85-3E52-484B-9E45-A5FAC16BA41E}"/>
              </a:ext>
            </a:extLst>
          </p:cNvPr>
          <p:cNvSpPr>
            <a:spLocks noGrp="1"/>
          </p:cNvSpPr>
          <p:nvPr>
            <p:ph idx="1"/>
          </p:nvPr>
        </p:nvSpPr>
        <p:spPr/>
        <p:txBody>
          <a:bodyPr/>
          <a:lstStyle/>
          <a:p>
            <a:r>
              <a:rPr lang="ja-JP" altLang="ja-JP" sz="2800" u="sng" dirty="0"/>
              <a:t>文末の「了」は、「事態全体の生起・出来」を表すナル的表現と見てよいだろう（岡）</a:t>
            </a:r>
            <a:endParaRPr lang="ja-JP" altLang="ja-JP" sz="2800" dirty="0"/>
          </a:p>
          <a:p>
            <a:pPr marL="0" indent="0">
              <a:buNone/>
            </a:pPr>
            <a:endParaRPr lang="ja-JP" altLang="ja-JP" dirty="0"/>
          </a:p>
          <a:p>
            <a:endParaRPr kumimoji="1" lang="ja-JP" altLang="en-US" dirty="0"/>
          </a:p>
        </p:txBody>
      </p:sp>
    </p:spTree>
    <p:extLst>
      <p:ext uri="{BB962C8B-B14F-4D97-AF65-F5344CB8AC3E}">
        <p14:creationId xmlns:p14="http://schemas.microsoft.com/office/powerpoint/2010/main" val="1255104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66D6ED-CCB5-433F-9946-B1F2BAA4C171}"/>
              </a:ext>
            </a:extLst>
          </p:cNvPr>
          <p:cNvSpPr>
            <a:spLocks noGrp="1"/>
          </p:cNvSpPr>
          <p:nvPr>
            <p:ph type="title"/>
          </p:nvPr>
        </p:nvSpPr>
        <p:spPr/>
        <p:txBody>
          <a:bodyPr/>
          <a:lstStyle/>
          <a:p>
            <a:r>
              <a:rPr kumimoji="1" lang="ja-JP" altLang="en-US" dirty="0"/>
              <a:t>日中の事態把握の対照</a:t>
            </a:r>
          </a:p>
        </p:txBody>
      </p:sp>
      <p:sp>
        <p:nvSpPr>
          <p:cNvPr id="3" name="コンテンツ プレースホルダー 2">
            <a:extLst>
              <a:ext uri="{FF2B5EF4-FFF2-40B4-BE49-F238E27FC236}">
                <a16:creationId xmlns:a16="http://schemas.microsoft.com/office/drawing/2014/main" id="{2D25ED67-EC0C-4173-BFF0-5D610EFAD061}"/>
              </a:ext>
            </a:extLst>
          </p:cNvPr>
          <p:cNvSpPr>
            <a:spLocks noGrp="1"/>
          </p:cNvSpPr>
          <p:nvPr>
            <p:ph idx="1"/>
          </p:nvPr>
        </p:nvSpPr>
        <p:spPr/>
        <p:txBody>
          <a:bodyPr/>
          <a:lstStyle/>
          <a:p>
            <a:r>
              <a:rPr kumimoji="1" lang="ja-JP" altLang="en-US" sz="2800" dirty="0"/>
              <a:t>日本語はナル的、中国語はスル的と言われるが、似ている事態把握も多い。</a:t>
            </a:r>
            <a:endParaRPr kumimoji="1" lang="en-US" altLang="ja-JP" sz="2800" dirty="0"/>
          </a:p>
          <a:p>
            <a:r>
              <a:rPr lang="ja-JP" altLang="ja-JP" sz="2800" dirty="0"/>
              <a:t>「ここはどこですか」…「这儿是那儿啊」</a:t>
            </a:r>
          </a:p>
          <a:p>
            <a:pPr marL="0" indent="0">
              <a:buNone/>
            </a:pPr>
            <a:endParaRPr kumimoji="1" lang="ja-JP" altLang="en-US" dirty="0"/>
          </a:p>
        </p:txBody>
      </p:sp>
    </p:spTree>
    <p:extLst>
      <p:ext uri="{BB962C8B-B14F-4D97-AF65-F5344CB8AC3E}">
        <p14:creationId xmlns:p14="http://schemas.microsoft.com/office/powerpoint/2010/main" val="2525672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5F9F98-7468-4DC6-906C-A983C70BD05E}"/>
              </a:ext>
            </a:extLst>
          </p:cNvPr>
          <p:cNvSpPr>
            <a:spLocks noGrp="1"/>
          </p:cNvSpPr>
          <p:nvPr>
            <p:ph type="title"/>
          </p:nvPr>
        </p:nvSpPr>
        <p:spPr/>
        <p:txBody>
          <a:bodyPr/>
          <a:lstStyle/>
          <a:p>
            <a:r>
              <a:rPr kumimoji="1" lang="ja-JP" altLang="en-US" dirty="0"/>
              <a:t>場をとらえる中国語</a:t>
            </a:r>
          </a:p>
        </p:txBody>
      </p:sp>
      <p:sp>
        <p:nvSpPr>
          <p:cNvPr id="3" name="コンテンツ プレースホルダー 2">
            <a:extLst>
              <a:ext uri="{FF2B5EF4-FFF2-40B4-BE49-F238E27FC236}">
                <a16:creationId xmlns:a16="http://schemas.microsoft.com/office/drawing/2014/main" id="{2C80A85A-353F-43F2-B7B3-27358FFEDE4F}"/>
              </a:ext>
            </a:extLst>
          </p:cNvPr>
          <p:cNvSpPr>
            <a:spLocks noGrp="1"/>
          </p:cNvSpPr>
          <p:nvPr>
            <p:ph idx="1"/>
          </p:nvPr>
        </p:nvSpPr>
        <p:spPr/>
        <p:txBody>
          <a:bodyPr/>
          <a:lstStyle/>
          <a:p>
            <a:r>
              <a:rPr lang="ja-JP" altLang="ja-JP" sz="2800" dirty="0"/>
              <a:t>「</a:t>
            </a:r>
            <a:r>
              <a:rPr lang="ja-JP" altLang="ja-JP" sz="2800" u="sng" dirty="0"/>
              <a:t>事態をとらえるとき、「場」を大事にして、「イマ・ココ」の表現をするのも「ナル表現」的な言語のひとつの特徴とも考えられる</a:t>
            </a:r>
            <a:r>
              <a:rPr lang="ja-JP" altLang="ja-JP" sz="2800" dirty="0"/>
              <a:t>」</a:t>
            </a:r>
          </a:p>
          <a:p>
            <a:endParaRPr kumimoji="1" lang="ja-JP" altLang="en-US" dirty="0"/>
          </a:p>
        </p:txBody>
      </p:sp>
    </p:spTree>
    <p:extLst>
      <p:ext uri="{BB962C8B-B14F-4D97-AF65-F5344CB8AC3E}">
        <p14:creationId xmlns:p14="http://schemas.microsoft.com/office/powerpoint/2010/main" val="542796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CAE990-7BA1-4BC7-AC82-C8E91D1DD389}"/>
              </a:ext>
            </a:extLst>
          </p:cNvPr>
          <p:cNvSpPr>
            <a:spLocks noGrp="1"/>
          </p:cNvSpPr>
          <p:nvPr>
            <p:ph type="title"/>
          </p:nvPr>
        </p:nvSpPr>
        <p:spPr/>
        <p:txBody>
          <a:bodyPr/>
          <a:lstStyle/>
          <a:p>
            <a:r>
              <a:rPr lang="ja-JP" altLang="ja-JP" dirty="0"/>
              <a:t>存現文</a:t>
            </a:r>
            <a:r>
              <a:rPr lang="ja-JP" altLang="en-US" dirty="0"/>
              <a:t>はナル表現か？</a:t>
            </a:r>
            <a:r>
              <a:rPr lang="ja-JP" altLang="ja-JP" dirty="0"/>
              <a:t>　</a:t>
            </a:r>
            <a:endParaRPr kumimoji="1" lang="ja-JP" altLang="en-US" dirty="0"/>
          </a:p>
        </p:txBody>
      </p:sp>
      <p:sp>
        <p:nvSpPr>
          <p:cNvPr id="3" name="コンテンツ プレースホルダー 2">
            <a:extLst>
              <a:ext uri="{FF2B5EF4-FFF2-40B4-BE49-F238E27FC236}">
                <a16:creationId xmlns:a16="http://schemas.microsoft.com/office/drawing/2014/main" id="{43D7B6B5-5496-4564-AADB-37C7FF07165E}"/>
              </a:ext>
            </a:extLst>
          </p:cNvPr>
          <p:cNvSpPr>
            <a:spLocks noGrp="1"/>
          </p:cNvSpPr>
          <p:nvPr>
            <p:ph idx="1"/>
          </p:nvPr>
        </p:nvSpPr>
        <p:spPr/>
        <p:txBody>
          <a:bodyPr/>
          <a:lstStyle/>
          <a:p>
            <a:r>
              <a:rPr lang="ja-JP" altLang="ja-JP" sz="2800" dirty="0"/>
              <a:t>「場所にモノが存在・出現・消失する」</a:t>
            </a:r>
            <a:endParaRPr lang="en-US" altLang="ja-JP" sz="2800" dirty="0"/>
          </a:p>
          <a:p>
            <a:r>
              <a:rPr lang="ja-JP" altLang="ja-JP" sz="2800" dirty="0"/>
              <a:t>存在「桌子上</a:t>
            </a:r>
            <a:r>
              <a:rPr lang="ja-JP" altLang="ja-JP" sz="2800" u="sng" dirty="0"/>
              <a:t>有</a:t>
            </a:r>
            <a:r>
              <a:rPr lang="ja-JP" altLang="ja-JP" sz="2800" dirty="0"/>
              <a:t>一本书」（机の上には本がある）、「张老师</a:t>
            </a:r>
            <a:r>
              <a:rPr lang="ja-JP" altLang="ja-JP" sz="2800" u="sng" dirty="0"/>
              <a:t>在</a:t>
            </a:r>
            <a:r>
              <a:rPr lang="ja-JP" altLang="ja-JP" sz="2800" dirty="0"/>
              <a:t>研究室」（張先生は研究室にいる）</a:t>
            </a:r>
          </a:p>
          <a:p>
            <a:r>
              <a:rPr lang="ja-JP" altLang="ja-JP" sz="2800" dirty="0"/>
              <a:t>　出現・消失…「家里</a:t>
            </a:r>
            <a:r>
              <a:rPr lang="ja-JP" altLang="ja-JP" sz="2800" u="sng" dirty="0"/>
              <a:t>来了</a:t>
            </a:r>
            <a:r>
              <a:rPr lang="ja-JP" altLang="ja-JP" sz="2800" dirty="0"/>
              <a:t>客人」（家にはお客さんが来ている）「宿舍里</a:t>
            </a:r>
            <a:r>
              <a:rPr lang="ja-JP" altLang="ja-JP" sz="2800" u="sng" dirty="0"/>
              <a:t>搬走了</a:t>
            </a:r>
            <a:r>
              <a:rPr lang="ja-JP" altLang="ja-JP" sz="2800" dirty="0"/>
              <a:t>一个同学」（宿舎から同級生が一人引っ越しして出て行った。）</a:t>
            </a:r>
          </a:p>
          <a:p>
            <a:endParaRPr kumimoji="1" lang="ja-JP" altLang="en-US" dirty="0"/>
          </a:p>
        </p:txBody>
      </p:sp>
    </p:spTree>
    <p:extLst>
      <p:ext uri="{BB962C8B-B14F-4D97-AF65-F5344CB8AC3E}">
        <p14:creationId xmlns:p14="http://schemas.microsoft.com/office/powerpoint/2010/main" val="2065183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261977-A399-47A4-9E1E-04B29F889C55}"/>
              </a:ext>
            </a:extLst>
          </p:cNvPr>
          <p:cNvSpPr>
            <a:spLocks noGrp="1"/>
          </p:cNvSpPr>
          <p:nvPr>
            <p:ph type="title"/>
          </p:nvPr>
        </p:nvSpPr>
        <p:spPr/>
        <p:txBody>
          <a:bodyPr/>
          <a:lstStyle/>
          <a:p>
            <a:r>
              <a:rPr kumimoji="1" lang="ja-JP" altLang="en-US" dirty="0"/>
              <a:t>本発表の問題提起</a:t>
            </a:r>
          </a:p>
        </p:txBody>
      </p:sp>
      <p:sp>
        <p:nvSpPr>
          <p:cNvPr id="3" name="コンテンツ プレースホルダー 2">
            <a:extLst>
              <a:ext uri="{FF2B5EF4-FFF2-40B4-BE49-F238E27FC236}">
                <a16:creationId xmlns:a16="http://schemas.microsoft.com/office/drawing/2014/main" id="{7692B97A-4A0B-4908-B624-7E71EC05DB9F}"/>
              </a:ext>
            </a:extLst>
          </p:cNvPr>
          <p:cNvSpPr>
            <a:spLocks noGrp="1"/>
          </p:cNvSpPr>
          <p:nvPr>
            <p:ph idx="1"/>
          </p:nvPr>
        </p:nvSpPr>
        <p:spPr/>
        <p:txBody>
          <a:bodyPr>
            <a:normAutofit/>
          </a:bodyPr>
          <a:lstStyle/>
          <a:p>
            <a:r>
              <a:rPr kumimoji="1" lang="ja-JP" altLang="en-US" sz="2400" dirty="0"/>
              <a:t>ナル表現の多言語対照の意義は何か</a:t>
            </a:r>
            <a:endParaRPr kumimoji="1" lang="en-US" altLang="ja-JP" sz="2400" dirty="0"/>
          </a:p>
          <a:p>
            <a:r>
              <a:rPr lang="ja-JP" altLang="en-US" sz="2400" dirty="0"/>
              <a:t>ナルに相当する動詞を単に対照しているだけでは、あまり意味はない。</a:t>
            </a:r>
            <a:endParaRPr lang="en-US" altLang="ja-JP" sz="2400" dirty="0"/>
          </a:p>
          <a:p>
            <a:r>
              <a:rPr kumimoji="1" lang="ja-JP" altLang="en-US" sz="2400" dirty="0"/>
              <a:t>たとえば、〇〇語はスル的言語、〇〇語はナル的言語、〇〇語はその中間だとか</a:t>
            </a:r>
            <a:r>
              <a:rPr kumimoji="1" lang="en-US" altLang="ja-JP" sz="2400" dirty="0"/>
              <a:t>…</a:t>
            </a:r>
            <a:r>
              <a:rPr kumimoji="1" lang="ja-JP" altLang="en-US" sz="2400" dirty="0"/>
              <a:t>どういう基準で決めるのだろうか</a:t>
            </a:r>
            <a:endParaRPr kumimoji="1" lang="en-US" altLang="ja-JP" sz="2400" dirty="0"/>
          </a:p>
          <a:p>
            <a:r>
              <a:rPr lang="ja-JP" altLang="en-US" sz="2400" dirty="0"/>
              <a:t>ナルを含む事態把握のスキーマを設定することによって、対照研究の幅も広がるのではないか。</a:t>
            </a:r>
            <a:endParaRPr lang="en-US" altLang="ja-JP" sz="2400" dirty="0"/>
          </a:p>
          <a:p>
            <a:r>
              <a:rPr kumimoji="1" lang="ja-JP" altLang="en-US" sz="2400" dirty="0"/>
              <a:t>「場における事態の出来・生起」というスキーマを設定する。</a:t>
            </a:r>
          </a:p>
        </p:txBody>
      </p:sp>
    </p:spTree>
    <p:extLst>
      <p:ext uri="{BB962C8B-B14F-4D97-AF65-F5344CB8AC3E}">
        <p14:creationId xmlns:p14="http://schemas.microsoft.com/office/powerpoint/2010/main" val="1481593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B87868-4CEE-45A1-98BE-6DBC38E409EE}"/>
              </a:ext>
            </a:extLst>
          </p:cNvPr>
          <p:cNvSpPr>
            <a:spLocks noGrp="1"/>
          </p:cNvSpPr>
          <p:nvPr>
            <p:ph type="title"/>
          </p:nvPr>
        </p:nvSpPr>
        <p:spPr/>
        <p:txBody>
          <a:bodyPr/>
          <a:lstStyle/>
          <a:p>
            <a:r>
              <a:rPr lang="ja-JP" altLang="ja-JP" dirty="0"/>
              <a:t>「動詞＋主格」タイプの表現</a:t>
            </a:r>
            <a:endParaRPr kumimoji="1" lang="ja-JP" altLang="en-US" dirty="0"/>
          </a:p>
        </p:txBody>
      </p:sp>
      <p:sp>
        <p:nvSpPr>
          <p:cNvPr id="3" name="コンテンツ プレースホルダー 2">
            <a:extLst>
              <a:ext uri="{FF2B5EF4-FFF2-40B4-BE49-F238E27FC236}">
                <a16:creationId xmlns:a16="http://schemas.microsoft.com/office/drawing/2014/main" id="{BD2BFF67-A5C5-4741-9026-5C74837E46CC}"/>
              </a:ext>
            </a:extLst>
          </p:cNvPr>
          <p:cNvSpPr>
            <a:spLocks noGrp="1"/>
          </p:cNvSpPr>
          <p:nvPr>
            <p:ph idx="1"/>
          </p:nvPr>
        </p:nvSpPr>
        <p:spPr/>
        <p:txBody>
          <a:bodyPr/>
          <a:lstStyle/>
          <a:p>
            <a:r>
              <a:rPr lang="ja-JP" altLang="ja-JP" sz="2800" dirty="0"/>
              <a:t>　</a:t>
            </a:r>
            <a:r>
              <a:rPr lang="zh-CN" altLang="ja-JP" sz="2800" dirty="0"/>
              <a:t>自然現象…下雨</a:t>
            </a:r>
            <a:r>
              <a:rPr lang="ja-JP" altLang="en-US" sz="2800" dirty="0"/>
              <a:t> </a:t>
            </a:r>
            <a:r>
              <a:rPr lang="zh-CN" altLang="ja-JP" sz="2800" dirty="0"/>
              <a:t>下雪 刮风 打雷 </a:t>
            </a:r>
            <a:endParaRPr lang="ja-JP" altLang="ja-JP" sz="2800" dirty="0"/>
          </a:p>
          <a:p>
            <a:r>
              <a:rPr lang="zh-CN" altLang="ja-JP" sz="2800" dirty="0"/>
              <a:t>　</a:t>
            </a:r>
            <a:r>
              <a:rPr lang="ja-JP" altLang="ja-JP" sz="2800" dirty="0"/>
              <a:t>自然界の現象…生根 发芽 开花 结果 </a:t>
            </a:r>
            <a:endParaRPr lang="en-US" altLang="ja-JP" sz="2800" dirty="0"/>
          </a:p>
          <a:p>
            <a:r>
              <a:rPr lang="ja-JP" altLang="en-US" sz="2800" dirty="0"/>
              <a:t>　</a:t>
            </a:r>
            <a:r>
              <a:rPr lang="zh-TW" altLang="ja-JP" sz="2800" dirty="0"/>
              <a:t>生理現象…　生病 生气 生孩子</a:t>
            </a:r>
            <a:endParaRPr lang="ja-JP" altLang="ja-JP" sz="2800" dirty="0"/>
          </a:p>
          <a:p>
            <a:r>
              <a:rPr lang="ja-JP" altLang="en-US" sz="2800" dirty="0"/>
              <a:t>　</a:t>
            </a:r>
            <a:r>
              <a:rPr lang="ja-JP" altLang="ja-JP" sz="2800" dirty="0"/>
              <a:t>ナル動詞で言えるタイプ…　成事 成交 成才</a:t>
            </a:r>
            <a:endParaRPr lang="en-US" altLang="ja-JP" sz="2800" dirty="0"/>
          </a:p>
          <a:p>
            <a:r>
              <a:rPr lang="ja-JP" altLang="ja-JP" sz="2800" u="sng" dirty="0"/>
              <a:t>「イマ・ココに事態が出現する」（岡）</a:t>
            </a:r>
            <a:endParaRPr lang="en-US" altLang="ja-JP" sz="2800" u="sng" dirty="0"/>
          </a:p>
          <a:p>
            <a:pPr marL="0" indent="0">
              <a:buNone/>
            </a:pPr>
            <a:r>
              <a:rPr lang="ja-JP" altLang="en-US" sz="2800" u="sng" dirty="0"/>
              <a:t>　⇒　ナル表現のスキーマに合致</a:t>
            </a:r>
            <a:endParaRPr lang="ja-JP" altLang="ja-JP" sz="2800" dirty="0"/>
          </a:p>
          <a:p>
            <a:endParaRPr kumimoji="1" lang="ja-JP" altLang="en-US" dirty="0"/>
          </a:p>
        </p:txBody>
      </p:sp>
    </p:spTree>
    <p:extLst>
      <p:ext uri="{BB962C8B-B14F-4D97-AF65-F5344CB8AC3E}">
        <p14:creationId xmlns:p14="http://schemas.microsoft.com/office/powerpoint/2010/main" val="764888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6B5763-107E-446E-AF66-F4234E3FA4D3}"/>
              </a:ext>
            </a:extLst>
          </p:cNvPr>
          <p:cNvSpPr>
            <a:spLocks noGrp="1"/>
          </p:cNvSpPr>
          <p:nvPr>
            <p:ph type="title"/>
          </p:nvPr>
        </p:nvSpPr>
        <p:spPr/>
        <p:txBody>
          <a:bodyPr/>
          <a:lstStyle/>
          <a:p>
            <a:r>
              <a:rPr kumimoji="1" lang="ja-JP" altLang="en-US" dirty="0"/>
              <a:t>中動態</a:t>
            </a:r>
            <a:r>
              <a:rPr lang="ja-JP" altLang="en-US" dirty="0"/>
              <a:t>はナル表現である</a:t>
            </a:r>
            <a:endParaRPr kumimoji="1" lang="ja-JP" altLang="en-US" dirty="0"/>
          </a:p>
        </p:txBody>
      </p:sp>
      <p:sp>
        <p:nvSpPr>
          <p:cNvPr id="3" name="コンテンツ プレースホルダー 2">
            <a:extLst>
              <a:ext uri="{FF2B5EF4-FFF2-40B4-BE49-F238E27FC236}">
                <a16:creationId xmlns:a16="http://schemas.microsoft.com/office/drawing/2014/main" id="{8869A192-DE05-4705-BA5B-4BDF027C8BFA}"/>
              </a:ext>
            </a:extLst>
          </p:cNvPr>
          <p:cNvSpPr>
            <a:spLocks noGrp="1"/>
          </p:cNvSpPr>
          <p:nvPr>
            <p:ph idx="1"/>
          </p:nvPr>
        </p:nvSpPr>
        <p:spPr/>
        <p:txBody>
          <a:bodyPr>
            <a:normAutofit/>
          </a:bodyPr>
          <a:lstStyle/>
          <a:p>
            <a:r>
              <a:rPr lang="ja-JP" altLang="ja-JP" dirty="0"/>
              <a:t>バンヴェニスト（</a:t>
            </a:r>
            <a:r>
              <a:rPr lang="en-US" altLang="ja-JP" dirty="0"/>
              <a:t>1983</a:t>
            </a:r>
            <a:r>
              <a:rPr lang="ja-JP" altLang="ja-JP" dirty="0"/>
              <a:t>）</a:t>
            </a:r>
            <a:r>
              <a:rPr lang="en-US" altLang="ja-JP" dirty="0"/>
              <a:t>…</a:t>
            </a:r>
            <a:r>
              <a:rPr lang="ja-JP" altLang="ja-JP" dirty="0"/>
              <a:t>「受動態」が生まれる以前の「能動態・中動態」の対立を「外相」と「内相」の対立（主語が過程の外にあるか内にあるか）</a:t>
            </a:r>
            <a:r>
              <a:rPr lang="ja-JP" altLang="en-US" dirty="0"/>
              <a:t>　古代ギリシャ語に残る。</a:t>
            </a:r>
            <a:endParaRPr lang="en-US" altLang="ja-JP" dirty="0"/>
          </a:p>
          <a:p>
            <a:r>
              <a:rPr lang="ja-JP" altLang="ja-JP" dirty="0"/>
              <a:t>細江逸記（</a:t>
            </a:r>
            <a:r>
              <a:rPr lang="en-US" altLang="ja-JP" dirty="0"/>
              <a:t>1928</a:t>
            </a:r>
            <a:r>
              <a:rPr lang="ja-JP" altLang="ja-JP" dirty="0"/>
              <a:t>）</a:t>
            </a:r>
            <a:r>
              <a:rPr lang="en-US" altLang="ja-JP" dirty="0"/>
              <a:t>…</a:t>
            </a:r>
            <a:r>
              <a:rPr lang="ja-JP" altLang="ja-JP" dirty="0"/>
              <a:t>「中動態」</a:t>
            </a:r>
            <a:r>
              <a:rPr lang="ja-JP" altLang="en-US" dirty="0"/>
              <a:t>は</a:t>
            </a:r>
            <a:r>
              <a:rPr lang="ja-JP" altLang="ja-JP" dirty="0"/>
              <a:t>「反照性能相」</a:t>
            </a:r>
            <a:r>
              <a:rPr lang="ja-JP" altLang="en-US" dirty="0"/>
              <a:t>（</a:t>
            </a:r>
            <a:r>
              <a:rPr lang="ja-JP" altLang="ja-JP" dirty="0"/>
              <a:t>動作が行為者を去らずその影響は何らかの形式において行為者自身に反照する性質のもの</a:t>
            </a:r>
            <a:r>
              <a:rPr lang="ja-JP" altLang="en-US" dirty="0"/>
              <a:t>）</a:t>
            </a:r>
            <a:r>
              <a:rPr lang="ja-JP" altLang="ja-JP" dirty="0"/>
              <a:t>この「反照」（再帰）から、「受動、自動、自然の勢い」へ機能分化したという。日本語では、「ゆ・らゆ」「る・らる」「れる・られる」。</a:t>
            </a:r>
            <a:endParaRPr lang="en-US" altLang="ja-JP" dirty="0"/>
          </a:p>
          <a:p>
            <a:r>
              <a:rPr lang="ja-JP" altLang="ja-JP" dirty="0"/>
              <a:t>國分（</a:t>
            </a:r>
            <a:r>
              <a:rPr lang="en-US" altLang="ja-JP" dirty="0"/>
              <a:t>2017</a:t>
            </a:r>
            <a:r>
              <a:rPr lang="ja-JP" altLang="ja-JP" dirty="0"/>
              <a:t>）</a:t>
            </a:r>
            <a:r>
              <a:rPr lang="en-US" altLang="ja-JP" dirty="0"/>
              <a:t>…</a:t>
            </a:r>
            <a:r>
              <a:rPr lang="ja-JP" altLang="ja-JP" dirty="0"/>
              <a:t>「</a:t>
            </a:r>
            <a:r>
              <a:rPr lang="ja-JP" altLang="ja-JP" dirty="0">
                <a:solidFill>
                  <a:srgbClr val="FF0000"/>
                </a:solidFill>
              </a:rPr>
              <a:t>主語の座として</a:t>
            </a:r>
            <a:r>
              <a:rPr lang="ja-JP" altLang="ja-JP" u="sng" dirty="0">
                <a:solidFill>
                  <a:srgbClr val="FF0000"/>
                </a:solidFill>
              </a:rPr>
              <a:t>「自然の勢い」が実現される様を指示する表現</a:t>
            </a:r>
            <a:r>
              <a:rPr lang="ja-JP" altLang="ja-JP" dirty="0"/>
              <a:t>」</a:t>
            </a:r>
            <a:endParaRPr lang="en-US" altLang="ja-JP" dirty="0"/>
          </a:p>
          <a:p>
            <a:r>
              <a:rPr lang="ja-JP" altLang="ja-JP" dirty="0"/>
              <a:t>金谷（</a:t>
            </a:r>
            <a:r>
              <a:rPr lang="en-US" altLang="ja-JP" dirty="0"/>
              <a:t>2004</a:t>
            </a:r>
            <a:r>
              <a:rPr lang="ja-JP" altLang="ja-JP" dirty="0"/>
              <a:t>）</a:t>
            </a:r>
            <a:r>
              <a:rPr lang="en-US" altLang="ja-JP" dirty="0"/>
              <a:t>…</a:t>
            </a:r>
            <a:r>
              <a:rPr lang="ja-JP" altLang="ja-JP" dirty="0"/>
              <a:t>バンヴェニスト、細江が主語や行為者を中心として考えることを批判し、「中動相」を「</a:t>
            </a:r>
            <a:r>
              <a:rPr lang="ja-JP" altLang="ja-JP" u="sng" dirty="0">
                <a:solidFill>
                  <a:srgbClr val="FF0000"/>
                </a:solidFill>
              </a:rPr>
              <a:t>行為者の不在、自然の勢いの表現</a:t>
            </a:r>
            <a:r>
              <a:rPr lang="ja-JP" altLang="ja-JP" dirty="0"/>
              <a:t>である」とし、中動相の人称語尾は、「行為者ではなく、</a:t>
            </a:r>
            <a:r>
              <a:rPr lang="ja-JP" altLang="ja-JP" u="sng" dirty="0"/>
              <a:t>出来事の場所としての人間</a:t>
            </a:r>
            <a:r>
              <a:rPr lang="ja-JP" altLang="ja-JP" dirty="0"/>
              <a:t>」である</a:t>
            </a:r>
            <a:endParaRPr lang="en-US" altLang="ja-JP" dirty="0"/>
          </a:p>
          <a:p>
            <a:r>
              <a:rPr lang="ja-JP" altLang="en-US" dirty="0"/>
              <a:t>中動態は、</a:t>
            </a:r>
            <a:r>
              <a:rPr lang="ja-JP" altLang="en-US" dirty="0">
                <a:solidFill>
                  <a:srgbClr val="FF0000"/>
                </a:solidFill>
              </a:rPr>
              <a:t>「場における自然の勢い」</a:t>
            </a:r>
            <a:r>
              <a:rPr lang="ja-JP" altLang="en-US" dirty="0"/>
              <a:t>（事態の出来・生起）＝ナル表現のスキーマと合致</a:t>
            </a:r>
            <a:endParaRPr lang="en-US" altLang="ja-JP" dirty="0"/>
          </a:p>
        </p:txBody>
      </p:sp>
    </p:spTree>
    <p:extLst>
      <p:ext uri="{BB962C8B-B14F-4D97-AF65-F5344CB8AC3E}">
        <p14:creationId xmlns:p14="http://schemas.microsoft.com/office/powerpoint/2010/main" val="3445722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00209B-E76D-44A1-BA0E-169247332514}"/>
              </a:ext>
            </a:extLst>
          </p:cNvPr>
          <p:cNvSpPr>
            <a:spLocks noGrp="1"/>
          </p:cNvSpPr>
          <p:nvPr>
            <p:ph type="title"/>
          </p:nvPr>
        </p:nvSpPr>
        <p:spPr/>
        <p:txBody>
          <a:bodyPr/>
          <a:lstStyle/>
          <a:p>
            <a:r>
              <a:rPr kumimoji="1" lang="ja-JP" altLang="en-US" dirty="0"/>
              <a:t>おわりに</a:t>
            </a:r>
          </a:p>
        </p:txBody>
      </p:sp>
      <p:sp>
        <p:nvSpPr>
          <p:cNvPr id="3" name="コンテンツ プレースホルダー 2">
            <a:extLst>
              <a:ext uri="{FF2B5EF4-FFF2-40B4-BE49-F238E27FC236}">
                <a16:creationId xmlns:a16="http://schemas.microsoft.com/office/drawing/2014/main" id="{96D89896-DAA3-4FB4-B019-FF51D5703B37}"/>
              </a:ext>
            </a:extLst>
          </p:cNvPr>
          <p:cNvSpPr>
            <a:spLocks noGrp="1"/>
          </p:cNvSpPr>
          <p:nvPr>
            <p:ph idx="1"/>
          </p:nvPr>
        </p:nvSpPr>
        <p:spPr/>
        <p:txBody>
          <a:bodyPr/>
          <a:lstStyle/>
          <a:p>
            <a:r>
              <a:rPr lang="ja-JP" altLang="ja-JP" sz="2800" b="1" dirty="0"/>
              <a:t>「場における事態の出来・生起」というスキーマで、日本語および、世界の言語でのナル的表現を対照していくと、単に「スル」対「ナル」という対照にとどまらない、世界言語のより広い言語現象が見えてくるのではないか。</a:t>
            </a:r>
            <a:endParaRPr lang="en-US" altLang="ja-JP" sz="2800" b="1" dirty="0"/>
          </a:p>
          <a:p>
            <a:r>
              <a:rPr lang="ja-JP" altLang="en-US" sz="2800" b="1" dirty="0"/>
              <a:t>語彙（ナル相当動詞、出来動詞）だけではなく、構文単位で考える必要性（存現文、中動態）</a:t>
            </a:r>
            <a:endParaRPr lang="en-US" altLang="ja-JP" sz="2800" b="1" dirty="0"/>
          </a:p>
          <a:p>
            <a:r>
              <a:rPr lang="ja-JP" altLang="en-US" sz="2800" b="1" dirty="0"/>
              <a:t>「場における」という場の重要性＝場の言語学</a:t>
            </a:r>
            <a:endParaRPr lang="ja-JP" altLang="ja-JP" sz="2800" dirty="0"/>
          </a:p>
          <a:p>
            <a:endParaRPr kumimoji="1" lang="ja-JP" altLang="en-US" dirty="0"/>
          </a:p>
        </p:txBody>
      </p:sp>
    </p:spTree>
    <p:extLst>
      <p:ext uri="{BB962C8B-B14F-4D97-AF65-F5344CB8AC3E}">
        <p14:creationId xmlns:p14="http://schemas.microsoft.com/office/powerpoint/2010/main" val="1318017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F4CEC6-2A6A-4C4A-AE0C-1947B2D8DF92}"/>
              </a:ext>
            </a:extLst>
          </p:cNvPr>
          <p:cNvSpPr>
            <a:spLocks noGrp="1"/>
          </p:cNvSpPr>
          <p:nvPr>
            <p:ph type="title"/>
          </p:nvPr>
        </p:nvSpPr>
        <p:spPr/>
        <p:txBody>
          <a:bodyPr/>
          <a:lstStyle/>
          <a:p>
            <a:r>
              <a:rPr kumimoji="1" lang="ja-JP" altLang="en-US" dirty="0"/>
              <a:t>参考文献</a:t>
            </a:r>
          </a:p>
        </p:txBody>
      </p:sp>
      <p:sp>
        <p:nvSpPr>
          <p:cNvPr id="3" name="コンテンツ プレースホルダー 2">
            <a:extLst>
              <a:ext uri="{FF2B5EF4-FFF2-40B4-BE49-F238E27FC236}">
                <a16:creationId xmlns:a16="http://schemas.microsoft.com/office/drawing/2014/main" id="{D8EDB2F2-8288-440A-AAA7-DE1FB40C18F1}"/>
              </a:ext>
            </a:extLst>
          </p:cNvPr>
          <p:cNvSpPr>
            <a:spLocks noGrp="1"/>
          </p:cNvSpPr>
          <p:nvPr>
            <p:ph idx="1"/>
          </p:nvPr>
        </p:nvSpPr>
        <p:spPr/>
        <p:txBody>
          <a:bodyPr>
            <a:normAutofit fontScale="92500"/>
          </a:bodyPr>
          <a:lstStyle/>
          <a:p>
            <a:r>
              <a:rPr lang="ja-JP" altLang="ja-JP" dirty="0"/>
              <a:t>池上嘉彦（</a:t>
            </a:r>
            <a:r>
              <a:rPr lang="en-US" altLang="ja-JP" dirty="0"/>
              <a:t>2000</a:t>
            </a:r>
            <a:r>
              <a:rPr lang="ja-JP" altLang="ja-JP" dirty="0"/>
              <a:t>）『「日本語論」への招待』講談社</a:t>
            </a:r>
          </a:p>
          <a:p>
            <a:r>
              <a:rPr lang="ja-JP" altLang="ja-JP" dirty="0"/>
              <a:t>岡　智之（</a:t>
            </a:r>
            <a:r>
              <a:rPr lang="en-US" altLang="ja-JP" dirty="0"/>
              <a:t>2002</a:t>
            </a:r>
            <a:r>
              <a:rPr lang="ja-JP" altLang="ja-JP" dirty="0"/>
              <a:t>）「存在構文に基づく日本語諸構文のネットワーク―日本語文法論への存在論的アプローチ―」『認知言語学論考</a:t>
            </a:r>
            <a:r>
              <a:rPr lang="en-US" altLang="ja-JP" dirty="0"/>
              <a:t>No.2</a:t>
            </a:r>
            <a:r>
              <a:rPr lang="ja-JP" altLang="ja-JP" dirty="0"/>
              <a:t>』ひつじ書房、</a:t>
            </a:r>
            <a:r>
              <a:rPr lang="en-US" altLang="ja-JP" dirty="0"/>
              <a:t>pp111-156</a:t>
            </a:r>
            <a:endParaRPr lang="ja-JP" altLang="ja-JP" dirty="0"/>
          </a:p>
          <a:p>
            <a:r>
              <a:rPr lang="ja-JP" altLang="ja-JP" dirty="0"/>
              <a:t>岡　智之（</a:t>
            </a:r>
            <a:r>
              <a:rPr lang="en-US" altLang="ja-JP" dirty="0"/>
              <a:t>2004</a:t>
            </a:r>
            <a:r>
              <a:rPr lang="ja-JP" altLang="ja-JP" dirty="0"/>
              <a:t>）『存在と時間の言語範疇化―日本語文法論への存在論的・認知論的アプローチ』大阪外国語大学博士論文シリーズ</a:t>
            </a:r>
            <a:r>
              <a:rPr lang="en-US" altLang="ja-JP" dirty="0"/>
              <a:t>Vol.28</a:t>
            </a:r>
            <a:r>
              <a:rPr lang="ja-JP" altLang="ja-JP" dirty="0"/>
              <a:t>、大阪外国語大学言語社会学会</a:t>
            </a:r>
          </a:p>
          <a:p>
            <a:r>
              <a:rPr lang="ja-JP" altLang="ja-JP" dirty="0"/>
              <a:t>岡 智之（</a:t>
            </a:r>
            <a:r>
              <a:rPr lang="en-US" altLang="ja-JP" dirty="0"/>
              <a:t>2012</a:t>
            </a:r>
            <a:r>
              <a:rPr lang="ja-JP" altLang="ja-JP" dirty="0"/>
              <a:t>）「現代朝鮮語のナル的表現の諸相」『日本認知言語学会論文集第</a:t>
            </a:r>
            <a:r>
              <a:rPr lang="en-US" altLang="ja-JP" dirty="0"/>
              <a:t> 12 </a:t>
            </a:r>
            <a:r>
              <a:rPr lang="ja-JP" altLang="ja-JP" dirty="0"/>
              <a:t>巻』</a:t>
            </a:r>
            <a:r>
              <a:rPr lang="en-US" altLang="ja-JP" dirty="0"/>
              <a:t>pp553-557   </a:t>
            </a:r>
            <a:endParaRPr lang="ja-JP" altLang="ja-JP" dirty="0"/>
          </a:p>
          <a:p>
            <a:r>
              <a:rPr lang="ja-JP" altLang="ja-JP" dirty="0"/>
              <a:t>岡 智之（</a:t>
            </a:r>
            <a:r>
              <a:rPr lang="en-US" altLang="ja-JP" dirty="0"/>
              <a:t>2013</a:t>
            </a:r>
            <a:r>
              <a:rPr lang="ja-JP" altLang="ja-JP" dirty="0"/>
              <a:t>）『場所の言語学』ひつじ書房 </a:t>
            </a:r>
          </a:p>
          <a:p>
            <a:r>
              <a:rPr lang="ja-JP" altLang="ja-JP" dirty="0"/>
              <a:t>岡智之（</a:t>
            </a:r>
            <a:r>
              <a:rPr lang="en-US" altLang="ja-JP" dirty="0"/>
              <a:t>2018</a:t>
            </a:r>
            <a:r>
              <a:rPr lang="ja-JP" altLang="ja-JP" dirty="0"/>
              <a:t>）「日本語と朝鮮語のナル的表現と事態把握―ナル的表現のスキーマ設定に向けて―」『日本認知言語学会論文集第</a:t>
            </a:r>
            <a:r>
              <a:rPr lang="en-US" altLang="ja-JP" dirty="0"/>
              <a:t>18</a:t>
            </a:r>
            <a:r>
              <a:rPr lang="ja-JP" altLang="ja-JP" dirty="0"/>
              <a:t>巻』</a:t>
            </a:r>
            <a:r>
              <a:rPr lang="en-US" altLang="ja-JP" dirty="0"/>
              <a:t>pp604-609</a:t>
            </a:r>
            <a:endParaRPr lang="ja-JP" altLang="ja-JP" dirty="0"/>
          </a:p>
          <a:p>
            <a:r>
              <a:rPr lang="ja-JP" altLang="ja-JP" dirty="0"/>
              <a:t>岡　智之（</a:t>
            </a:r>
            <a:r>
              <a:rPr lang="en-US" altLang="ja-JP" dirty="0"/>
              <a:t>2019</a:t>
            </a:r>
            <a:r>
              <a:rPr lang="ja-JP" altLang="ja-JP" dirty="0"/>
              <a:t>）「クルド語のナル表現と事態把握」『日本認知言語学会論文集第</a:t>
            </a:r>
            <a:r>
              <a:rPr lang="en-US" altLang="ja-JP" dirty="0"/>
              <a:t>19</a:t>
            </a:r>
            <a:r>
              <a:rPr lang="ja-JP" altLang="ja-JP" dirty="0"/>
              <a:t>巻』</a:t>
            </a:r>
            <a:r>
              <a:rPr lang="en-US" altLang="ja-JP" dirty="0"/>
              <a:t>pp572-577.</a:t>
            </a:r>
            <a:endParaRPr lang="ja-JP" altLang="ja-JP" dirty="0"/>
          </a:p>
        </p:txBody>
      </p:sp>
    </p:spTree>
    <p:extLst>
      <p:ext uri="{BB962C8B-B14F-4D97-AF65-F5344CB8AC3E}">
        <p14:creationId xmlns:p14="http://schemas.microsoft.com/office/powerpoint/2010/main" val="4649236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4EBD93-15EC-4C84-BEB8-08F5A3662DE5}"/>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A5F68DC3-41CC-4246-AB7B-1FCF998B467F}"/>
              </a:ext>
            </a:extLst>
          </p:cNvPr>
          <p:cNvSpPr>
            <a:spLocks noGrp="1"/>
          </p:cNvSpPr>
          <p:nvPr>
            <p:ph idx="1"/>
          </p:nvPr>
        </p:nvSpPr>
        <p:spPr/>
        <p:txBody>
          <a:bodyPr>
            <a:normAutofit fontScale="92500" lnSpcReduction="10000"/>
          </a:bodyPr>
          <a:lstStyle/>
          <a:p>
            <a:r>
              <a:rPr lang="ja-JP" altLang="ja-JP" dirty="0"/>
              <a:t>尾上圭介（</a:t>
            </a:r>
            <a:r>
              <a:rPr lang="en-US" altLang="ja-JP" dirty="0"/>
              <a:t>1998</a:t>
            </a:r>
            <a:r>
              <a:rPr lang="ja-JP" altLang="ja-JP" dirty="0"/>
              <a:t>）「文法を考える</a:t>
            </a:r>
            <a:r>
              <a:rPr lang="en-US" altLang="ja-JP" dirty="0"/>
              <a:t> 5 </a:t>
            </a:r>
            <a:r>
              <a:rPr lang="ja-JP" altLang="ja-JP" dirty="0"/>
              <a:t>出来文（</a:t>
            </a:r>
            <a:r>
              <a:rPr lang="en-US" altLang="ja-JP" dirty="0"/>
              <a:t>1</a:t>
            </a:r>
            <a:r>
              <a:rPr lang="ja-JP" altLang="ja-JP" dirty="0"/>
              <a:t>）」『日本語学』</a:t>
            </a:r>
            <a:r>
              <a:rPr lang="en-US" altLang="ja-JP" dirty="0"/>
              <a:t>17(7):76-83, </a:t>
            </a:r>
            <a:r>
              <a:rPr lang="ja-JP" altLang="ja-JP" dirty="0"/>
              <a:t>明治書院 </a:t>
            </a:r>
          </a:p>
          <a:p>
            <a:r>
              <a:rPr lang="ja-JP" altLang="ja-JP" dirty="0"/>
              <a:t>金谷武洋（</a:t>
            </a:r>
            <a:r>
              <a:rPr lang="en-US" altLang="ja-JP" dirty="0"/>
              <a:t>2004</a:t>
            </a:r>
            <a:r>
              <a:rPr lang="ja-JP" altLang="ja-JP" dirty="0"/>
              <a:t>）『英語にも主語はなかった―日本語文法から言語千年史へ』講談社</a:t>
            </a:r>
          </a:p>
          <a:p>
            <a:r>
              <a:rPr lang="ja-JP" altLang="ja-JP" dirty="0"/>
              <a:t>國分功一朗（</a:t>
            </a:r>
            <a:r>
              <a:rPr lang="en-US" altLang="ja-JP" dirty="0"/>
              <a:t>2017</a:t>
            </a:r>
            <a:r>
              <a:rPr lang="ja-JP" altLang="ja-JP" dirty="0"/>
              <a:t>）『中動態の世界―意志と責任の考古学』医学書院</a:t>
            </a:r>
          </a:p>
          <a:p>
            <a:r>
              <a:rPr lang="ja-JP" altLang="ja-JP" dirty="0"/>
              <a:t>徐一平（</a:t>
            </a:r>
            <a:r>
              <a:rPr lang="en-US" altLang="ja-JP" dirty="0"/>
              <a:t>2018</a:t>
            </a:r>
            <a:r>
              <a:rPr lang="ja-JP" altLang="ja-JP" dirty="0"/>
              <a:t>）「「ナル表現」と「スル表現」から見た日本語と中国語」『国際連語論学会　連語論研究</a:t>
            </a:r>
            <a:r>
              <a:rPr lang="en-US" altLang="ja-JP" dirty="0"/>
              <a:t>(8)</a:t>
            </a:r>
            <a:r>
              <a:rPr lang="ja-JP" altLang="ja-JP" dirty="0"/>
              <a:t>』</a:t>
            </a:r>
            <a:r>
              <a:rPr lang="en-US" altLang="ja-JP" dirty="0"/>
              <a:t>pp3-11.</a:t>
            </a:r>
            <a:endParaRPr lang="ja-JP" altLang="ja-JP" dirty="0"/>
          </a:p>
          <a:p>
            <a:r>
              <a:rPr lang="ja-JP" altLang="ja-JP" dirty="0"/>
              <a:t>バンヴェニスト（</a:t>
            </a:r>
            <a:r>
              <a:rPr lang="en-US" altLang="ja-JP" dirty="0"/>
              <a:t>1983</a:t>
            </a:r>
            <a:r>
              <a:rPr lang="ja-JP" altLang="ja-JP" dirty="0"/>
              <a:t>）「思考の範疇と言語の範疇」「動詞の能動態と中動態」『一般言語学の諸問題』 みすず書房</a:t>
            </a:r>
          </a:p>
          <a:p>
            <a:r>
              <a:rPr lang="ja-JP" altLang="ja-JP" dirty="0"/>
              <a:t>細江逸記（</a:t>
            </a:r>
            <a:r>
              <a:rPr lang="en-US" altLang="ja-JP" dirty="0"/>
              <a:t>1928</a:t>
            </a:r>
            <a:r>
              <a:rPr lang="ja-JP" altLang="ja-JP" dirty="0"/>
              <a:t>）「我が国語の動詞の相（</a:t>
            </a:r>
            <a:r>
              <a:rPr lang="en-US" altLang="ja-JP" dirty="0"/>
              <a:t>Voice</a:t>
            </a:r>
            <a:r>
              <a:rPr lang="ja-JP" altLang="ja-JP" dirty="0"/>
              <a:t>）を論じ、動詞の活用形式の分岐するに至りし原理の 一端に及ぶ」『岡倉由三郎退官記念論集』岡倉先生還暦祝賀会発行</a:t>
            </a:r>
          </a:p>
          <a:p>
            <a:r>
              <a:rPr lang="ja-JP" altLang="ja-JP" dirty="0"/>
              <a:t>守屋三千代（</a:t>
            </a:r>
            <a:r>
              <a:rPr lang="en-US" altLang="ja-JP" dirty="0"/>
              <a:t>2012</a:t>
            </a:r>
            <a:r>
              <a:rPr lang="ja-JP" altLang="ja-JP" dirty="0"/>
              <a:t>）「現代日本語の「ナル表現」―「ナル文」と「ラレル文」のイメージ・スキーマ」」『日本認知言語学会論文集　第</a:t>
            </a:r>
            <a:r>
              <a:rPr lang="en-US" altLang="ja-JP" dirty="0"/>
              <a:t>12</a:t>
            </a:r>
            <a:r>
              <a:rPr lang="ja-JP" altLang="ja-JP" dirty="0"/>
              <a:t>巻』</a:t>
            </a:r>
            <a:r>
              <a:rPr lang="en-US" altLang="ja-JP" dirty="0"/>
              <a:t>pp537-542.</a:t>
            </a:r>
            <a:endParaRPr lang="ja-JP" altLang="ja-JP" dirty="0"/>
          </a:p>
          <a:p>
            <a:endParaRPr kumimoji="1" lang="ja-JP" altLang="en-US" dirty="0"/>
          </a:p>
        </p:txBody>
      </p:sp>
    </p:spTree>
    <p:extLst>
      <p:ext uri="{BB962C8B-B14F-4D97-AF65-F5344CB8AC3E}">
        <p14:creationId xmlns:p14="http://schemas.microsoft.com/office/powerpoint/2010/main" val="3551289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5BC9DC-760D-4CB2-A3CD-0A8C119AD01F}"/>
              </a:ext>
            </a:extLst>
          </p:cNvPr>
          <p:cNvSpPr>
            <a:spLocks noGrp="1"/>
          </p:cNvSpPr>
          <p:nvPr>
            <p:ph type="title"/>
          </p:nvPr>
        </p:nvSpPr>
        <p:spPr/>
        <p:txBody>
          <a:bodyPr/>
          <a:lstStyle/>
          <a:p>
            <a:r>
              <a:rPr kumimoji="1" lang="ja-JP" altLang="en-US" dirty="0"/>
              <a:t>ナル表現とは何か</a:t>
            </a:r>
          </a:p>
        </p:txBody>
      </p:sp>
      <p:sp>
        <p:nvSpPr>
          <p:cNvPr id="3" name="コンテンツ プレースホルダー 2">
            <a:extLst>
              <a:ext uri="{FF2B5EF4-FFF2-40B4-BE49-F238E27FC236}">
                <a16:creationId xmlns:a16="http://schemas.microsoft.com/office/drawing/2014/main" id="{8396BE35-3A54-4083-A16A-A72A9FA00B09}"/>
              </a:ext>
            </a:extLst>
          </p:cNvPr>
          <p:cNvSpPr>
            <a:spLocks noGrp="1"/>
          </p:cNvSpPr>
          <p:nvPr>
            <p:ph idx="1"/>
          </p:nvPr>
        </p:nvSpPr>
        <p:spPr/>
        <p:txBody>
          <a:bodyPr>
            <a:normAutofit/>
          </a:bodyPr>
          <a:lstStyle/>
          <a:p>
            <a:r>
              <a:rPr lang="ja-JP" altLang="ja-JP" sz="2400" dirty="0"/>
              <a:t>守屋（</a:t>
            </a:r>
            <a:r>
              <a:rPr lang="en-US" altLang="ja-JP" sz="2400" dirty="0"/>
              <a:t>2012</a:t>
            </a:r>
            <a:r>
              <a:rPr lang="ja-JP" altLang="ja-JP" sz="2400" dirty="0"/>
              <a:t>）「「ナル表現」とは、事態の出来・変化に際し、事態を非分析的に話者が受けとめ、動因の存在を（たとえ人間であっても）必ずしも言語的に明示せず、事態を総体として言語化するような表現を指す。日本語の「ナル表現」は、「ナル」や「デキル」を典型とする自動詞や、接辞の「めく・たつ」などを述語に含む文、および動詞の後に「（ラ）レル」の形式を伴う「ラレル文」等の形式で具体化される」</a:t>
            </a:r>
          </a:p>
          <a:p>
            <a:r>
              <a:rPr kumimoji="1" lang="ja-JP" altLang="en-US" sz="2400" dirty="0">
                <a:solidFill>
                  <a:schemeClr val="accent6"/>
                </a:solidFill>
              </a:rPr>
              <a:t>⇒　デキル、自動詞、ラレル文も含めて、ナル表現と考える</a:t>
            </a:r>
            <a:endParaRPr kumimoji="1" lang="en-US" altLang="ja-JP" sz="2400" dirty="0">
              <a:solidFill>
                <a:schemeClr val="accent6"/>
              </a:solidFill>
            </a:endParaRPr>
          </a:p>
          <a:p>
            <a:pPr marL="0" indent="0">
              <a:buNone/>
            </a:pPr>
            <a:r>
              <a:rPr lang="ja-JP" altLang="en-US" sz="2400" dirty="0">
                <a:solidFill>
                  <a:schemeClr val="accent6"/>
                </a:solidFill>
              </a:rPr>
              <a:t>　「場における事態全体の出来・生起」という出来スキーマ（尾上</a:t>
            </a:r>
            <a:r>
              <a:rPr lang="en-US" altLang="ja-JP" sz="2400" dirty="0">
                <a:solidFill>
                  <a:schemeClr val="accent6"/>
                </a:solidFill>
              </a:rPr>
              <a:t>1998</a:t>
            </a:r>
            <a:r>
              <a:rPr lang="ja-JP" altLang="en-US" sz="2400" dirty="0">
                <a:solidFill>
                  <a:schemeClr val="accent6"/>
                </a:solidFill>
              </a:rPr>
              <a:t>）</a:t>
            </a:r>
            <a:endParaRPr kumimoji="1" lang="ja-JP" altLang="en-US" sz="2400" dirty="0">
              <a:solidFill>
                <a:schemeClr val="accent6"/>
              </a:solidFill>
            </a:endParaRPr>
          </a:p>
        </p:txBody>
      </p:sp>
    </p:spTree>
    <p:extLst>
      <p:ext uri="{BB962C8B-B14F-4D97-AF65-F5344CB8AC3E}">
        <p14:creationId xmlns:p14="http://schemas.microsoft.com/office/powerpoint/2010/main" val="899047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D6950C-2445-4E91-8463-571A2EAE7FAE}"/>
              </a:ext>
            </a:extLst>
          </p:cNvPr>
          <p:cNvSpPr>
            <a:spLocks noGrp="1"/>
          </p:cNvSpPr>
          <p:nvPr>
            <p:ph type="title"/>
          </p:nvPr>
        </p:nvSpPr>
        <p:spPr/>
        <p:txBody>
          <a:bodyPr/>
          <a:lstStyle/>
          <a:p>
            <a:r>
              <a:rPr kumimoji="1" lang="ja-JP" altLang="en-US" dirty="0"/>
              <a:t>出来文のスキーマ（尾上</a:t>
            </a:r>
            <a:r>
              <a:rPr kumimoji="1" lang="en-US" altLang="ja-JP" dirty="0"/>
              <a:t>1998</a:t>
            </a:r>
            <a:r>
              <a:rPr kumimoji="1" lang="ja-JP" altLang="en-US" dirty="0"/>
              <a:t>）</a:t>
            </a:r>
          </a:p>
        </p:txBody>
      </p:sp>
      <p:sp>
        <p:nvSpPr>
          <p:cNvPr id="3" name="コンテンツ プレースホルダー 2">
            <a:extLst>
              <a:ext uri="{FF2B5EF4-FFF2-40B4-BE49-F238E27FC236}">
                <a16:creationId xmlns:a16="http://schemas.microsoft.com/office/drawing/2014/main" id="{0D683988-2BA9-4758-BBC2-1651BDFFF080}"/>
              </a:ext>
            </a:extLst>
          </p:cNvPr>
          <p:cNvSpPr>
            <a:spLocks noGrp="1"/>
          </p:cNvSpPr>
          <p:nvPr>
            <p:ph idx="1"/>
          </p:nvPr>
        </p:nvSpPr>
        <p:spPr/>
        <p:txBody>
          <a:bodyPr>
            <a:noAutofit/>
          </a:bodyPr>
          <a:lstStyle/>
          <a:p>
            <a:r>
              <a:rPr lang="ja-JP" altLang="ja-JP" sz="2400" dirty="0"/>
              <a:t>「ラレル形動詞述語によって実現される日本語本来の受け身文は、</a:t>
            </a:r>
            <a:r>
              <a:rPr lang="ja-JP" altLang="ja-JP" sz="2400" u="sng" dirty="0"/>
              <a:t>事態を個体の動きとして語らず、全体として発生、生起するものとして語る</a:t>
            </a:r>
            <a:r>
              <a:rPr lang="ja-JP" altLang="ja-JP" sz="2400" dirty="0"/>
              <a:t>文である」（傍線稿者）</a:t>
            </a:r>
            <a:r>
              <a:rPr lang="ja-JP" altLang="en-US" sz="2400" dirty="0"/>
              <a:t>「猫にネズミが食べられる」</a:t>
            </a:r>
            <a:endParaRPr lang="en-US" altLang="ja-JP" sz="2400" dirty="0"/>
          </a:p>
          <a:p>
            <a:r>
              <a:rPr lang="ja-JP" altLang="ja-JP" sz="2400" dirty="0"/>
              <a:t>「受け身文とは、動作主の動作として捉えることができる事態をあえてそうしないで、</a:t>
            </a:r>
            <a:r>
              <a:rPr lang="ja-JP" altLang="ja-JP" sz="2400" u="sng" dirty="0"/>
              <a:t>主語を場としてある事態が発生、生起する</a:t>
            </a:r>
            <a:r>
              <a:rPr lang="ja-JP" altLang="ja-JP" sz="2400" dirty="0"/>
              <a:t>というような捉え方をする文であり、その特別な捉え方の印として述語動詞がラレル形をとるものである」（傍線稿者）</a:t>
            </a:r>
            <a:endParaRPr lang="en-US" altLang="ja-JP" sz="2400" dirty="0"/>
          </a:p>
          <a:p>
            <a:r>
              <a:rPr lang="ja-JP" altLang="ja-JP" sz="2400" dirty="0"/>
              <a:t>ラレル文全体</a:t>
            </a:r>
            <a:r>
              <a:rPr lang="ja-JP" altLang="en-US" sz="2400" dirty="0"/>
              <a:t>＝</a:t>
            </a:r>
            <a:r>
              <a:rPr lang="ja-JP" altLang="ja-JP" sz="2400" dirty="0"/>
              <a:t>「場における事態全体の出来を語る文（出来文）」</a:t>
            </a:r>
            <a:r>
              <a:rPr lang="ja-JP" altLang="en-US" sz="2400" dirty="0"/>
              <a:t>　　－</a:t>
            </a:r>
            <a:r>
              <a:rPr lang="ja-JP" altLang="ja-JP" dirty="0"/>
              <a:t>ただ、尾上は、ナルに関しては、出来文には含めていない。</a:t>
            </a:r>
          </a:p>
        </p:txBody>
      </p:sp>
    </p:spTree>
    <p:extLst>
      <p:ext uri="{BB962C8B-B14F-4D97-AF65-F5344CB8AC3E}">
        <p14:creationId xmlns:p14="http://schemas.microsoft.com/office/powerpoint/2010/main" val="3688238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EF592F-D577-4E89-AB86-B86826301F76}"/>
              </a:ext>
            </a:extLst>
          </p:cNvPr>
          <p:cNvSpPr>
            <a:spLocks noGrp="1"/>
          </p:cNvSpPr>
          <p:nvPr>
            <p:ph type="title"/>
          </p:nvPr>
        </p:nvSpPr>
        <p:spPr/>
        <p:txBody>
          <a:bodyPr/>
          <a:lstStyle/>
          <a:p>
            <a:r>
              <a:rPr kumimoji="1" lang="ja-JP" altLang="en-US" dirty="0"/>
              <a:t>場においてコトがなる（池上</a:t>
            </a:r>
            <a:r>
              <a:rPr kumimoji="1" lang="en-US" altLang="ja-JP" dirty="0"/>
              <a:t>2000</a:t>
            </a:r>
            <a:r>
              <a:rPr kumimoji="1" lang="ja-JP" altLang="en-US" dirty="0"/>
              <a:t>）</a:t>
            </a:r>
          </a:p>
        </p:txBody>
      </p:sp>
      <p:sp>
        <p:nvSpPr>
          <p:cNvPr id="3" name="コンテンツ プレースホルダー 2">
            <a:extLst>
              <a:ext uri="{FF2B5EF4-FFF2-40B4-BE49-F238E27FC236}">
                <a16:creationId xmlns:a16="http://schemas.microsoft.com/office/drawing/2014/main" id="{2AF783A7-E1A4-4E0F-9674-EC4DEF47E80C}"/>
              </a:ext>
            </a:extLst>
          </p:cNvPr>
          <p:cNvSpPr>
            <a:spLocks noGrp="1"/>
          </p:cNvSpPr>
          <p:nvPr>
            <p:ph idx="1"/>
          </p:nvPr>
        </p:nvSpPr>
        <p:spPr/>
        <p:txBody>
          <a:bodyPr>
            <a:noAutofit/>
          </a:bodyPr>
          <a:lstStyle/>
          <a:p>
            <a:r>
              <a:rPr lang="ja-JP" altLang="ja-JP" sz="2400" dirty="0"/>
              <a:t>僕たち結婚することになりました。</a:t>
            </a:r>
          </a:p>
          <a:p>
            <a:pPr marL="0" indent="0">
              <a:buNone/>
            </a:pPr>
            <a:r>
              <a:rPr lang="ja-JP" altLang="ja-JP" sz="2400" dirty="0"/>
              <a:t>　（「僕たち」を場にして、「結婚すること」が生ずる）</a:t>
            </a:r>
          </a:p>
          <a:p>
            <a:r>
              <a:rPr lang="ja-JP" altLang="ja-JP" sz="2400" dirty="0"/>
              <a:t>　天皇陛下におかせられましては、自ら杉の苗をお植えになりました。</a:t>
            </a:r>
          </a:p>
          <a:p>
            <a:pPr marL="0" indent="0">
              <a:buNone/>
            </a:pPr>
            <a:r>
              <a:rPr lang="ja-JP" altLang="en-US" sz="2400" dirty="0"/>
              <a:t>　</a:t>
            </a:r>
            <a:r>
              <a:rPr lang="ja-JP" altLang="ja-JP" sz="2400" dirty="0"/>
              <a:t>（天皇という場所において「杉の苗を植える」ということが生ずる）</a:t>
            </a:r>
          </a:p>
          <a:p>
            <a:pPr marL="0" indent="0">
              <a:buNone/>
            </a:pPr>
            <a:r>
              <a:rPr lang="ja-JP" altLang="ja-JP" sz="2400" dirty="0"/>
              <a:t>　　　　　　　　　　　　　　　　　　　　　　（池上</a:t>
            </a:r>
            <a:r>
              <a:rPr lang="en-US" altLang="ja-JP" sz="2400" dirty="0"/>
              <a:t>2000:222</a:t>
            </a:r>
            <a:r>
              <a:rPr lang="ja-JP" altLang="ja-JP" sz="2400" dirty="0"/>
              <a:t>）</a:t>
            </a:r>
          </a:p>
          <a:p>
            <a:r>
              <a:rPr lang="ja-JP" altLang="ja-JP" sz="2400" dirty="0"/>
              <a:t>＜コトの出来するトコロとしてのヒト＞＝人を場としたコトの出来</a:t>
            </a:r>
          </a:p>
          <a:p>
            <a:r>
              <a:rPr lang="ja-JP" altLang="ja-JP" sz="2400" dirty="0"/>
              <a:t>　　（私に）星が見える、（私に）風の音が聞こえる</a:t>
            </a:r>
          </a:p>
        </p:txBody>
      </p:sp>
    </p:spTree>
    <p:extLst>
      <p:ext uri="{BB962C8B-B14F-4D97-AF65-F5344CB8AC3E}">
        <p14:creationId xmlns:p14="http://schemas.microsoft.com/office/powerpoint/2010/main" val="2438898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4BF293A-ADF9-414E-9BB2-B426AD8E4765}"/>
              </a:ext>
            </a:extLst>
          </p:cNvPr>
          <p:cNvSpPr>
            <a:spLocks noGrp="1"/>
          </p:cNvSpPr>
          <p:nvPr>
            <p:ph type="title"/>
          </p:nvPr>
        </p:nvSpPr>
        <p:spPr/>
        <p:txBody>
          <a:bodyPr/>
          <a:lstStyle/>
          <a:p>
            <a:r>
              <a:rPr kumimoji="1" lang="ja-JP" altLang="en-US" dirty="0"/>
              <a:t>「実がなる」はナルのプロトタイプか？</a:t>
            </a:r>
          </a:p>
        </p:txBody>
      </p:sp>
      <p:sp>
        <p:nvSpPr>
          <p:cNvPr id="3" name="コンテンツ プレースホルダー 2">
            <a:extLst>
              <a:ext uri="{FF2B5EF4-FFF2-40B4-BE49-F238E27FC236}">
                <a16:creationId xmlns:a16="http://schemas.microsoft.com/office/drawing/2014/main" id="{8A0F0C19-3262-4344-BE39-81BD3E4EC36B}"/>
              </a:ext>
            </a:extLst>
          </p:cNvPr>
          <p:cNvSpPr>
            <a:spLocks noGrp="1"/>
          </p:cNvSpPr>
          <p:nvPr>
            <p:ph idx="1"/>
          </p:nvPr>
        </p:nvSpPr>
        <p:spPr/>
        <p:txBody>
          <a:bodyPr>
            <a:normAutofit/>
          </a:bodyPr>
          <a:lstStyle/>
          <a:p>
            <a:r>
              <a:rPr lang="ja-JP" altLang="ja-JP" sz="2800" dirty="0"/>
              <a:t>「実がなる」のような用法は、事態全体が生起するというより、「実が熟する」といった語彙的意味に近いものであり、ナル相当動詞が使われない言語もある。（朝鮮語、中国語など）。「実」自体は、事態ではないことからすると、出来文ではないので、典型的なナル表現とは言えない</a:t>
            </a:r>
            <a:endParaRPr kumimoji="1" lang="ja-JP" altLang="en-US" sz="2800" dirty="0"/>
          </a:p>
        </p:txBody>
      </p:sp>
    </p:spTree>
    <p:extLst>
      <p:ext uri="{BB962C8B-B14F-4D97-AF65-F5344CB8AC3E}">
        <p14:creationId xmlns:p14="http://schemas.microsoft.com/office/powerpoint/2010/main" val="1484504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525D87-9D3D-432E-98DE-FFC0BC872C2B}"/>
              </a:ext>
            </a:extLst>
          </p:cNvPr>
          <p:cNvSpPr>
            <a:spLocks noGrp="1"/>
          </p:cNvSpPr>
          <p:nvPr>
            <p:ph type="title"/>
          </p:nvPr>
        </p:nvSpPr>
        <p:spPr/>
        <p:txBody>
          <a:bodyPr/>
          <a:lstStyle/>
          <a:p>
            <a:r>
              <a:rPr kumimoji="1" lang="ja-JP" altLang="en-US" dirty="0"/>
              <a:t>「春になる」は事態の生起</a:t>
            </a:r>
          </a:p>
        </p:txBody>
      </p:sp>
      <p:sp>
        <p:nvSpPr>
          <p:cNvPr id="3" name="コンテンツ プレースホルダー 2">
            <a:extLst>
              <a:ext uri="{FF2B5EF4-FFF2-40B4-BE49-F238E27FC236}">
                <a16:creationId xmlns:a16="http://schemas.microsoft.com/office/drawing/2014/main" id="{96D558E0-6253-4E56-BDE3-47F5A6EEE16E}"/>
              </a:ext>
            </a:extLst>
          </p:cNvPr>
          <p:cNvSpPr>
            <a:spLocks noGrp="1"/>
          </p:cNvSpPr>
          <p:nvPr>
            <p:ph idx="1"/>
          </p:nvPr>
        </p:nvSpPr>
        <p:spPr/>
        <p:txBody>
          <a:bodyPr>
            <a:normAutofit/>
          </a:bodyPr>
          <a:lstStyle/>
          <a:p>
            <a:r>
              <a:rPr lang="ja-JP" altLang="ja-JP" sz="2400" dirty="0"/>
              <a:t>「春になる」は、「春」という事態が今ここの場に生起すると考えると出来文である。「？冬が春になる」―何かが春に変化したという変化文とは考えにくい。その場の状況が春という状況として生起したというイメージであろうか。それゆえ、主語（主格）が考えにくいのである。</a:t>
            </a:r>
            <a:endParaRPr lang="en-US" altLang="ja-JP" sz="2400" dirty="0"/>
          </a:p>
          <a:p>
            <a:r>
              <a:rPr lang="ja-JP" altLang="ja-JP" sz="2400" dirty="0"/>
              <a:t>多くの言語でナル相当動詞が「主格」あるいは「ゼロ格」をとるということは「事態全体</a:t>
            </a:r>
            <a:r>
              <a:rPr lang="ja-JP" altLang="ja-JP" sz="2400" b="1" dirty="0"/>
              <a:t>ガ</a:t>
            </a:r>
            <a:r>
              <a:rPr lang="ja-JP" altLang="ja-JP" sz="2400" dirty="0"/>
              <a:t>生起する」というスキーマを示していると推察される（岡</a:t>
            </a:r>
            <a:r>
              <a:rPr lang="en-US" altLang="ja-JP" sz="2400" dirty="0"/>
              <a:t>2002,2004</a:t>
            </a:r>
            <a:r>
              <a:rPr lang="ja-JP" altLang="ja-JP" sz="2400" dirty="0"/>
              <a:t>）。その点、なぜ、他の言語と比べ、日本語だけが、到達＝変化を表す二格をとるのか考え直してみる必要がある。</a:t>
            </a:r>
            <a:endParaRPr kumimoji="1" lang="ja-JP" altLang="en-US" sz="2400" dirty="0"/>
          </a:p>
        </p:txBody>
      </p:sp>
    </p:spTree>
    <p:extLst>
      <p:ext uri="{BB962C8B-B14F-4D97-AF65-F5344CB8AC3E}">
        <p14:creationId xmlns:p14="http://schemas.microsoft.com/office/powerpoint/2010/main" val="1082646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C3D7C0-B90E-4A43-B354-89C8F4C6A74B}"/>
              </a:ext>
            </a:extLst>
          </p:cNvPr>
          <p:cNvSpPr>
            <a:spLocks noGrp="1"/>
          </p:cNvSpPr>
          <p:nvPr>
            <p:ph type="title"/>
          </p:nvPr>
        </p:nvSpPr>
        <p:spPr/>
        <p:txBody>
          <a:bodyPr/>
          <a:lstStyle/>
          <a:p>
            <a:r>
              <a:rPr kumimoji="1" lang="ja-JP" altLang="en-US" dirty="0"/>
              <a:t>他の言語でのナル的表現の格標示</a:t>
            </a:r>
          </a:p>
        </p:txBody>
      </p:sp>
      <p:sp>
        <p:nvSpPr>
          <p:cNvPr id="3" name="コンテンツ プレースホルダー 2">
            <a:extLst>
              <a:ext uri="{FF2B5EF4-FFF2-40B4-BE49-F238E27FC236}">
                <a16:creationId xmlns:a16="http://schemas.microsoft.com/office/drawing/2014/main" id="{CAD14EB0-ECC6-41E6-9EF2-36F054076607}"/>
              </a:ext>
            </a:extLst>
          </p:cNvPr>
          <p:cNvSpPr>
            <a:spLocks noGrp="1"/>
          </p:cNvSpPr>
          <p:nvPr>
            <p:ph idx="1"/>
          </p:nvPr>
        </p:nvSpPr>
        <p:spPr/>
        <p:txBody>
          <a:bodyPr/>
          <a:lstStyle/>
          <a:p>
            <a:r>
              <a:rPr lang="ja-JP" altLang="en-US" sz="2800" dirty="0"/>
              <a:t>多くの言語で、ナルの取る項は、主格かゼロ格になる</a:t>
            </a:r>
            <a:endParaRPr lang="en-US" altLang="ja-JP" sz="2800" dirty="0"/>
          </a:p>
          <a:p>
            <a:r>
              <a:rPr lang="ja-JP" altLang="ja-JP" sz="2800" dirty="0"/>
              <a:t>朝鮮語　</a:t>
            </a:r>
            <a:r>
              <a:rPr lang="en-US" altLang="ja-JP" sz="2800" dirty="0"/>
              <a:t>Bom-</a:t>
            </a:r>
            <a:r>
              <a:rPr lang="en-US" altLang="ja-JP" sz="2800" dirty="0" err="1"/>
              <a:t>i</a:t>
            </a:r>
            <a:r>
              <a:rPr lang="en-US" altLang="ja-JP" sz="2800" dirty="0"/>
              <a:t> </a:t>
            </a:r>
            <a:r>
              <a:rPr lang="en-US" altLang="ja-JP" sz="2800" dirty="0" err="1"/>
              <a:t>twenda</a:t>
            </a:r>
            <a:r>
              <a:rPr lang="ja-JP" altLang="ja-JP" sz="2800" dirty="0"/>
              <a:t>　（春</a:t>
            </a:r>
            <a:r>
              <a:rPr lang="ja-JP" altLang="ja-JP" sz="2800" u="sng" dirty="0"/>
              <a:t>が</a:t>
            </a:r>
            <a:r>
              <a:rPr lang="ja-JP" altLang="ja-JP" sz="2800" dirty="0"/>
              <a:t>なる）</a:t>
            </a:r>
          </a:p>
          <a:p>
            <a:r>
              <a:rPr lang="en-US" altLang="ja-JP" sz="2800" dirty="0"/>
              <a:t>            Keu-</a:t>
            </a:r>
            <a:r>
              <a:rPr lang="en-US" altLang="ja-JP" sz="2800" dirty="0" err="1"/>
              <a:t>neun</a:t>
            </a:r>
            <a:r>
              <a:rPr lang="en-US" altLang="ja-JP" sz="2800" dirty="0"/>
              <a:t> </a:t>
            </a:r>
            <a:r>
              <a:rPr lang="en-US" altLang="ja-JP" sz="2800" dirty="0" err="1"/>
              <a:t>wisa-ga</a:t>
            </a:r>
            <a:r>
              <a:rPr lang="en-US" altLang="ja-JP" sz="2800" dirty="0"/>
              <a:t> </a:t>
            </a:r>
            <a:r>
              <a:rPr lang="en-US" altLang="ja-JP" sz="2800" dirty="0" err="1"/>
              <a:t>twe</a:t>
            </a:r>
            <a:r>
              <a:rPr lang="en-US" altLang="ja-JP" sz="2800" dirty="0"/>
              <a:t>-</a:t>
            </a:r>
            <a:r>
              <a:rPr lang="en-US" altLang="ja-JP" sz="2800" dirty="0" err="1"/>
              <a:t>eoss</a:t>
            </a:r>
            <a:r>
              <a:rPr lang="en-US" altLang="ja-JP" sz="2800" dirty="0"/>
              <a:t>-ta.</a:t>
            </a:r>
            <a:r>
              <a:rPr lang="ja-JP" altLang="ja-JP" sz="2800" dirty="0"/>
              <a:t>（彼は医者</a:t>
            </a:r>
            <a:r>
              <a:rPr lang="ja-JP" altLang="ja-JP" sz="2800" u="sng" dirty="0"/>
              <a:t>が</a:t>
            </a:r>
            <a:r>
              <a:rPr lang="ja-JP" altLang="ja-JP" sz="2800" dirty="0"/>
              <a:t>なった）</a:t>
            </a:r>
          </a:p>
          <a:p>
            <a:r>
              <a:rPr lang="ja-JP" altLang="ja-JP" sz="2800" dirty="0"/>
              <a:t>ドイツ語　</a:t>
            </a:r>
            <a:r>
              <a:rPr lang="en-US" altLang="ja-JP" sz="2800" dirty="0"/>
              <a:t>Es </a:t>
            </a:r>
            <a:r>
              <a:rPr lang="en-US" altLang="ja-JP" sz="2800" dirty="0" err="1"/>
              <a:t>wurde</a:t>
            </a:r>
            <a:r>
              <a:rPr lang="en-US" altLang="ja-JP" sz="2800" dirty="0"/>
              <a:t> Fr</a:t>
            </a:r>
            <a:r>
              <a:rPr lang="de-DE" altLang="ja-JP" sz="2800" dirty="0"/>
              <a:t>u“hling.</a:t>
            </a:r>
            <a:r>
              <a:rPr lang="ja-JP" altLang="en-US" sz="2800" dirty="0"/>
              <a:t>（非人称主語）</a:t>
            </a:r>
            <a:endParaRPr lang="ja-JP" altLang="ja-JP" sz="2800" dirty="0"/>
          </a:p>
          <a:p>
            <a:r>
              <a:rPr lang="de-DE" altLang="ja-JP" sz="2800" dirty="0"/>
              <a:t>             </a:t>
            </a:r>
            <a:r>
              <a:rPr lang="ja-JP" altLang="en-US" sz="2800" dirty="0"/>
              <a:t>　</a:t>
            </a:r>
            <a:r>
              <a:rPr lang="de-DE" altLang="ja-JP" sz="2800" dirty="0"/>
              <a:t> Er wurde Doktor.</a:t>
            </a:r>
            <a:r>
              <a:rPr lang="ja-JP" altLang="en-US" sz="2800" dirty="0"/>
              <a:t>　（医者は</a:t>
            </a:r>
            <a:r>
              <a:rPr lang="en-US" altLang="ja-JP" sz="2800" dirty="0"/>
              <a:t>1</a:t>
            </a:r>
            <a:r>
              <a:rPr lang="ja-JP" altLang="en-US" sz="2800" dirty="0"/>
              <a:t>格（主格））</a:t>
            </a:r>
            <a:endParaRPr lang="ja-JP" altLang="ja-JP" sz="2800" dirty="0"/>
          </a:p>
          <a:p>
            <a:endParaRPr kumimoji="1" lang="ja-JP" altLang="en-US" dirty="0"/>
          </a:p>
        </p:txBody>
      </p:sp>
    </p:spTree>
    <p:extLst>
      <p:ext uri="{BB962C8B-B14F-4D97-AF65-F5344CB8AC3E}">
        <p14:creationId xmlns:p14="http://schemas.microsoft.com/office/powerpoint/2010/main" val="2872308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7A27C6-E4C5-4393-AD09-2A16FB2AFFDD}"/>
              </a:ext>
            </a:extLst>
          </p:cNvPr>
          <p:cNvSpPr>
            <a:spLocks noGrp="1"/>
          </p:cNvSpPr>
          <p:nvPr>
            <p:ph type="title"/>
          </p:nvPr>
        </p:nvSpPr>
        <p:spPr/>
        <p:txBody>
          <a:bodyPr/>
          <a:lstStyle/>
          <a:p>
            <a:r>
              <a:rPr kumimoji="1" lang="ja-JP" altLang="en-US" dirty="0"/>
              <a:t>「～になる」の「に」は何か？</a:t>
            </a:r>
          </a:p>
        </p:txBody>
      </p:sp>
      <p:sp>
        <p:nvSpPr>
          <p:cNvPr id="3" name="コンテンツ プレースホルダー 2">
            <a:extLst>
              <a:ext uri="{FF2B5EF4-FFF2-40B4-BE49-F238E27FC236}">
                <a16:creationId xmlns:a16="http://schemas.microsoft.com/office/drawing/2014/main" id="{6A8557BE-7868-47E8-AC0F-67931AD9F1EC}"/>
              </a:ext>
            </a:extLst>
          </p:cNvPr>
          <p:cNvSpPr>
            <a:spLocks noGrp="1"/>
          </p:cNvSpPr>
          <p:nvPr>
            <p:ph idx="1"/>
          </p:nvPr>
        </p:nvSpPr>
        <p:spPr/>
        <p:txBody>
          <a:bodyPr>
            <a:normAutofit/>
          </a:bodyPr>
          <a:lstStyle/>
          <a:p>
            <a:r>
              <a:rPr kumimoji="1" lang="ja-JP" altLang="en-US" sz="2400" dirty="0"/>
              <a:t>「学校に行く」などの到着点を表す「に」からのメタファー（「状態は場所である」）として、「大人になる」などの「に」は変化の結果状態をマークするとされる。</a:t>
            </a:r>
            <a:endParaRPr kumimoji="1" lang="en-US" altLang="ja-JP" sz="2400" dirty="0"/>
          </a:p>
          <a:p>
            <a:r>
              <a:rPr kumimoji="1" lang="ja-JP" altLang="en-US" sz="2400" dirty="0"/>
              <a:t>しかし、「になる」は変化では解釈されない場合が多い。</a:t>
            </a:r>
            <a:endParaRPr kumimoji="1" lang="en-US" altLang="ja-JP" sz="2400" dirty="0"/>
          </a:p>
          <a:p>
            <a:r>
              <a:rPr lang="ja-JP" altLang="en-US" sz="2400" dirty="0"/>
              <a:t>「あちらは、国会議事堂になります」（はとバスでの案内）</a:t>
            </a:r>
            <a:endParaRPr kumimoji="1" lang="en-US" altLang="ja-JP" sz="2400" dirty="0"/>
          </a:p>
          <a:p>
            <a:r>
              <a:rPr lang="ja-JP" altLang="en-US" sz="2400" dirty="0"/>
              <a:t>「こちら、きつねうどんになります」（食堂で）</a:t>
            </a:r>
            <a:endParaRPr lang="en-US" altLang="ja-JP" sz="2400" dirty="0"/>
          </a:p>
          <a:p>
            <a:r>
              <a:rPr kumimoji="1" lang="ja-JP" altLang="en-US" sz="2400" dirty="0"/>
              <a:t>「先生がお座りになる」（敬語）</a:t>
            </a:r>
          </a:p>
        </p:txBody>
      </p:sp>
    </p:spTree>
    <p:extLst>
      <p:ext uri="{BB962C8B-B14F-4D97-AF65-F5344CB8AC3E}">
        <p14:creationId xmlns:p14="http://schemas.microsoft.com/office/powerpoint/2010/main" val="726362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クォータブル">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クォータブル</Template>
  <TotalTime>137</TotalTime>
  <Words>1506</Words>
  <Application>Microsoft Office PowerPoint</Application>
  <PresentationFormat>ワイド画面</PresentationFormat>
  <Paragraphs>118</Paragraphs>
  <Slides>24</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24</vt:i4>
      </vt:variant>
    </vt:vector>
  </HeadingPairs>
  <TitlesOfParts>
    <vt:vector size="28" baseType="lpstr">
      <vt:lpstr>游ゴシック</vt:lpstr>
      <vt:lpstr>Century Gothic</vt:lpstr>
      <vt:lpstr>Wingdings 2</vt:lpstr>
      <vt:lpstr>クォータブル</vt:lpstr>
      <vt:lpstr>ナル的表現のスキーマ設定 と対照研究</vt:lpstr>
      <vt:lpstr>本発表の問題提起</vt:lpstr>
      <vt:lpstr>ナル表現とは何か</vt:lpstr>
      <vt:lpstr>出来文のスキーマ（尾上1998）</vt:lpstr>
      <vt:lpstr>場においてコトがなる（池上2000）</vt:lpstr>
      <vt:lpstr>「実がなる」はナルのプロトタイプか？</vt:lpstr>
      <vt:lpstr>「春になる」は事態の生起</vt:lpstr>
      <vt:lpstr>他の言語でのナル的表現の格標示</vt:lpstr>
      <vt:lpstr>「～になる」の「に」は何か？</vt:lpstr>
      <vt:lpstr>（場において）「～だ」ナル</vt:lpstr>
      <vt:lpstr>デキル文は出来文である</vt:lpstr>
      <vt:lpstr>朝鮮語では「出る」動詞は出来動詞</vt:lpstr>
      <vt:lpstr>自動詞構文も広義のナル表現</vt:lpstr>
      <vt:lpstr>ナル表現の日中対照研究（徐2018）</vt:lpstr>
      <vt:lpstr>日本語の「ナル」表現に対応する中国語</vt:lpstr>
      <vt:lpstr>文末助詞「了」は、ナル表現か</vt:lpstr>
      <vt:lpstr>日中の事態把握の対照</vt:lpstr>
      <vt:lpstr>場をとらえる中国語</vt:lpstr>
      <vt:lpstr>存現文はナル表現か？　</vt:lpstr>
      <vt:lpstr>「動詞＋主格」タイプの表現</vt:lpstr>
      <vt:lpstr>中動態はナル表現である</vt:lpstr>
      <vt:lpstr>おわりに</vt:lpstr>
      <vt:lpstr>参考文献</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ナル的表現のスキーマ設定 と対照研究</dc:title>
  <dc:creator>智之 岡</dc:creator>
  <cp:lastModifiedBy>智之 岡</cp:lastModifiedBy>
  <cp:revision>15</cp:revision>
  <dcterms:created xsi:type="dcterms:W3CDTF">2019-08-21T08:49:24Z</dcterms:created>
  <dcterms:modified xsi:type="dcterms:W3CDTF">2019-08-22T05:36:35Z</dcterms:modified>
</cp:coreProperties>
</file>