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xml" ContentType="application/inkml+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28"/>
  </p:notesMasterIdLst>
  <p:handoutMasterIdLst>
    <p:handoutMasterId r:id="rId29"/>
  </p:handoutMasterIdLst>
  <p:sldIdLst>
    <p:sldId id="256" r:id="rId2"/>
    <p:sldId id="257" r:id="rId3"/>
    <p:sldId id="258" r:id="rId4"/>
    <p:sldId id="296" r:id="rId5"/>
    <p:sldId id="297" r:id="rId6"/>
    <p:sldId id="298" r:id="rId7"/>
    <p:sldId id="299" r:id="rId8"/>
    <p:sldId id="300" r:id="rId9"/>
    <p:sldId id="304" r:id="rId10"/>
    <p:sldId id="303" r:id="rId11"/>
    <p:sldId id="305" r:id="rId12"/>
    <p:sldId id="306" r:id="rId13"/>
    <p:sldId id="307" r:id="rId14"/>
    <p:sldId id="261" r:id="rId15"/>
    <p:sldId id="294" r:id="rId16"/>
    <p:sldId id="285" r:id="rId17"/>
    <p:sldId id="286" r:id="rId18"/>
    <p:sldId id="287" r:id="rId19"/>
    <p:sldId id="292" r:id="rId20"/>
    <p:sldId id="289" r:id="rId21"/>
    <p:sldId id="276" r:id="rId22"/>
    <p:sldId id="262" r:id="rId23"/>
    <p:sldId id="263" r:id="rId24"/>
    <p:sldId id="310" r:id="rId25"/>
    <p:sldId id="311" r:id="rId26"/>
    <p:sldId id="312" r:id="rId27"/>
  </p:sldIdLst>
  <p:sldSz cx="9144000" cy="6858000" type="screen4x3"/>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9" d="100"/>
          <a:sy n="109" d="100"/>
        </p:scale>
        <p:origin x="1710" y="102"/>
      </p:cViewPr>
      <p:guideLst/>
    </p:cSldViewPr>
  </p:slideViewPr>
  <p:notesTextViewPr>
    <p:cViewPr>
      <p:scale>
        <a:sx n="1" d="1"/>
        <a:sy n="1" d="1"/>
      </p:scale>
      <p:origin x="0" y="0"/>
    </p:cViewPr>
  </p:notesTextViewPr>
  <p:notesViewPr>
    <p:cSldViewPr snapToGrid="0">
      <p:cViewPr varScale="1">
        <p:scale>
          <a:sx n="76" d="100"/>
          <a:sy n="76" d="100"/>
        </p:scale>
        <p:origin x="408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r>
              <a:rPr kumimoji="1" lang="ja-JP" altLang="en-US" dirty="0"/>
              <a:t>場の言語・コミュニケーション研究会主催シンポジウム</a:t>
            </a:r>
          </a:p>
        </p:txBody>
      </p:sp>
      <p:sp>
        <p:nvSpPr>
          <p:cNvPr id="4" name="フッター プレースホルダー 3"/>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fld id="{1FF8DAFC-C5B0-46E3-A231-DF17FB669C47}" type="slidenum">
              <a:rPr kumimoji="1" lang="ja-JP" altLang="en-US" smtClean="0"/>
              <a:t>‹#›</a:t>
            </a:fld>
            <a:endParaRPr kumimoji="1" lang="ja-JP" altLang="en-US"/>
          </a:p>
        </p:txBody>
      </p:sp>
    </p:spTree>
    <p:extLst>
      <p:ext uri="{BB962C8B-B14F-4D97-AF65-F5344CB8AC3E}">
        <p14:creationId xmlns:p14="http://schemas.microsoft.com/office/powerpoint/2010/main" val="2400540155"/>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1-05T03:35:27.139"/>
    </inkml:context>
    <inkml:brush xml:id="br0">
      <inkml:brushProperty name="width" value="0.05" units="cm"/>
      <inkml:brushProperty name="height" value="0.05" units="cm"/>
      <inkml:brushProperty name="ignorePressure" value="1"/>
    </inkml:brush>
  </inkml:definitions>
  <inkml:traceGroup>
    <inkml:annotationXML>
      <emma:emma xmlns:emma="http://www.w3.org/2003/04/emma" version="1.0">
        <emma:interpretation id="{A2D7F1AF-416B-4878-9574-91D1884ECE79}" emma:medium="tactile" emma:mode="ink">
          <msink:context xmlns:msink="http://schemas.microsoft.com/ink/2010/main" type="writingRegion" rotatedBoundingBox="13629,7930 14941,8267 14693,9233 13381,8897"/>
        </emma:interpretation>
      </emma:emma>
    </inkml:annotationXML>
    <inkml:traceGroup>
      <inkml:annotationXML>
        <emma:emma xmlns:emma="http://www.w3.org/2003/04/emma" version="1.0">
          <emma:interpretation id="{E3A8820E-30A7-45C2-8D83-C600CD4BF8B6}" emma:medium="tactile" emma:mode="ink">
            <msink:context xmlns:msink="http://schemas.microsoft.com/ink/2010/main" type="paragraph" rotatedBoundingBox="13629,7930 14941,8267 14693,9233 13381,8897" alignmentLevel="1"/>
          </emma:interpretation>
        </emma:emma>
      </inkml:annotationXML>
      <inkml:traceGroup>
        <inkml:annotationXML>
          <emma:emma xmlns:emma="http://www.w3.org/2003/04/emma" version="1.0">
            <emma:interpretation id="{7128FD2C-1342-457F-8AC1-EC41E760997F}" emma:medium="tactile" emma:mode="ink">
              <msink:context xmlns:msink="http://schemas.microsoft.com/ink/2010/main" type="line" rotatedBoundingBox="13629,7930 14941,8267 14693,9233 13381,8897"/>
            </emma:interpretation>
          </emma:emma>
        </inkml:annotationXML>
        <inkml:traceGroup>
          <inkml:annotationXML>
            <emma:emma xmlns:emma="http://www.w3.org/2003/04/emma" version="1.0">
              <emma:interpretation id="{999B695F-A439-465A-82CD-6170A62DB4B4}" emma:medium="tactile" emma:mode="ink">
                <msink:context xmlns:msink="http://schemas.microsoft.com/ink/2010/main" type="inkWord" rotatedBoundingBox="13629,7930 14941,8267 14693,9233 13381,8897"/>
              </emma:interpretation>
              <emma:one-of disjunction-type="recognition" id="oneOf0">
                <emma:interpretation id="interp0" emma:lang="ja-JP" emma:confidence="0">
                  <emma:literal>は</emma:literal>
                </emma:interpretation>
                <emma:interpretation id="interp1" emma:lang="ja-JP" emma:confidence="0">
                  <emma:literal>ほ</emma:literal>
                </emma:interpretation>
                <emma:interpretation id="interp2" emma:lang="ja-JP" emma:confidence="0">
                  <emma:literal>ば</emma:literal>
                </emma:interpretation>
                <emma:interpretation id="interp3" emma:lang="ja-JP" emma:confidence="0">
                  <emma:literal>ホ</emma:literal>
                </emma:interpretation>
                <emma:interpretation id="interp4" emma:lang="ja-JP" emma:confidence="0">
                  <emma:literal>由</emma:literal>
                </emma:interpretation>
              </emma:one-of>
            </emma:emma>
          </inkml:annotationXML>
          <inkml:trace contextRef="#ctx0" brushRef="#br0">26 51,'0'0,"0"0,0-5,0 0,0 0,0 0,0 2,0 2,0 0,0 0,0-3,-5-1,0 0,0 1,0 1,2 1,2 1,0 1,0 0,1 0,0 0,1 0,-1 5,0 0,0 5,0 0,0 2,0 8,0 5,0 1,4 2,2 3,-1 1,-1 0,4-3,-1 4,-1-1,3-2,0-5,-2 1,2 0,-1 0,-1 0,-2 0,-2-6,-1 0,-1-1,3-3,1 0,0-3,-1-4,-2-3,0 2,-1-2,3 0,2-2,-1 2,-1 1,-1-1,-6 2,-1 0,-1-1,5-2,2 2,1 1,0-2,0-2,-2-1,1-2,-2 4,4 1,2-1,-1-1,-1-2,3 0,1-1,-2-1</inkml:trace>
          <inkml:trace contextRef="#ctx0" brushRef="#br0" timeOffset="416">269 125,'0'0,"0"0,0 0,0 4,0 2,0-1,4-1,2-5,-1-3,3 0,1 0,2 1,8-3,5-1,6 1,3-2,0-5,2 1,4-3,-1 2,-3 3,-2 3,-4-1,-2 0,-1 2,-2 2,4 6,2 2,-1 1,-5-1,-3 0,0-2,-4-1,-1 0,-3-5,1-2,-3 1,-2 0,-4-2,-2 0,-1 0,2 3,1 0,-4 3,-3-4,-1-1,0 1</inkml:trace>
          <inkml:trace contextRef="#ctx0" brushRef="#br0" timeOffset="1547">636-144,'0'0,"0"0,4 0,2 0,-1 0,-1 0,-1 0,-1 0,-1 0,4 0,0 0,0 4,-1 2,-1-1,3-1,0 4,0-1,-2 3,3 1,0 1,4 4,-1 2,2 4,-1 1,-2 1,-2 5,1 1,-1 1,-1-2,2-1,1 2,1 1,1 0,-7-3,-4-1,-2 0,0-2,0-1,-4 1,-1-1,1-4,1-2,-2 1,-1-3,2 0,-3-3,1 1,1 2,-2-2,0 1,-2-2,1-4,1-2,-1-3,1-3,-2 0,0-2,3 5,-2 1,1 0,2-2,-2 0,-4-1,1-1,2-1,3 0,2 0,-1-4,-1-2,2 0,1 2,2-3,0-1,2-2,0 0,-4 2,-2 2,1 2,1-2,2-1,0 2,1-3,1 0,-1 1,2 2,-1 2,0 1,0-3,0 0,5 0,0-3,5 0,-1 1,0 2,1 1,-1 3,7-4,5-5,2-1,-2 2,-1 2,1 3,1-3,0 0,1 1,1 2,-4 2,-1 0,0 6,2 1,0 1,-2-2,-1 0,-4-2,1-1,1-1,-1 0,-4 4,0 2,-1-1,-3 3,-2 0,2-1,0 3,-1-1,-2 2,2 4,1-1,-1-3,-2 1,3-2,0-2,-1-2,3 1,-1 0,-1-2,2-1,0-1,2-2,0 0,-3 3,-2 1,2 0,-1-1,-1-1,-2 3,-1 0,-2 0,0-2,-1-1,0-2,-1 0,1 4,0 0,-1 0,1-1,0-1,0-2,0 0,0 0,0-1,0-1,0 1,0 0,0 0,0-4,-4-2,-1 1,-1 0</inkml:trace>
        </inkml:traceGroup>
      </inkml:traceGroup>
    </inkml:traceGroup>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00AB2E2C-A489-40FE-8A8A-1BA787831A14}" type="datetimeFigureOut">
              <a:rPr kumimoji="1" lang="ja-JP" altLang="en-US" smtClean="0"/>
              <a:t>2017/1/6</a:t>
            </a:fld>
            <a:endParaRPr kumimoji="1" lang="ja-JP" altLang="en-US"/>
          </a:p>
        </p:txBody>
      </p:sp>
      <p:sp>
        <p:nvSpPr>
          <p:cNvPr id="4" name="スライド イメージ プレースホルダー 3"/>
          <p:cNvSpPr>
            <a:spLocks noGrp="1" noRot="1" noChangeAspect="1"/>
          </p:cNvSpPr>
          <p:nvPr>
            <p:ph type="sldImg" idx="2"/>
          </p:nvPr>
        </p:nvSpPr>
        <p:spPr>
          <a:xfrm>
            <a:off x="1189038" y="1252538"/>
            <a:ext cx="4510087" cy="3381375"/>
          </a:xfrm>
          <a:prstGeom prst="rect">
            <a:avLst/>
          </a:prstGeom>
          <a:noFill/>
          <a:ln w="12700">
            <a:solidFill>
              <a:prstClr val="black"/>
            </a:solidFill>
          </a:ln>
        </p:spPr>
        <p:txBody>
          <a:bodyPr vert="horz" lIns="96606" tIns="48303" rIns="96606" bIns="48303" rtlCol="0" anchor="ctr"/>
          <a:lstStyle/>
          <a:p>
            <a:endParaRPr lang="ja-JP" altLang="en-US"/>
          </a:p>
        </p:txBody>
      </p:sp>
      <p:sp>
        <p:nvSpPr>
          <p:cNvPr id="5" name="ノート プレースホルダー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BC7326F7-5901-4FFD-97E7-A4C71B56DFFD}" type="slidenum">
              <a:rPr kumimoji="1" lang="ja-JP" altLang="en-US" smtClean="0"/>
              <a:t>‹#›</a:t>
            </a:fld>
            <a:endParaRPr kumimoji="1" lang="ja-JP" altLang="en-US"/>
          </a:p>
        </p:txBody>
      </p:sp>
    </p:spTree>
    <p:extLst>
      <p:ext uri="{BB962C8B-B14F-4D97-AF65-F5344CB8AC3E}">
        <p14:creationId xmlns:p14="http://schemas.microsoft.com/office/powerpoint/2010/main" val="36695802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89038" y="1252538"/>
            <a:ext cx="4510087" cy="3381375"/>
          </a:xfrm>
        </p:spPr>
      </p:sp>
      <p:sp>
        <p:nvSpPr>
          <p:cNvPr id="3" name="ノート プレースホルダー 2"/>
          <p:cNvSpPr>
            <a:spLocks noGrp="1"/>
          </p:cNvSpPr>
          <p:nvPr>
            <p:ph type="body" idx="1"/>
          </p:nvPr>
        </p:nvSpPr>
        <p:spPr/>
        <p:txBody>
          <a:bodyPr/>
          <a:lstStyle/>
          <a:p>
            <a:r>
              <a:rPr kumimoji="1" lang="ja-JP" altLang="en-US" dirty="0"/>
              <a:t>本日、講師としてお招きいただきありがとうございます。東京学芸大学で留学生の日本語教育や言語学をやっております岡　智之と申します。</a:t>
            </a:r>
            <a:endParaRPr kumimoji="1" lang="en-US" altLang="ja-JP" dirty="0"/>
          </a:p>
          <a:p>
            <a:r>
              <a:rPr lang="ja-JP" altLang="en-US" dirty="0"/>
              <a:t>　この場の言語・コミュニケーション研究会の研究分担者として、</a:t>
            </a:r>
            <a:r>
              <a:rPr lang="en-US" altLang="ja-JP" dirty="0"/>
              <a:t>6</a:t>
            </a:r>
            <a:r>
              <a:rPr lang="ja-JP" altLang="en-US" dirty="0"/>
              <a:t>年間やってまいりまして、今回の科研費研究の最終年度に当たり、今までの自分の研究と実践を振り返り、また、場の言語・コミュニケーション研究の到達地平を確認し、次のステップへの課題をこの機会に提案させていただきたいと思います。どうぞご遠慮なくご意見を述べていただければと存じます。</a:t>
            </a:r>
            <a:endParaRPr kumimoji="1" lang="ja-JP" altLang="en-US" dirty="0"/>
          </a:p>
        </p:txBody>
      </p:sp>
      <p:sp>
        <p:nvSpPr>
          <p:cNvPr id="4" name="スライド番号プレースホルダー 3"/>
          <p:cNvSpPr>
            <a:spLocks noGrp="1"/>
          </p:cNvSpPr>
          <p:nvPr>
            <p:ph type="sldNum" sz="quarter" idx="10"/>
          </p:nvPr>
        </p:nvSpPr>
        <p:spPr/>
        <p:txBody>
          <a:bodyPr/>
          <a:lstStyle/>
          <a:p>
            <a:fld id="{BC7326F7-5901-4FFD-97E7-A4C71B56DFFD}" type="slidenum">
              <a:rPr kumimoji="1" lang="ja-JP" altLang="en-US" smtClean="0"/>
              <a:t>1</a:t>
            </a:fld>
            <a:endParaRPr kumimoji="1" lang="ja-JP" altLang="en-US"/>
          </a:p>
        </p:txBody>
      </p:sp>
    </p:spTree>
    <p:extLst>
      <p:ext uri="{BB962C8B-B14F-4D97-AF65-F5344CB8AC3E}">
        <p14:creationId xmlns:p14="http://schemas.microsoft.com/office/powerpoint/2010/main" val="3489291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スライド イメージ プレースホルダ 1"/>
          <p:cNvSpPr>
            <a:spLocks noGrp="1" noRot="1" noChangeAspect="1" noTextEdit="1"/>
          </p:cNvSpPr>
          <p:nvPr>
            <p:ph type="sldImg"/>
          </p:nvPr>
        </p:nvSpPr>
        <p:spPr bwMode="auto">
          <a:xfrm>
            <a:off x="1189038" y="1252538"/>
            <a:ext cx="4510087"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a:t>菅井（</a:t>
            </a:r>
            <a:r>
              <a:rPr lang="en-US" altLang="ja-JP"/>
              <a:t>2005</a:t>
            </a:r>
            <a:r>
              <a:rPr lang="ja-JP" altLang="en-US"/>
              <a:t>）の問題点。</a:t>
            </a:r>
          </a:p>
          <a:p>
            <a:r>
              <a:rPr lang="ja-JP" altLang="en-US"/>
              <a:t>第一に、＜起点－経路－着点＞というイメージ・スキーマを援用しながら、経路の部分を＜過程＞に変更し、ヲ格が＜過程＞を具現化したものと規定した点。</a:t>
            </a:r>
          </a:p>
          <a:p>
            <a:r>
              <a:rPr lang="ja-JP" altLang="en-US"/>
              <a:t>＜過程＞は本来時間的な概念であり、＜開始点－過程－終結点＞という時間のイメージ・スキーマに位置づけられるべきものである。（「授業を始める・終わる」などの場合、ヲ格が過程をプロファイルしているとは考えがたい。）岡（</a:t>
            </a:r>
            <a:r>
              <a:rPr lang="en-US" altLang="ja-JP"/>
              <a:t>2005a</a:t>
            </a:r>
            <a:r>
              <a:rPr lang="ja-JP" altLang="en-US"/>
              <a:t>）では、ヲ格が「経路」が具現化されたものであり、その観点から、起点用法や、対象用法、時間、状況用法を統一的に説明することを試みた。</a:t>
            </a:r>
          </a:p>
          <a:p>
            <a:r>
              <a:rPr lang="ja-JP" altLang="en-US"/>
              <a:t>第二の問題点は、ニ格を「着点」が具体化したものとして一次的に規定。</a:t>
            </a:r>
          </a:p>
          <a:p>
            <a:r>
              <a:rPr lang="ja-JP" altLang="en-US"/>
              <a:t>確かに、「太郎が</a:t>
            </a:r>
            <a:r>
              <a:rPr lang="ja-JP" altLang="en-US" u="sng"/>
              <a:t>学校に</a:t>
            </a:r>
            <a:r>
              <a:rPr lang="ja-JP" altLang="en-US"/>
              <a:t>来た」のような「着点」用法は、ニ格の中心的な用法と認定できるが、一方で「</a:t>
            </a:r>
            <a:r>
              <a:rPr lang="ja-JP" altLang="en-US" u="sng"/>
              <a:t>親友に</a:t>
            </a:r>
            <a:r>
              <a:rPr lang="ja-JP" altLang="en-US"/>
              <a:t>ノートを借りる」や「</a:t>
            </a:r>
            <a:r>
              <a:rPr lang="ja-JP" altLang="en-US" u="sng"/>
              <a:t>先生に</a:t>
            </a:r>
            <a:r>
              <a:rPr lang="ja-JP" altLang="en-US"/>
              <a:t>論文を否定される」「首相が</a:t>
            </a:r>
            <a:r>
              <a:rPr lang="ja-JP" altLang="en-US" u="sng"/>
              <a:t>凶弾に</a:t>
            </a:r>
            <a:r>
              <a:rPr lang="ja-JP" altLang="en-US"/>
              <a:t>倒れた」のような用法は「着点」とは逆の「起点」をマークするものであり、「着点」をニ格の一次的なスキーマとするとこれらの用法を説明することが困難になる。また、「着点」を具現化するのはニ格だけではなく、マデ格もある。岡（</a:t>
            </a:r>
            <a:r>
              <a:rPr lang="en-US" altLang="ja-JP"/>
              <a:t>2004,2005c</a:t>
            </a:r>
            <a:r>
              <a:rPr lang="ja-JP" altLang="en-US"/>
              <a:t>）では、ニ格のスキーマを「存在の場所」とし、「着点」や「起点」といった方向性とは中立であると主張し、ニ格の用法を統一的に説明することを試みた。さらに、デ格が＜限定＞するものという主張は支持されるが、岡（</a:t>
            </a:r>
            <a:r>
              <a:rPr lang="en-US" altLang="ja-JP"/>
              <a:t>2005b</a:t>
            </a:r>
            <a:r>
              <a:rPr lang="ja-JP" altLang="en-US"/>
              <a:t>）では、場所論的観点から、デ格は「コトの存在する場所」というスキーマで統一的に説明されると主張した。</a:t>
            </a:r>
          </a:p>
        </p:txBody>
      </p:sp>
      <p:sp>
        <p:nvSpPr>
          <p:cNvPr id="9830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84927" indent="-301895" eaLnBrk="0" hangingPunct="0">
              <a:defRPr kumimoji="1">
                <a:solidFill>
                  <a:schemeClr val="tx1"/>
                </a:solidFill>
                <a:latin typeface="Arial" panose="020B0604020202020204" pitchFamily="34" charset="0"/>
                <a:ea typeface="ＭＳ Ｐゴシック" panose="020B0600070205080204" pitchFamily="50" charset="-128"/>
              </a:defRPr>
            </a:lvl2pPr>
            <a:lvl3pPr marL="1207580" indent="-241516" eaLnBrk="0" hangingPunct="0">
              <a:defRPr kumimoji="1">
                <a:solidFill>
                  <a:schemeClr val="tx1"/>
                </a:solidFill>
                <a:latin typeface="Arial" panose="020B0604020202020204" pitchFamily="34" charset="0"/>
                <a:ea typeface="ＭＳ Ｐゴシック" panose="020B0600070205080204" pitchFamily="50" charset="-128"/>
              </a:defRPr>
            </a:lvl3pPr>
            <a:lvl4pPr marL="1690611" indent="-241516" eaLnBrk="0" hangingPunct="0">
              <a:defRPr kumimoji="1">
                <a:solidFill>
                  <a:schemeClr val="tx1"/>
                </a:solidFill>
                <a:latin typeface="Arial" panose="020B0604020202020204" pitchFamily="34" charset="0"/>
                <a:ea typeface="ＭＳ Ｐゴシック" panose="020B0600070205080204" pitchFamily="50" charset="-128"/>
              </a:defRPr>
            </a:lvl4pPr>
            <a:lvl5pPr marL="2173643" indent="-241516" eaLnBrk="0" hangingPunct="0">
              <a:defRPr kumimoji="1">
                <a:solidFill>
                  <a:schemeClr val="tx1"/>
                </a:solidFill>
                <a:latin typeface="Arial" panose="020B0604020202020204" pitchFamily="34" charset="0"/>
                <a:ea typeface="ＭＳ Ｐゴシック" panose="020B0600070205080204" pitchFamily="50" charset="-128"/>
              </a:defRPr>
            </a:lvl5pPr>
            <a:lvl6pPr marL="2656675" indent="-241516"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139707" indent="-241516"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622739" indent="-241516"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105770" indent="-241516"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fld id="{78AEF411-B02F-490C-B2D9-984FA72389B3}" type="slidenum">
              <a:rPr lang="ja-JP" altLang="en-US"/>
              <a:pPr eaLnBrk="1" hangingPunct="1"/>
              <a:t>11</a:t>
            </a:fld>
            <a:endParaRPr lang="ja-JP" altLang="en-US"/>
          </a:p>
        </p:txBody>
      </p:sp>
    </p:spTree>
    <p:extLst>
      <p:ext uri="{BB962C8B-B14F-4D97-AF65-F5344CB8AC3E}">
        <p14:creationId xmlns:p14="http://schemas.microsoft.com/office/powerpoint/2010/main" val="15420846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89038" y="1252538"/>
            <a:ext cx="4510087" cy="3381375"/>
          </a:xfrm>
        </p:spPr>
      </p:sp>
      <p:sp>
        <p:nvSpPr>
          <p:cNvPr id="3" name="ノート プレースホルダ 2"/>
          <p:cNvSpPr>
            <a:spLocks noGrp="1"/>
          </p:cNvSpPr>
          <p:nvPr>
            <p:ph type="body" idx="1"/>
          </p:nvPr>
        </p:nvSpPr>
        <p:spPr/>
        <p:txBody>
          <a:bodyPr>
            <a:normAutofit/>
          </a:bodyPr>
          <a:lstStyle/>
          <a:p>
            <a:r>
              <a:rPr kumimoji="1" lang="en-US" altLang="ja-JP" dirty="0"/>
              <a:t>54</a:t>
            </a:r>
            <a:r>
              <a:rPr kumimoji="1" lang="ja-JP" altLang="en-US" dirty="0" err="1"/>
              <a:t>．</a:t>
            </a:r>
            <a:r>
              <a:rPr kumimoji="1" lang="ja-JP" altLang="en-US" dirty="0"/>
              <a:t>最後にニ格のスキーマとネットワークをまとめておきます。</a:t>
            </a:r>
          </a:p>
        </p:txBody>
      </p:sp>
      <p:sp>
        <p:nvSpPr>
          <p:cNvPr id="4" name="スライド番号プレースホルダ 3"/>
          <p:cNvSpPr>
            <a:spLocks noGrp="1"/>
          </p:cNvSpPr>
          <p:nvPr>
            <p:ph type="sldNum" sz="quarter" idx="10"/>
          </p:nvPr>
        </p:nvSpPr>
        <p:spPr/>
        <p:txBody>
          <a:bodyPr/>
          <a:lstStyle/>
          <a:p>
            <a:fld id="{51E63F7C-5E7A-476E-A710-620E634360C0}" type="slidenum">
              <a:rPr kumimoji="1" lang="ja-JP" altLang="en-US" smtClean="0"/>
              <a:pPr/>
              <a:t>12</a:t>
            </a:fld>
            <a:endParaRPr kumimoji="1" lang="ja-JP" altLang="en-US"/>
          </a:p>
        </p:txBody>
      </p:sp>
    </p:spTree>
    <p:extLst>
      <p:ext uri="{BB962C8B-B14F-4D97-AF65-F5344CB8AC3E}">
        <p14:creationId xmlns:p14="http://schemas.microsoft.com/office/powerpoint/2010/main" val="36769358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89038" y="1252538"/>
            <a:ext cx="4510087" cy="3381375"/>
          </a:xfrm>
        </p:spPr>
      </p:sp>
      <p:sp>
        <p:nvSpPr>
          <p:cNvPr id="3" name="ノート プレースホルダ 2"/>
          <p:cNvSpPr>
            <a:spLocks noGrp="1"/>
          </p:cNvSpPr>
          <p:nvPr>
            <p:ph type="body" idx="1"/>
          </p:nvPr>
        </p:nvSpPr>
        <p:spPr/>
        <p:txBody>
          <a:bodyPr>
            <a:normAutofit/>
          </a:bodyPr>
          <a:lstStyle/>
          <a:p>
            <a:r>
              <a:rPr kumimoji="1" lang="en-US" altLang="ja-JP" dirty="0"/>
              <a:t>63</a:t>
            </a:r>
            <a:r>
              <a:rPr kumimoji="1" lang="ja-JP" altLang="en-US" dirty="0" err="1"/>
              <a:t>．</a:t>
            </a:r>
            <a:r>
              <a:rPr kumimoji="1" lang="ja-JP" altLang="en-US" dirty="0"/>
              <a:t>ここで私が提案するヲのスキーマは、起点・経路・着点のスキーマをベースにしたものです。このコアスキーマをベースに</a:t>
            </a:r>
            <a:endParaRPr kumimoji="1" lang="en-US" altLang="ja-JP" dirty="0"/>
          </a:p>
          <a:p>
            <a:r>
              <a:rPr kumimoji="1" lang="ja-JP" altLang="en-US" dirty="0"/>
              <a:t>起点が焦点化されたものが、起点用法になり、経路が焦点化されたものが、経路用法、着点が焦点化されたものが対象用法と説明できます。「時間用法」は、経路用法が時間概念に拡張されたものであり、状況用法は経路用法と時間用法を複合したものと考えられます。</a:t>
            </a:r>
            <a:endParaRPr kumimoji="1" lang="en-US" altLang="ja-JP" dirty="0"/>
          </a:p>
          <a:p>
            <a:endParaRPr lang="en-US" altLang="ja-JP" dirty="0"/>
          </a:p>
          <a:p>
            <a:r>
              <a:rPr lang="ja-JP" altLang="en-US" dirty="0"/>
              <a:t>「は」や格助詞の用法をそれぞれ単に列挙するのではなく、それらの用法に共通するスキーマを提示することが、必要。（認知言語学の観点）</a:t>
            </a:r>
            <a:endParaRPr lang="en-US" altLang="ja-JP" dirty="0"/>
          </a:p>
          <a:p>
            <a:r>
              <a:rPr lang="ja-JP" altLang="en-US" dirty="0"/>
              <a:t>「は」や格助詞の構造には、場所の観点が深く結び付いている。（場所論の観点）</a:t>
            </a:r>
            <a:endParaRPr lang="en-US" altLang="ja-JP" dirty="0"/>
          </a:p>
          <a:p>
            <a:r>
              <a:rPr lang="ja-JP" altLang="en-US" dirty="0"/>
              <a:t>認知言語学と場所論の観点を統合することによってこそ、日本語の言語現象を正しく把握することができる。</a:t>
            </a:r>
            <a:endParaRPr lang="en-US" altLang="ja-JP" dirty="0"/>
          </a:p>
          <a:p>
            <a:r>
              <a:rPr lang="ja-JP" altLang="en-US" dirty="0"/>
              <a:t>西洋言語学を基盤とした言語学理論に対して、日本語からの言語学への貢献が可能になる。</a:t>
            </a:r>
          </a:p>
          <a:p>
            <a:endParaRPr kumimoji="1" lang="ja-JP" altLang="en-US" dirty="0"/>
          </a:p>
        </p:txBody>
      </p:sp>
      <p:sp>
        <p:nvSpPr>
          <p:cNvPr id="4" name="スライド番号プレースホルダ 3"/>
          <p:cNvSpPr>
            <a:spLocks noGrp="1"/>
          </p:cNvSpPr>
          <p:nvPr>
            <p:ph type="sldNum" sz="quarter" idx="10"/>
          </p:nvPr>
        </p:nvSpPr>
        <p:spPr/>
        <p:txBody>
          <a:bodyPr/>
          <a:lstStyle/>
          <a:p>
            <a:fld id="{51E63F7C-5E7A-476E-A710-620E634360C0}" type="slidenum">
              <a:rPr kumimoji="1" lang="ja-JP" altLang="en-US" smtClean="0"/>
              <a:pPr/>
              <a:t>13</a:t>
            </a:fld>
            <a:endParaRPr kumimoji="1" lang="ja-JP" altLang="en-US"/>
          </a:p>
        </p:txBody>
      </p:sp>
    </p:spTree>
    <p:extLst>
      <p:ext uri="{BB962C8B-B14F-4D97-AF65-F5344CB8AC3E}">
        <p14:creationId xmlns:p14="http://schemas.microsoft.com/office/powerpoint/2010/main" val="31085675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89038" y="1252538"/>
            <a:ext cx="4510087" cy="33813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C7326F7-5901-4FFD-97E7-A4C71B56DFFD}" type="slidenum">
              <a:rPr kumimoji="1" lang="ja-JP" altLang="en-US" smtClean="0"/>
              <a:t>14</a:t>
            </a:fld>
            <a:endParaRPr kumimoji="1" lang="ja-JP" altLang="en-US"/>
          </a:p>
        </p:txBody>
      </p:sp>
    </p:spTree>
    <p:extLst>
      <p:ext uri="{BB962C8B-B14F-4D97-AF65-F5344CB8AC3E}">
        <p14:creationId xmlns:p14="http://schemas.microsoft.com/office/powerpoint/2010/main" val="8028397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a:t>
            </a:r>
            <a:r>
              <a:rPr lang="ja-JP" altLang="ja-JP" dirty="0"/>
              <a:t>「私」のゼロ化が「主観性」と結びつくのではなく、その言語表現においては、文字通り「私」という主体は存在しない。</a:t>
            </a:r>
            <a:endParaRPr lang="en-US" altLang="ja-JP" dirty="0"/>
          </a:p>
          <a:p>
            <a:r>
              <a:rPr lang="en-US" altLang="ja-JP" dirty="0"/>
              <a:t>★</a:t>
            </a:r>
            <a:r>
              <a:rPr lang="ja-JP" altLang="ja-JP" dirty="0"/>
              <a:t>　日本語は、場における事態をありのままに表現する言語であって、個別的な「私」の主観的体験を述べる「主観的言語」なのではない。</a:t>
            </a:r>
          </a:p>
          <a:p>
            <a:endParaRPr kumimoji="1" lang="ja-JP" altLang="en-US" dirty="0"/>
          </a:p>
        </p:txBody>
      </p:sp>
      <p:sp>
        <p:nvSpPr>
          <p:cNvPr id="4" name="スライド番号プレースホルダー 3"/>
          <p:cNvSpPr>
            <a:spLocks noGrp="1"/>
          </p:cNvSpPr>
          <p:nvPr>
            <p:ph type="sldNum" sz="quarter" idx="10"/>
          </p:nvPr>
        </p:nvSpPr>
        <p:spPr/>
        <p:txBody>
          <a:bodyPr/>
          <a:lstStyle/>
          <a:p>
            <a:fld id="{BC7326F7-5901-4FFD-97E7-A4C71B56DFFD}" type="slidenum">
              <a:rPr kumimoji="1" lang="ja-JP" altLang="en-US" smtClean="0"/>
              <a:t>20</a:t>
            </a:fld>
            <a:endParaRPr kumimoji="1" lang="ja-JP" altLang="en-US"/>
          </a:p>
        </p:txBody>
      </p:sp>
    </p:spTree>
    <p:extLst>
      <p:ext uri="{BB962C8B-B14F-4D97-AF65-F5344CB8AC3E}">
        <p14:creationId xmlns:p14="http://schemas.microsoft.com/office/powerpoint/2010/main" val="21274239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89038" y="1252538"/>
            <a:ext cx="4510087" cy="33813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C7326F7-5901-4FFD-97E7-A4C71B56DFFD}" type="slidenum">
              <a:rPr kumimoji="1" lang="ja-JP" altLang="en-US" smtClean="0"/>
              <a:t>22</a:t>
            </a:fld>
            <a:endParaRPr kumimoji="1" lang="ja-JP" altLang="en-US"/>
          </a:p>
        </p:txBody>
      </p:sp>
    </p:spTree>
    <p:extLst>
      <p:ext uri="{BB962C8B-B14F-4D97-AF65-F5344CB8AC3E}">
        <p14:creationId xmlns:p14="http://schemas.microsoft.com/office/powerpoint/2010/main" val="38669833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89038" y="1252538"/>
            <a:ext cx="4510087" cy="33813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C7326F7-5901-4FFD-97E7-A4C71B56DFFD}" type="slidenum">
              <a:rPr kumimoji="1" lang="ja-JP" altLang="en-US" smtClean="0"/>
              <a:t>23</a:t>
            </a:fld>
            <a:endParaRPr kumimoji="1" lang="ja-JP" altLang="en-US"/>
          </a:p>
        </p:txBody>
      </p:sp>
    </p:spTree>
    <p:extLst>
      <p:ext uri="{BB962C8B-B14F-4D97-AF65-F5344CB8AC3E}">
        <p14:creationId xmlns:p14="http://schemas.microsoft.com/office/powerpoint/2010/main" val="3499108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89038" y="1252538"/>
            <a:ext cx="4510087" cy="3381375"/>
          </a:xfrm>
        </p:spPr>
      </p:sp>
      <p:sp>
        <p:nvSpPr>
          <p:cNvPr id="3" name="ノート プレースホルダー 2"/>
          <p:cNvSpPr>
            <a:spLocks noGrp="1"/>
          </p:cNvSpPr>
          <p:nvPr>
            <p:ph type="body" idx="1"/>
          </p:nvPr>
        </p:nvSpPr>
        <p:spPr/>
        <p:txBody>
          <a:bodyPr/>
          <a:lstStyle/>
          <a:p>
            <a:r>
              <a:rPr kumimoji="1" lang="ja-JP" altLang="en-US" dirty="0"/>
              <a:t>　</a:t>
            </a:r>
          </a:p>
        </p:txBody>
      </p:sp>
      <p:sp>
        <p:nvSpPr>
          <p:cNvPr id="4" name="スライド番号プレースホルダー 3"/>
          <p:cNvSpPr>
            <a:spLocks noGrp="1"/>
          </p:cNvSpPr>
          <p:nvPr>
            <p:ph type="sldNum" sz="quarter" idx="10"/>
          </p:nvPr>
        </p:nvSpPr>
        <p:spPr/>
        <p:txBody>
          <a:bodyPr/>
          <a:lstStyle/>
          <a:p>
            <a:fld id="{BC7326F7-5901-4FFD-97E7-A4C71B56DFFD}" type="slidenum">
              <a:rPr kumimoji="1" lang="ja-JP" altLang="en-US" smtClean="0"/>
              <a:t>2</a:t>
            </a:fld>
            <a:endParaRPr kumimoji="1" lang="ja-JP" altLang="en-US"/>
          </a:p>
        </p:txBody>
      </p:sp>
    </p:spTree>
    <p:extLst>
      <p:ext uri="{BB962C8B-B14F-4D97-AF65-F5344CB8AC3E}">
        <p14:creationId xmlns:p14="http://schemas.microsoft.com/office/powerpoint/2010/main" val="3641448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89038" y="1252538"/>
            <a:ext cx="4510087" cy="3381375"/>
          </a:xfrm>
        </p:spPr>
      </p:sp>
      <p:sp>
        <p:nvSpPr>
          <p:cNvPr id="3" name="ノート プレースホルダー 2"/>
          <p:cNvSpPr>
            <a:spLocks noGrp="1"/>
          </p:cNvSpPr>
          <p:nvPr>
            <p:ph type="body" idx="1"/>
          </p:nvPr>
        </p:nvSpPr>
        <p:spPr/>
        <p:txBody>
          <a:bodyPr/>
          <a:lstStyle/>
          <a:p>
            <a:r>
              <a:rPr kumimoji="1" lang="ja-JP" altLang="en-US" dirty="0"/>
              <a:t>　</a:t>
            </a:r>
            <a:endParaRPr kumimoji="1" lang="en-US" altLang="ja-JP" dirty="0"/>
          </a:p>
          <a:p>
            <a:r>
              <a:rPr lang="ja-JP" altLang="en-US" dirty="0"/>
              <a:t>日本語授業での韓国人学生からの問い　「先生、結婚しましたか？」／「窓が開いている」と「窓が開けてある」の違い。</a:t>
            </a:r>
            <a:endParaRPr lang="en-US" altLang="ja-JP" dirty="0"/>
          </a:p>
          <a:p>
            <a:r>
              <a:rPr lang="ja-JP" altLang="en-US" dirty="0"/>
              <a:t>日本語のアスペクト研究</a:t>
            </a:r>
            <a:r>
              <a:rPr lang="ja-JP" altLang="en-US" dirty="0" err="1"/>
              <a:t>ー</a:t>
            </a:r>
            <a:r>
              <a:rPr lang="ja-JP" altLang="en-US" dirty="0"/>
              <a:t>ロシア語アスペクト論、動詞分類</a:t>
            </a:r>
            <a:endParaRPr lang="en-US" altLang="ja-JP" dirty="0"/>
          </a:p>
          <a:p>
            <a:r>
              <a:rPr lang="ja-JP" altLang="en-US" dirty="0"/>
              <a:t>認知言語学</a:t>
            </a:r>
            <a:r>
              <a:rPr lang="ja-JP" altLang="en-US" dirty="0" err="1"/>
              <a:t>ー</a:t>
            </a:r>
            <a:r>
              <a:rPr lang="ja-JP" altLang="en-US" dirty="0"/>
              <a:t>文法化、放射状カテゴリー化、イメージスキーマなどの理論を応用。アスペクトではなく「存在動詞の文法化」として、「している・してある」を体系化。</a:t>
            </a:r>
            <a:endParaRPr lang="en-US" altLang="ja-JP" dirty="0"/>
          </a:p>
          <a:p>
            <a:r>
              <a:rPr lang="ja-JP" altLang="en-US" dirty="0"/>
              <a:t>→修士論文「存在構文に基づくテイル／テアル構文」</a:t>
            </a:r>
            <a:endParaRPr lang="en-US" altLang="ja-JP" dirty="0"/>
          </a:p>
          <a:p>
            <a:endParaRPr lang="en-US" altLang="ja-JP" dirty="0"/>
          </a:p>
          <a:p>
            <a:r>
              <a:rPr lang="ja-JP" altLang="en-US" dirty="0"/>
              <a:t>「する」と「なる」の言語学（池上</a:t>
            </a:r>
            <a:r>
              <a:rPr lang="en-US" altLang="ja-JP" dirty="0"/>
              <a:t>1981</a:t>
            </a:r>
            <a:r>
              <a:rPr lang="ja-JP" altLang="en-US" dirty="0"/>
              <a:t>）</a:t>
            </a:r>
            <a:endParaRPr lang="en-US" altLang="ja-JP" dirty="0"/>
          </a:p>
          <a:p>
            <a:r>
              <a:rPr lang="ja-JP" altLang="en-US" dirty="0"/>
              <a:t>→被制作性としての存在（作られてある）と生成としての存在（あることはなること）という存在了解の違い（ハイデガー）　</a:t>
            </a:r>
            <a:endParaRPr lang="en-US" altLang="ja-JP" dirty="0"/>
          </a:p>
          <a:p>
            <a:r>
              <a:rPr lang="ja-JP" altLang="en-US" dirty="0"/>
              <a:t>他動詞構文（</a:t>
            </a:r>
            <a:r>
              <a:rPr lang="en-US" altLang="ja-JP" dirty="0"/>
              <a:t>X</a:t>
            </a:r>
            <a:r>
              <a:rPr lang="ja-JP" altLang="en-US" dirty="0"/>
              <a:t>が</a:t>
            </a:r>
            <a:r>
              <a:rPr lang="en-US" altLang="ja-JP" dirty="0"/>
              <a:t>Y</a:t>
            </a:r>
            <a:r>
              <a:rPr lang="ja-JP" altLang="en-US" dirty="0"/>
              <a:t>を</a:t>
            </a:r>
            <a:r>
              <a:rPr lang="en-US" altLang="ja-JP" dirty="0"/>
              <a:t>V</a:t>
            </a:r>
            <a:r>
              <a:rPr lang="ja-JP" altLang="en-US" dirty="0"/>
              <a:t>）を典型的なものとするのではなく、存在構文（</a:t>
            </a:r>
            <a:r>
              <a:rPr lang="en-US" altLang="ja-JP" dirty="0"/>
              <a:t>Y</a:t>
            </a:r>
            <a:r>
              <a:rPr lang="ja-JP" altLang="en-US" dirty="0"/>
              <a:t>に</a:t>
            </a:r>
            <a:r>
              <a:rPr lang="en-US" altLang="ja-JP" dirty="0"/>
              <a:t>X</a:t>
            </a:r>
            <a:r>
              <a:rPr lang="ja-JP" altLang="en-US" dirty="0"/>
              <a:t>がある）と生成構文（</a:t>
            </a:r>
            <a:r>
              <a:rPr lang="en-US" altLang="ja-JP" dirty="0"/>
              <a:t>X</a:t>
            </a:r>
            <a:r>
              <a:rPr lang="ja-JP" altLang="en-US" dirty="0"/>
              <a:t>が</a:t>
            </a:r>
            <a:r>
              <a:rPr lang="en-US" altLang="ja-JP" dirty="0"/>
              <a:t>Y</a:t>
            </a:r>
            <a:r>
              <a:rPr lang="ja-JP" altLang="en-US" dirty="0"/>
              <a:t>になる）を典型的な構文として日本語構文全体を範疇化しようとする構想</a:t>
            </a:r>
            <a:endParaRPr lang="en-US" altLang="ja-JP" dirty="0"/>
          </a:p>
          <a:p>
            <a:r>
              <a:rPr lang="ja-JP" altLang="en-US" dirty="0"/>
              <a:t>→博士論文「存在と時間の言語範疇化」</a:t>
            </a:r>
            <a:endParaRPr lang="en-US" altLang="ja-JP" dirty="0"/>
          </a:p>
          <a:p>
            <a:endParaRPr lang="ja-JP" altLang="en-US" dirty="0"/>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BC7326F7-5901-4FFD-97E7-A4C71B56DFFD}" type="slidenum">
              <a:rPr kumimoji="1" lang="ja-JP" altLang="en-US" smtClean="0"/>
              <a:t>3</a:t>
            </a:fld>
            <a:endParaRPr kumimoji="1" lang="ja-JP" altLang="en-US"/>
          </a:p>
        </p:txBody>
      </p:sp>
    </p:spTree>
    <p:extLst>
      <p:ext uri="{BB962C8B-B14F-4D97-AF65-F5344CB8AC3E}">
        <p14:creationId xmlns:p14="http://schemas.microsoft.com/office/powerpoint/2010/main" val="4008241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スライド イメージ プレースホルダ 1"/>
          <p:cNvSpPr>
            <a:spLocks noGrp="1" noRot="1" noChangeAspect="1" noTextEdit="1"/>
          </p:cNvSpPr>
          <p:nvPr>
            <p:ph type="sldImg"/>
          </p:nvPr>
        </p:nvSpPr>
        <p:spPr bwMode="auto">
          <a:xfrm>
            <a:off x="1189038" y="1252538"/>
            <a:ext cx="4510087"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a:t>その意味性質</a:t>
            </a:r>
          </a:p>
          <a:p>
            <a:pPr eaLnBrk="1" hangingPunct="1">
              <a:spcBef>
                <a:spcPct val="0"/>
              </a:spcBef>
            </a:pPr>
            <a:r>
              <a:rPr lang="en-US" altLang="ja-JP"/>
              <a:t>X</a:t>
            </a:r>
            <a:r>
              <a:rPr lang="ja-JP" altLang="en-US"/>
              <a:t>は参照点　→概念化者（話し手、聞き手）にとって際立つ存在、親しみのある存在。→旧情報</a:t>
            </a:r>
          </a:p>
          <a:p>
            <a:pPr eaLnBrk="1" hangingPunct="1">
              <a:spcBef>
                <a:spcPct val="0"/>
              </a:spcBef>
            </a:pPr>
            <a:r>
              <a:rPr lang="ja-JP" altLang="en-US"/>
              <a:t>支配領域は概念の場　→　恒常的事態をあらわせる。情意の場など現場以外の場。</a:t>
            </a:r>
          </a:p>
          <a:p>
            <a:pPr eaLnBrk="1" hangingPunct="1">
              <a:spcBef>
                <a:spcPct val="0"/>
              </a:spcBef>
            </a:pPr>
            <a:r>
              <a:rPr lang="en-US" altLang="ja-JP"/>
              <a:t>X</a:t>
            </a:r>
            <a:r>
              <a:rPr lang="ja-JP" altLang="en-US"/>
              <a:t>と</a:t>
            </a:r>
            <a:r>
              <a:rPr lang="en-US" altLang="ja-JP"/>
              <a:t>Y</a:t>
            </a:r>
            <a:r>
              <a:rPr lang="ja-JP" altLang="en-US"/>
              <a:t>を大きく分ける　→　文を切る。</a:t>
            </a:r>
            <a:r>
              <a:rPr lang="en-US" altLang="ja-JP"/>
              <a:t>X</a:t>
            </a:r>
            <a:r>
              <a:rPr lang="ja-JP" altLang="en-US"/>
              <a:t>と</a:t>
            </a:r>
            <a:r>
              <a:rPr lang="en-US" altLang="ja-JP"/>
              <a:t>Y</a:t>
            </a:r>
            <a:r>
              <a:rPr lang="ja-JP" altLang="en-US"/>
              <a:t>をつなぐ（繋辞）。</a:t>
            </a:r>
          </a:p>
          <a:p>
            <a:pPr eaLnBrk="1" hangingPunct="1">
              <a:spcBef>
                <a:spcPct val="0"/>
              </a:spcBef>
            </a:pPr>
            <a:r>
              <a:rPr lang="ja-JP" altLang="en-US"/>
              <a:t>世界の中から</a:t>
            </a:r>
            <a:r>
              <a:rPr lang="en-US" altLang="ja-JP"/>
              <a:t>X</a:t>
            </a:r>
            <a:r>
              <a:rPr lang="ja-JP" altLang="en-US"/>
              <a:t>と～</a:t>
            </a:r>
            <a:r>
              <a:rPr lang="en-US" altLang="ja-JP"/>
              <a:t>X</a:t>
            </a:r>
            <a:r>
              <a:rPr lang="ja-JP" altLang="en-US"/>
              <a:t>を切り分ける　→　対比</a:t>
            </a:r>
          </a:p>
          <a:p>
            <a:pPr eaLnBrk="1" hangingPunct="1">
              <a:spcBef>
                <a:spcPct val="0"/>
              </a:spcBef>
            </a:pPr>
            <a:endParaRPr lang="ja-JP" altLang="en-US"/>
          </a:p>
        </p:txBody>
      </p:sp>
      <p:sp>
        <p:nvSpPr>
          <p:cNvPr id="8909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84927" indent="-301895" eaLnBrk="0" hangingPunct="0">
              <a:defRPr kumimoji="1">
                <a:solidFill>
                  <a:schemeClr val="tx1"/>
                </a:solidFill>
                <a:latin typeface="Arial" panose="020B0604020202020204" pitchFamily="34" charset="0"/>
                <a:ea typeface="ＭＳ Ｐゴシック" panose="020B0600070205080204" pitchFamily="50" charset="-128"/>
              </a:defRPr>
            </a:lvl2pPr>
            <a:lvl3pPr marL="1207580" indent="-241516" eaLnBrk="0" hangingPunct="0">
              <a:defRPr kumimoji="1">
                <a:solidFill>
                  <a:schemeClr val="tx1"/>
                </a:solidFill>
                <a:latin typeface="Arial" panose="020B0604020202020204" pitchFamily="34" charset="0"/>
                <a:ea typeface="ＭＳ Ｐゴシック" panose="020B0600070205080204" pitchFamily="50" charset="-128"/>
              </a:defRPr>
            </a:lvl3pPr>
            <a:lvl4pPr marL="1690611" indent="-241516" eaLnBrk="0" hangingPunct="0">
              <a:defRPr kumimoji="1">
                <a:solidFill>
                  <a:schemeClr val="tx1"/>
                </a:solidFill>
                <a:latin typeface="Arial" panose="020B0604020202020204" pitchFamily="34" charset="0"/>
                <a:ea typeface="ＭＳ Ｐゴシック" panose="020B0600070205080204" pitchFamily="50" charset="-128"/>
              </a:defRPr>
            </a:lvl4pPr>
            <a:lvl5pPr marL="2173643" indent="-241516" eaLnBrk="0" hangingPunct="0">
              <a:defRPr kumimoji="1">
                <a:solidFill>
                  <a:schemeClr val="tx1"/>
                </a:solidFill>
                <a:latin typeface="Arial" panose="020B0604020202020204" pitchFamily="34" charset="0"/>
                <a:ea typeface="ＭＳ Ｐゴシック" panose="020B0600070205080204" pitchFamily="50" charset="-128"/>
              </a:defRPr>
            </a:lvl5pPr>
            <a:lvl6pPr marL="2656675" indent="-241516"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139707" indent="-241516"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622739" indent="-241516"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105770" indent="-241516"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fld id="{8BB8DACB-386B-4AA8-B682-58CA59D812C3}" type="slidenum">
              <a:rPr lang="ja-JP" altLang="en-US"/>
              <a:pPr eaLnBrk="1" hangingPunct="1"/>
              <a:t>5</a:t>
            </a:fld>
            <a:endParaRPr lang="ja-JP" altLang="en-US"/>
          </a:p>
        </p:txBody>
      </p:sp>
    </p:spTree>
    <p:extLst>
      <p:ext uri="{BB962C8B-B14F-4D97-AF65-F5344CB8AC3E}">
        <p14:creationId xmlns:p14="http://schemas.microsoft.com/office/powerpoint/2010/main" val="310345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xfrm>
            <a:off x="1189038" y="1252538"/>
            <a:ext cx="4510087"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90116"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84927" indent="-301895" eaLnBrk="0" hangingPunct="0">
              <a:defRPr kumimoji="1">
                <a:solidFill>
                  <a:schemeClr val="tx1"/>
                </a:solidFill>
                <a:latin typeface="Arial" panose="020B0604020202020204" pitchFamily="34" charset="0"/>
                <a:ea typeface="ＭＳ Ｐゴシック" panose="020B0600070205080204" pitchFamily="50" charset="-128"/>
              </a:defRPr>
            </a:lvl2pPr>
            <a:lvl3pPr marL="1207580" indent="-241516" eaLnBrk="0" hangingPunct="0">
              <a:defRPr kumimoji="1">
                <a:solidFill>
                  <a:schemeClr val="tx1"/>
                </a:solidFill>
                <a:latin typeface="Arial" panose="020B0604020202020204" pitchFamily="34" charset="0"/>
                <a:ea typeface="ＭＳ Ｐゴシック" panose="020B0600070205080204" pitchFamily="50" charset="-128"/>
              </a:defRPr>
            </a:lvl3pPr>
            <a:lvl4pPr marL="1690611" indent="-241516" eaLnBrk="0" hangingPunct="0">
              <a:defRPr kumimoji="1">
                <a:solidFill>
                  <a:schemeClr val="tx1"/>
                </a:solidFill>
                <a:latin typeface="Arial" panose="020B0604020202020204" pitchFamily="34" charset="0"/>
                <a:ea typeface="ＭＳ Ｐゴシック" panose="020B0600070205080204" pitchFamily="50" charset="-128"/>
              </a:defRPr>
            </a:lvl4pPr>
            <a:lvl5pPr marL="2173643" indent="-241516" eaLnBrk="0" hangingPunct="0">
              <a:defRPr kumimoji="1">
                <a:solidFill>
                  <a:schemeClr val="tx1"/>
                </a:solidFill>
                <a:latin typeface="Arial" panose="020B0604020202020204" pitchFamily="34" charset="0"/>
                <a:ea typeface="ＭＳ Ｐゴシック" panose="020B0600070205080204" pitchFamily="50" charset="-128"/>
              </a:defRPr>
            </a:lvl5pPr>
            <a:lvl6pPr marL="2656675" indent="-241516"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139707" indent="-241516"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622739" indent="-241516"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105770" indent="-241516"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fld id="{D824E2C8-074D-46CE-A815-5AF26733E4F2}" type="slidenum">
              <a:rPr lang="ja-JP" altLang="en-US"/>
              <a:pPr eaLnBrk="1" hangingPunct="1"/>
              <a:t>6</a:t>
            </a:fld>
            <a:endParaRPr lang="ja-JP" altLang="en-US"/>
          </a:p>
        </p:txBody>
      </p:sp>
    </p:spTree>
    <p:extLst>
      <p:ext uri="{BB962C8B-B14F-4D97-AF65-F5344CB8AC3E}">
        <p14:creationId xmlns:p14="http://schemas.microsoft.com/office/powerpoint/2010/main" val="2320609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スライド イメージ プレースホルダ 1"/>
          <p:cNvSpPr>
            <a:spLocks noGrp="1" noRot="1" noChangeAspect="1" noTextEdit="1"/>
          </p:cNvSpPr>
          <p:nvPr>
            <p:ph type="sldImg"/>
          </p:nvPr>
        </p:nvSpPr>
        <p:spPr bwMode="auto">
          <a:xfrm>
            <a:off x="1189038" y="1252538"/>
            <a:ext cx="4510087"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a:t>○　対比</a:t>
            </a:r>
            <a:r>
              <a:rPr lang="en-US" altLang="ja-JP"/>
              <a:t>…</a:t>
            </a:r>
            <a:r>
              <a:rPr lang="ja-JP" altLang="en-US"/>
              <a:t>Ｘで課題を設定すれば、そうでない～Ｘという場が設定されることから生み出される効果</a:t>
            </a:r>
          </a:p>
          <a:p>
            <a:pPr eaLnBrk="1" hangingPunct="1">
              <a:spcBef>
                <a:spcPct val="0"/>
              </a:spcBef>
            </a:pPr>
            <a:r>
              <a:rPr lang="ja-JP" altLang="en-US"/>
              <a:t>　　「母は医者ですが、父は教師です」、「佐藤さんは、紅茶は好きですが、コーヒーは嫌いです。」</a:t>
            </a:r>
          </a:p>
          <a:p>
            <a:pPr eaLnBrk="1" hangingPunct="1">
              <a:spcBef>
                <a:spcPct val="0"/>
              </a:spcBef>
            </a:pPr>
            <a:r>
              <a:rPr lang="ja-JP" altLang="en-US"/>
              <a:t>○　格関係で考えにくいハ</a:t>
            </a:r>
            <a:r>
              <a:rPr lang="en-US" altLang="ja-JP"/>
              <a:t>…</a:t>
            </a:r>
            <a:r>
              <a:rPr lang="ja-JP" altLang="en-US"/>
              <a:t>非主題文を基底とした主題化ではない</a:t>
            </a:r>
          </a:p>
          <a:p>
            <a:pPr eaLnBrk="1" hangingPunct="1">
              <a:spcBef>
                <a:spcPct val="0"/>
              </a:spcBef>
            </a:pPr>
            <a:r>
              <a:rPr lang="ja-JP" altLang="en-US"/>
              <a:t>　「これは寝すぎた」</a:t>
            </a:r>
            <a:r>
              <a:rPr lang="en-US" altLang="ja-JP"/>
              <a:t>…</a:t>
            </a:r>
            <a:r>
              <a:rPr lang="ja-JP" altLang="en-US"/>
              <a:t>「これは」→「状況（場所・時間）」＝場</a:t>
            </a:r>
          </a:p>
          <a:p>
            <a:pPr eaLnBrk="1" hangingPunct="1">
              <a:spcBef>
                <a:spcPct val="0"/>
              </a:spcBef>
            </a:pPr>
            <a:endParaRPr lang="ja-JP" altLang="en-US"/>
          </a:p>
        </p:txBody>
      </p:sp>
      <p:sp>
        <p:nvSpPr>
          <p:cNvPr id="9114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84927" indent="-301895" eaLnBrk="0" hangingPunct="0">
              <a:defRPr kumimoji="1">
                <a:solidFill>
                  <a:schemeClr val="tx1"/>
                </a:solidFill>
                <a:latin typeface="Arial" panose="020B0604020202020204" pitchFamily="34" charset="0"/>
                <a:ea typeface="ＭＳ Ｐゴシック" panose="020B0600070205080204" pitchFamily="50" charset="-128"/>
              </a:defRPr>
            </a:lvl2pPr>
            <a:lvl3pPr marL="1207580" indent="-241516" eaLnBrk="0" hangingPunct="0">
              <a:defRPr kumimoji="1">
                <a:solidFill>
                  <a:schemeClr val="tx1"/>
                </a:solidFill>
                <a:latin typeface="Arial" panose="020B0604020202020204" pitchFamily="34" charset="0"/>
                <a:ea typeface="ＭＳ Ｐゴシック" panose="020B0600070205080204" pitchFamily="50" charset="-128"/>
              </a:defRPr>
            </a:lvl3pPr>
            <a:lvl4pPr marL="1690611" indent="-241516" eaLnBrk="0" hangingPunct="0">
              <a:defRPr kumimoji="1">
                <a:solidFill>
                  <a:schemeClr val="tx1"/>
                </a:solidFill>
                <a:latin typeface="Arial" panose="020B0604020202020204" pitchFamily="34" charset="0"/>
                <a:ea typeface="ＭＳ Ｐゴシック" panose="020B0600070205080204" pitchFamily="50" charset="-128"/>
              </a:defRPr>
            </a:lvl4pPr>
            <a:lvl5pPr marL="2173643" indent="-241516" eaLnBrk="0" hangingPunct="0">
              <a:defRPr kumimoji="1">
                <a:solidFill>
                  <a:schemeClr val="tx1"/>
                </a:solidFill>
                <a:latin typeface="Arial" panose="020B0604020202020204" pitchFamily="34" charset="0"/>
                <a:ea typeface="ＭＳ Ｐゴシック" panose="020B0600070205080204" pitchFamily="50" charset="-128"/>
              </a:defRPr>
            </a:lvl5pPr>
            <a:lvl6pPr marL="2656675" indent="-241516"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139707" indent="-241516"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622739" indent="-241516"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105770" indent="-241516"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fld id="{2C4E0CE1-FA5C-41B2-8F5A-469778CA1601}" type="slidenum">
              <a:rPr lang="ja-JP" altLang="en-US"/>
              <a:pPr eaLnBrk="1" hangingPunct="1"/>
              <a:t>7</a:t>
            </a:fld>
            <a:endParaRPr lang="ja-JP" altLang="en-US"/>
          </a:p>
        </p:txBody>
      </p:sp>
    </p:spTree>
    <p:extLst>
      <p:ext uri="{BB962C8B-B14F-4D97-AF65-F5344CB8AC3E}">
        <p14:creationId xmlns:p14="http://schemas.microsoft.com/office/powerpoint/2010/main" val="3078702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84927" indent="-301895" eaLnBrk="0" hangingPunct="0">
              <a:defRPr kumimoji="1">
                <a:solidFill>
                  <a:schemeClr val="tx1"/>
                </a:solidFill>
                <a:latin typeface="Arial" panose="020B0604020202020204" pitchFamily="34" charset="0"/>
                <a:ea typeface="ＭＳ Ｐゴシック" panose="020B0600070205080204" pitchFamily="50" charset="-128"/>
              </a:defRPr>
            </a:lvl2pPr>
            <a:lvl3pPr marL="1207580" indent="-241516" eaLnBrk="0" hangingPunct="0">
              <a:defRPr kumimoji="1">
                <a:solidFill>
                  <a:schemeClr val="tx1"/>
                </a:solidFill>
                <a:latin typeface="Arial" panose="020B0604020202020204" pitchFamily="34" charset="0"/>
                <a:ea typeface="ＭＳ Ｐゴシック" panose="020B0600070205080204" pitchFamily="50" charset="-128"/>
              </a:defRPr>
            </a:lvl3pPr>
            <a:lvl4pPr marL="1690611" indent="-241516" eaLnBrk="0" hangingPunct="0">
              <a:defRPr kumimoji="1">
                <a:solidFill>
                  <a:schemeClr val="tx1"/>
                </a:solidFill>
                <a:latin typeface="Arial" panose="020B0604020202020204" pitchFamily="34" charset="0"/>
                <a:ea typeface="ＭＳ Ｐゴシック" panose="020B0600070205080204" pitchFamily="50" charset="-128"/>
              </a:defRPr>
            </a:lvl4pPr>
            <a:lvl5pPr marL="2173643" indent="-241516" eaLnBrk="0" hangingPunct="0">
              <a:defRPr kumimoji="1">
                <a:solidFill>
                  <a:schemeClr val="tx1"/>
                </a:solidFill>
                <a:latin typeface="Arial" panose="020B0604020202020204" pitchFamily="34" charset="0"/>
                <a:ea typeface="ＭＳ Ｐゴシック" panose="020B0600070205080204" pitchFamily="50" charset="-128"/>
              </a:defRPr>
            </a:lvl5pPr>
            <a:lvl6pPr marL="2656675" indent="-241516"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139707" indent="-241516"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622739" indent="-241516"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105770" indent="-241516"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fld id="{B72FCF05-7A35-4E1E-900E-B04B6E6A8D81}" type="slidenum">
              <a:rPr lang="en-US" altLang="ja-JP"/>
              <a:pPr eaLnBrk="1" hangingPunct="1"/>
              <a:t>8</a:t>
            </a:fld>
            <a:endParaRPr lang="en-US" altLang="ja-JP"/>
          </a:p>
        </p:txBody>
      </p:sp>
      <p:sp>
        <p:nvSpPr>
          <p:cNvPr id="92163" name="Rectangle 2"/>
          <p:cNvSpPr>
            <a:spLocks noGrp="1" noRot="1" noChangeAspect="1" noChangeArrowheads="1" noTextEdit="1"/>
          </p:cNvSpPr>
          <p:nvPr>
            <p:ph type="sldImg"/>
          </p:nvPr>
        </p:nvSpPr>
        <p:spPr bwMode="auto">
          <a:xfrm>
            <a:off x="1189038" y="1252538"/>
            <a:ext cx="4510087"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a:t>　次に、ガのスキーマと諸用法について、検討していきます。ガには「主格」（動作主）、「対象格」（知覚、情意の対象）、「排他」の用法があると言われますが、この三つに共通したスキーマはなんでしょうか。先行研究では、古くは、富士谷成章が</a:t>
            </a:r>
            <a:r>
              <a:rPr lang="en-US" altLang="ja-JP"/>
              <a:t>『</a:t>
            </a:r>
            <a:r>
              <a:rPr lang="ja-JP" altLang="en-US"/>
              <a:t>あゆひ抄</a:t>
            </a:r>
            <a:r>
              <a:rPr lang="en-US" altLang="ja-JP"/>
              <a:t>』</a:t>
            </a:r>
            <a:r>
              <a:rPr lang="ja-JP" altLang="en-US"/>
              <a:t>の中で、「「何が」は、その受けたる事に物種をあらせて、それがと指す言葉なり」と指摘しています。これを尾上圭介が受けて、ガ格を「事態の認知的中核」と規定しました。また、菅井</a:t>
            </a:r>
            <a:r>
              <a:rPr lang="en-US" altLang="ja-JP"/>
              <a:t>2002</a:t>
            </a:r>
            <a:r>
              <a:rPr lang="ja-JP" altLang="en-US"/>
              <a:t>でも、叙述部（ドメイン）内における最高の顕著性を表す」と規定しています。山口</a:t>
            </a:r>
            <a:r>
              <a:rPr lang="en-US" altLang="ja-JP"/>
              <a:t>2004</a:t>
            </a:r>
            <a:r>
              <a:rPr lang="ja-JP" altLang="en-US"/>
              <a:t>も、ガ格は主格表示の語ではなく、ものごとの生成や由来を表す格であると規定しています。このような先行研究を総合すると、ガのスキーマは、「コト内の最も顕著なモノすなわち存在物」を表すと規定できます。ただ、コトは場の中でしか存在し得ないということを考えれば、「ある場において」という限定を付け加える必要があると思います。これを、イメージスキーマで表したのが上の図です。</a:t>
            </a:r>
          </a:p>
          <a:p>
            <a:pPr eaLnBrk="1" hangingPunct="1">
              <a:spcBef>
                <a:spcPct val="0"/>
              </a:spcBef>
            </a:pPr>
            <a:r>
              <a:rPr lang="ja-JP" altLang="en-US"/>
              <a:t>　ここから、ガのさまざまな意味性質が出てきます。第</a:t>
            </a:r>
            <a:r>
              <a:rPr lang="en-US" altLang="ja-JP"/>
              <a:t>1</a:t>
            </a:r>
            <a:r>
              <a:rPr lang="ja-JP" altLang="en-US"/>
              <a:t>に、コト内の成分であるということから、従属節や名詞修飾節ではハではなく、ガが使われることが自然に納得できると思います。また、ハのように事態を二つに分けるのではなく、丸ごと述べることから、現象文においてガのみが使われる理由が分かると思います。第</a:t>
            </a:r>
            <a:r>
              <a:rPr lang="en-US" altLang="ja-JP"/>
              <a:t>2</a:t>
            </a:r>
            <a:r>
              <a:rPr lang="ja-JP" altLang="en-US"/>
              <a:t>に、コト内の最も中心的なモノであるということから、ある範囲すなわち場で、他のものより顕著な存在物であるという、排他の意味が生まれると考えられます。第</a:t>
            </a:r>
            <a:r>
              <a:rPr lang="en-US" altLang="ja-JP"/>
              <a:t>3</a:t>
            </a:r>
            <a:r>
              <a:rPr lang="ja-JP" altLang="en-US"/>
              <a:t>に、ハのように参照点としてではなく、直接的な目標として認知主体に指し示されるものということから、新情報という性質が生まれてくるものと思われます。ただし、すべてのガが新情報でないことはいうまでもありません。</a:t>
            </a:r>
          </a:p>
        </p:txBody>
      </p:sp>
    </p:spTree>
    <p:extLst>
      <p:ext uri="{BB962C8B-B14F-4D97-AF65-F5344CB8AC3E}">
        <p14:creationId xmlns:p14="http://schemas.microsoft.com/office/powerpoint/2010/main" val="2457729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89038" y="1252538"/>
            <a:ext cx="4510087" cy="3381375"/>
          </a:xfrm>
        </p:spPr>
      </p:sp>
      <p:sp>
        <p:nvSpPr>
          <p:cNvPr id="3" name="ノート プレースホルダ 2"/>
          <p:cNvSpPr>
            <a:spLocks noGrp="1"/>
          </p:cNvSpPr>
          <p:nvPr>
            <p:ph type="body" idx="1"/>
          </p:nvPr>
        </p:nvSpPr>
        <p:spPr/>
        <p:txBody>
          <a:bodyPr>
            <a:normAutofit/>
          </a:bodyPr>
          <a:lstStyle/>
          <a:p>
            <a:r>
              <a:rPr kumimoji="1" lang="en-US" altLang="ja-JP" dirty="0"/>
              <a:t>33</a:t>
            </a:r>
            <a:r>
              <a:rPr kumimoji="1" lang="ja-JP" altLang="en-US" dirty="0" err="1"/>
              <a:t>．</a:t>
            </a:r>
            <a:r>
              <a:rPr kumimoji="1" lang="ja-JP" altLang="en-US" dirty="0"/>
              <a:t>比較的、容易に「は」と「が」を比較するためには、「鳥が飛んでいる」と「鳥は飛んでいる」のように、動詞文で比較した方がまだいいです。「鳥が飛んでいる」は、今ここの場の中で、鳥を指し示しているのに対し、「鳥は飛んでいる」は「鳥が飛んでいる」を前提として、そこから「鳥」を引き出して、参照点にしたうえで「飛んでいる」に結びつけるという認知図式として示すと分かりやすいでしょう。以上で、「は」と「が」の使い分けについては、話を終わります。</a:t>
            </a:r>
          </a:p>
        </p:txBody>
      </p:sp>
      <p:sp>
        <p:nvSpPr>
          <p:cNvPr id="4" name="スライド番号プレースホルダ 3"/>
          <p:cNvSpPr>
            <a:spLocks noGrp="1"/>
          </p:cNvSpPr>
          <p:nvPr>
            <p:ph type="sldNum" sz="quarter" idx="10"/>
          </p:nvPr>
        </p:nvSpPr>
        <p:spPr/>
        <p:txBody>
          <a:bodyPr/>
          <a:lstStyle/>
          <a:p>
            <a:fld id="{51E63F7C-5E7A-476E-A710-620E634360C0}" type="slidenum">
              <a:rPr kumimoji="1" lang="ja-JP" altLang="en-US" smtClean="0"/>
              <a:pPr/>
              <a:t>9</a:t>
            </a:fld>
            <a:endParaRPr kumimoji="1" lang="ja-JP" altLang="en-US"/>
          </a:p>
        </p:txBody>
      </p:sp>
    </p:spTree>
    <p:extLst>
      <p:ext uri="{BB962C8B-B14F-4D97-AF65-F5344CB8AC3E}">
        <p14:creationId xmlns:p14="http://schemas.microsoft.com/office/powerpoint/2010/main" val="4222075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84927" indent="-301895" eaLnBrk="0" hangingPunct="0">
              <a:defRPr kumimoji="1">
                <a:solidFill>
                  <a:schemeClr val="tx1"/>
                </a:solidFill>
                <a:latin typeface="Arial" panose="020B0604020202020204" pitchFamily="34" charset="0"/>
                <a:ea typeface="ＭＳ Ｐゴシック" panose="020B0600070205080204" pitchFamily="50" charset="-128"/>
              </a:defRPr>
            </a:lvl2pPr>
            <a:lvl3pPr marL="1207580" indent="-241516" eaLnBrk="0" hangingPunct="0">
              <a:defRPr kumimoji="1">
                <a:solidFill>
                  <a:schemeClr val="tx1"/>
                </a:solidFill>
                <a:latin typeface="Arial" panose="020B0604020202020204" pitchFamily="34" charset="0"/>
                <a:ea typeface="ＭＳ Ｐゴシック" panose="020B0600070205080204" pitchFamily="50" charset="-128"/>
              </a:defRPr>
            </a:lvl3pPr>
            <a:lvl4pPr marL="1690611" indent="-241516" eaLnBrk="0" hangingPunct="0">
              <a:defRPr kumimoji="1">
                <a:solidFill>
                  <a:schemeClr val="tx1"/>
                </a:solidFill>
                <a:latin typeface="Arial" panose="020B0604020202020204" pitchFamily="34" charset="0"/>
                <a:ea typeface="ＭＳ Ｐゴシック" panose="020B0600070205080204" pitchFamily="50" charset="-128"/>
              </a:defRPr>
            </a:lvl4pPr>
            <a:lvl5pPr marL="2173643" indent="-241516" eaLnBrk="0" hangingPunct="0">
              <a:defRPr kumimoji="1">
                <a:solidFill>
                  <a:schemeClr val="tx1"/>
                </a:solidFill>
                <a:latin typeface="Arial" panose="020B0604020202020204" pitchFamily="34" charset="0"/>
                <a:ea typeface="ＭＳ Ｐゴシック" panose="020B0600070205080204" pitchFamily="50" charset="-128"/>
              </a:defRPr>
            </a:lvl5pPr>
            <a:lvl6pPr marL="2656675" indent="-241516"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139707" indent="-241516"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622739" indent="-241516"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105770" indent="-241516"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fld id="{3E6F9B1E-0CC0-4F81-93D2-0564AA682850}" type="slidenum">
              <a:rPr lang="en-US" altLang="ja-JP"/>
              <a:pPr eaLnBrk="1" hangingPunct="1"/>
              <a:t>10</a:t>
            </a:fld>
            <a:endParaRPr lang="en-US" altLang="ja-JP"/>
          </a:p>
        </p:txBody>
      </p:sp>
      <p:sp>
        <p:nvSpPr>
          <p:cNvPr id="96259" name="Rectangle 2"/>
          <p:cNvSpPr>
            <a:spLocks noGrp="1" noRot="1" noChangeAspect="1" noChangeArrowheads="1" noTextEdit="1"/>
          </p:cNvSpPr>
          <p:nvPr>
            <p:ph type="sldImg"/>
          </p:nvPr>
        </p:nvSpPr>
        <p:spPr bwMode="auto">
          <a:xfrm>
            <a:off x="1189038" y="1252538"/>
            <a:ext cx="4510087" cy="3381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a:t>　次に、いわゆる「はーが」構文を取り上げたいと思います。野田などにおいては、この「はーが」構文を格関係の点から様々な種類に分類することが行われていますが、「</a:t>
            </a:r>
            <a:r>
              <a:rPr lang="en-US" altLang="ja-JP"/>
              <a:t>X</a:t>
            </a:r>
            <a:r>
              <a:rPr lang="ja-JP" altLang="en-US"/>
              <a:t>ハ</a:t>
            </a:r>
            <a:r>
              <a:rPr lang="en-US" altLang="ja-JP"/>
              <a:t>Y</a:t>
            </a:r>
            <a:r>
              <a:rPr lang="ja-JP" altLang="en-US"/>
              <a:t>ガ</a:t>
            </a:r>
            <a:r>
              <a:rPr lang="en-US" altLang="ja-JP"/>
              <a:t>P</a:t>
            </a:r>
            <a:r>
              <a:rPr lang="ja-JP" altLang="en-US"/>
              <a:t>」構文は、</a:t>
            </a:r>
            <a:r>
              <a:rPr lang="en-US" altLang="ja-JP"/>
              <a:t>X</a:t>
            </a:r>
            <a:r>
              <a:rPr lang="ja-JP" altLang="en-US"/>
              <a:t>を参照点に作り出した場の中で、「</a:t>
            </a:r>
            <a:r>
              <a:rPr lang="en-US" altLang="ja-JP"/>
              <a:t>Y</a:t>
            </a:r>
            <a:r>
              <a:rPr lang="ja-JP" altLang="en-US"/>
              <a:t>ガ</a:t>
            </a:r>
            <a:r>
              <a:rPr lang="en-US" altLang="ja-JP"/>
              <a:t>P</a:t>
            </a:r>
            <a:r>
              <a:rPr lang="ja-JP" altLang="en-US"/>
              <a:t>」というコトが成り立つということに尽きると思います。「象は鼻が長い」では、「象」を参照点とした課題の場の中で、「鼻が長い」というコトが成り立っているということですし、「私は頭が痛い」では、「私」の身体の感覚の場の中で、「頭がいたい」という事態が成り立っているということです。この場合、私が現れない「頭が痛い」という本来主体化している文が、認知主体がその場を出て、それを眺めているという形になっており、これは客体化あるいは客観化された表現だといえると思います。</a:t>
            </a:r>
          </a:p>
          <a:p>
            <a:pPr eaLnBrk="1" hangingPunct="1">
              <a:spcBef>
                <a:spcPct val="0"/>
              </a:spcBef>
            </a:pPr>
            <a:r>
              <a:rPr lang="ja-JP" altLang="en-US"/>
              <a:t>　また、これらの構文を二重主語構文という人もいますが、本発表では、</a:t>
            </a:r>
            <a:r>
              <a:rPr lang="en-US" altLang="ja-JP"/>
              <a:t>X</a:t>
            </a:r>
            <a:r>
              <a:rPr lang="ja-JP" altLang="en-US"/>
              <a:t>は場であり、</a:t>
            </a:r>
            <a:r>
              <a:rPr lang="en-US" altLang="ja-JP"/>
              <a:t>Y</a:t>
            </a:r>
            <a:r>
              <a:rPr lang="ja-JP" altLang="en-US"/>
              <a:t>はコト内の最も顕著なモノであって、主語という用語を使う必要はないと考えています。</a:t>
            </a:r>
          </a:p>
          <a:p>
            <a:pPr eaLnBrk="1" hangingPunct="1">
              <a:spcBef>
                <a:spcPct val="0"/>
              </a:spcBef>
            </a:pPr>
            <a:endParaRPr lang="en-US" altLang="ja-JP"/>
          </a:p>
        </p:txBody>
      </p:sp>
    </p:spTree>
    <p:extLst>
      <p:ext uri="{BB962C8B-B14F-4D97-AF65-F5344CB8AC3E}">
        <p14:creationId xmlns:p14="http://schemas.microsoft.com/office/powerpoint/2010/main" val="3125539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7325773" y="6117336"/>
            <a:ext cx="857473" cy="365125"/>
          </a:xfrm>
        </p:spPr>
        <p:txBody>
          <a:bodyPr/>
          <a:lstStyle/>
          <a:p>
            <a:fld id="{B61BEF0D-F0BB-DE4B-95CE-6DB70DBA9567}" type="datetimeFigureOut">
              <a:rPr lang="en-US" smtClean="0"/>
              <a:pPr/>
              <a:t>1/6/2017</a:t>
            </a:fld>
            <a:endParaRPr lang="en-US" dirty="0"/>
          </a:p>
        </p:txBody>
      </p:sp>
      <p:sp>
        <p:nvSpPr>
          <p:cNvPr id="5" name="Footer Placeholder 4"/>
          <p:cNvSpPr>
            <a:spLocks noGrp="1"/>
          </p:cNvSpPr>
          <p:nvPr>
            <p:ph type="ftr" sz="quarter" idx="11"/>
          </p:nvPr>
        </p:nvSpPr>
        <p:spPr>
          <a:xfrm>
            <a:off x="3623733" y="6117336"/>
            <a:ext cx="3609438" cy="365125"/>
          </a:xfrm>
        </p:spPr>
        <p:txBody>
          <a:bodyPr/>
          <a:lstStyle/>
          <a:p>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D57F1E4F-1CFF-5643-939E-217C01CDF565}" type="slidenum">
              <a:rPr lang="en-US" smtClean="0"/>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38109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0251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3009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12055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53160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952798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61431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773319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78560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7344329" y="6108173"/>
            <a:ext cx="857473" cy="365125"/>
          </a:xfrm>
        </p:spPr>
        <p:txBody>
          <a:bodyPr/>
          <a:lstStyle/>
          <a:p>
            <a:fld id="{B61BEF0D-F0BB-DE4B-95CE-6DB70DBA9567}" type="datetimeFigureOut">
              <a:rPr lang="en-US" smtClean="0"/>
              <a:pPr/>
              <a:t>1/6/2017</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endParaRPr lang="en-US" dirty="0"/>
          </a:p>
        </p:txBody>
      </p:sp>
      <p:sp>
        <p:nvSpPr>
          <p:cNvPr id="6" name="Slide Number Placeholder 5"/>
          <p:cNvSpPr>
            <a:spLocks noGrp="1"/>
          </p:cNvSpPr>
          <p:nvPr>
            <p:ph type="sldNum" sz="quarter" idx="12"/>
          </p:nvPr>
        </p:nvSpPr>
        <p:spPr>
          <a:xfrm>
            <a:off x="8258967" y="6108173"/>
            <a:ext cx="427833"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14577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7861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80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9938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8108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16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670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3885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1/6/2017</a:t>
            </a:fld>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304187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Lst>
  <p:txStyles>
    <p:titleStyle>
      <a:lvl1pPr algn="ctr" defTabSz="457200" rtl="0" eaLnBrk="1" latinLnBrk="0" hangingPunct="1">
        <a:spcBef>
          <a:spcPct val="0"/>
        </a:spcBef>
        <a:buNone/>
        <a:defRPr kumimoji="1" sz="4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39673" y="914401"/>
            <a:ext cx="7087804" cy="3488266"/>
          </a:xfrm>
        </p:spPr>
        <p:txBody>
          <a:bodyPr>
            <a:normAutofit/>
          </a:bodyPr>
          <a:lstStyle/>
          <a:p>
            <a:pPr algn="ctr"/>
            <a:r>
              <a:rPr lang="ja-JP" altLang="en-US" dirty="0"/>
              <a:t>場の言語・コミュニケーション研究の課題</a:t>
            </a:r>
            <a:endParaRPr kumimoji="1" lang="ja-JP" altLang="en-US" dirty="0"/>
          </a:p>
        </p:txBody>
      </p:sp>
      <p:sp>
        <p:nvSpPr>
          <p:cNvPr id="3" name="サブタイトル 2"/>
          <p:cNvSpPr>
            <a:spLocks noGrp="1"/>
          </p:cNvSpPr>
          <p:nvPr>
            <p:ph type="subTitle" idx="1"/>
          </p:nvPr>
        </p:nvSpPr>
        <p:spPr/>
        <p:txBody>
          <a:bodyPr>
            <a:normAutofit/>
          </a:bodyPr>
          <a:lstStyle/>
          <a:p>
            <a:pPr algn="ctr"/>
            <a:r>
              <a:rPr kumimoji="1" lang="ja-JP" altLang="en-US" dirty="0"/>
              <a:t>場の言語・コミュニケーション研究会主催シンポジウム「ことば・身体・場：競争社会から共創社会へ」　　</a:t>
            </a:r>
            <a:r>
              <a:rPr kumimoji="1" lang="en-US" altLang="ja-JP" dirty="0"/>
              <a:t> </a:t>
            </a:r>
            <a:r>
              <a:rPr kumimoji="1" lang="ja-JP" altLang="en-US" dirty="0"/>
              <a:t>於：</a:t>
            </a:r>
            <a:r>
              <a:rPr lang="ja-JP" altLang="en-US" dirty="0"/>
              <a:t>早稲田大学　</a:t>
            </a:r>
            <a:r>
              <a:rPr lang="en-US" altLang="ja-JP" dirty="0"/>
              <a:t> 2017</a:t>
            </a:r>
            <a:r>
              <a:rPr lang="ja-JP" altLang="en-US" dirty="0"/>
              <a:t>年</a:t>
            </a:r>
            <a:r>
              <a:rPr lang="en-US" altLang="ja-JP" dirty="0"/>
              <a:t>1</a:t>
            </a:r>
            <a:r>
              <a:rPr lang="ja-JP" altLang="en-US" dirty="0"/>
              <a:t>月</a:t>
            </a:r>
            <a:r>
              <a:rPr lang="en-US" altLang="ja-JP" dirty="0"/>
              <a:t>7</a:t>
            </a:r>
            <a:r>
              <a:rPr lang="ja-JP" altLang="en-US" dirty="0"/>
              <a:t>日</a:t>
            </a:r>
            <a:endParaRPr kumimoji="1" lang="en-US" altLang="ja-JP" dirty="0"/>
          </a:p>
          <a:p>
            <a:pPr algn="ctr"/>
            <a:r>
              <a:rPr kumimoji="1" lang="ja-JP" altLang="en-US" dirty="0"/>
              <a:t>東京学芸大学　</a:t>
            </a:r>
            <a:r>
              <a:rPr lang="ja-JP" altLang="en-US" dirty="0"/>
              <a:t>岡　智之</a:t>
            </a:r>
            <a:endParaRPr kumimoji="1" lang="ja-JP" altLang="en-US" dirty="0"/>
          </a:p>
        </p:txBody>
      </p:sp>
    </p:spTree>
    <p:extLst>
      <p:ext uri="{BB962C8B-B14F-4D97-AF65-F5344CB8AC3E}">
        <p14:creationId xmlns:p14="http://schemas.microsoft.com/office/powerpoint/2010/main" val="2615117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12775" y="228600"/>
            <a:ext cx="8153400" cy="1974852"/>
          </a:xfrm>
        </p:spPr>
        <p:txBody>
          <a:bodyPr/>
          <a:lstStyle/>
          <a:p>
            <a:pPr eaLnBrk="1" hangingPunct="1"/>
            <a:r>
              <a:rPr lang="ja-JP" altLang="en-US" dirty="0"/>
              <a:t>「～ハ・・・ガ」構文</a:t>
            </a:r>
            <a:br>
              <a:rPr lang="en-US" altLang="ja-JP" dirty="0"/>
            </a:br>
            <a:r>
              <a:rPr lang="ja-JP" altLang="en-US" dirty="0"/>
              <a:t>「場所においてコトがナル」</a:t>
            </a:r>
          </a:p>
        </p:txBody>
      </p:sp>
      <p:sp>
        <p:nvSpPr>
          <p:cNvPr id="46083" name="Rectangle 3"/>
          <p:cNvSpPr>
            <a:spLocks noGrp="1" noChangeArrowheads="1"/>
          </p:cNvSpPr>
          <p:nvPr>
            <p:ph idx="1"/>
          </p:nvPr>
        </p:nvSpPr>
        <p:spPr>
          <a:xfrm>
            <a:off x="612775" y="-1292469"/>
            <a:ext cx="8153400" cy="7388469"/>
          </a:xfrm>
        </p:spPr>
        <p:txBody>
          <a:bodyPr/>
          <a:lstStyle/>
          <a:p>
            <a:pPr eaLnBrk="1" hangingPunct="1">
              <a:buFont typeface="Wingdings" panose="05000000000000000000" pitchFamily="2" charset="2"/>
              <a:buNone/>
            </a:pPr>
            <a:r>
              <a:rPr lang="ja-JP" altLang="en-US"/>
              <a:t>　　「象は鼻が長い」　　　　　　「私は頭が痛い」　　</a:t>
            </a:r>
          </a:p>
        </p:txBody>
      </p:sp>
      <p:sp>
        <p:nvSpPr>
          <p:cNvPr id="46084" name="Rectangle 4"/>
          <p:cNvSpPr>
            <a:spLocks noChangeArrowheads="1"/>
          </p:cNvSpPr>
          <p:nvPr/>
        </p:nvSpPr>
        <p:spPr bwMode="auto">
          <a:xfrm>
            <a:off x="971550" y="2708277"/>
            <a:ext cx="3455988" cy="3025775"/>
          </a:xfrm>
          <a:prstGeom prst="rect">
            <a:avLst/>
          </a:prstGeom>
          <a:solidFill>
            <a:schemeClr val="bg1"/>
          </a:solidFill>
          <a:ln w="9525">
            <a:solidFill>
              <a:schemeClr val="tx1"/>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85" name="Oval 5"/>
          <p:cNvSpPr>
            <a:spLocks noChangeArrowheads="1"/>
          </p:cNvSpPr>
          <p:nvPr/>
        </p:nvSpPr>
        <p:spPr bwMode="auto">
          <a:xfrm>
            <a:off x="1403350" y="3644902"/>
            <a:ext cx="2520950" cy="1800225"/>
          </a:xfrm>
          <a:prstGeom prst="ellipse">
            <a:avLst/>
          </a:prstGeom>
          <a:solidFill>
            <a:schemeClr val="accent1"/>
          </a:soli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86" name="Rectangle 6"/>
          <p:cNvSpPr>
            <a:spLocks noChangeArrowheads="1"/>
          </p:cNvSpPr>
          <p:nvPr/>
        </p:nvSpPr>
        <p:spPr bwMode="auto">
          <a:xfrm>
            <a:off x="2411413" y="3573465"/>
            <a:ext cx="431800" cy="287337"/>
          </a:xfrm>
          <a:prstGeom prst="rect">
            <a:avLst/>
          </a:prstGeom>
          <a:solidFill>
            <a:schemeClr val="bg1"/>
          </a:solidFill>
          <a:ln w="9525">
            <a:solidFill>
              <a:schemeClr val="tx1"/>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象</a:t>
            </a:r>
          </a:p>
        </p:txBody>
      </p:sp>
      <p:sp>
        <p:nvSpPr>
          <p:cNvPr id="46087" name="Rectangle 7"/>
          <p:cNvSpPr>
            <a:spLocks noChangeArrowheads="1"/>
          </p:cNvSpPr>
          <p:nvPr/>
        </p:nvSpPr>
        <p:spPr bwMode="auto">
          <a:xfrm>
            <a:off x="2051050" y="4365627"/>
            <a:ext cx="1296988" cy="792163"/>
          </a:xfrm>
          <a:prstGeom prst="rect">
            <a:avLst/>
          </a:prstGeom>
          <a:solidFill>
            <a:schemeClr val="bg1"/>
          </a:solidFill>
          <a:ln w="9525">
            <a:solidFill>
              <a:schemeClr val="tx1"/>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en-US" altLang="ja-JP"/>
          </a:p>
          <a:p>
            <a:pPr algn="ctr" eaLnBrk="1" hangingPunct="1"/>
            <a:r>
              <a:rPr lang="ja-JP" altLang="en-US" sz="1600"/>
              <a:t>　　ガ</a:t>
            </a:r>
          </a:p>
          <a:p>
            <a:pPr algn="ctr" eaLnBrk="1" hangingPunct="1"/>
            <a:r>
              <a:rPr lang="ja-JP" altLang="en-US" sz="1600"/>
              <a:t>　　　長い</a:t>
            </a:r>
          </a:p>
        </p:txBody>
      </p:sp>
      <p:sp>
        <p:nvSpPr>
          <p:cNvPr id="46088" name="Oval 8"/>
          <p:cNvSpPr>
            <a:spLocks noChangeArrowheads="1"/>
          </p:cNvSpPr>
          <p:nvPr/>
        </p:nvSpPr>
        <p:spPr bwMode="auto">
          <a:xfrm>
            <a:off x="2268538" y="4581527"/>
            <a:ext cx="431800" cy="360363"/>
          </a:xfrm>
          <a:prstGeom prst="ellipse">
            <a:avLst/>
          </a:prstGeom>
          <a:solidFill>
            <a:schemeClr val="accent1"/>
          </a:soli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鼻</a:t>
            </a:r>
          </a:p>
        </p:txBody>
      </p:sp>
      <p:sp>
        <p:nvSpPr>
          <p:cNvPr id="46089" name="Line 9"/>
          <p:cNvSpPr>
            <a:spLocks noChangeShapeType="1"/>
          </p:cNvSpPr>
          <p:nvPr/>
        </p:nvSpPr>
        <p:spPr bwMode="auto">
          <a:xfrm>
            <a:off x="2700338" y="4797425"/>
            <a:ext cx="431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6090" name="Rectangle 11"/>
          <p:cNvSpPr>
            <a:spLocks noChangeArrowheads="1"/>
          </p:cNvSpPr>
          <p:nvPr/>
        </p:nvSpPr>
        <p:spPr bwMode="auto">
          <a:xfrm>
            <a:off x="2771775" y="4005265"/>
            <a:ext cx="431800" cy="28733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ハ</a:t>
            </a:r>
          </a:p>
        </p:txBody>
      </p:sp>
      <p:sp>
        <p:nvSpPr>
          <p:cNvPr id="46091" name="AutoShape 12"/>
          <p:cNvSpPr>
            <a:spLocks noChangeArrowheads="1"/>
          </p:cNvSpPr>
          <p:nvPr/>
        </p:nvSpPr>
        <p:spPr bwMode="auto">
          <a:xfrm>
            <a:off x="2411415" y="2852738"/>
            <a:ext cx="358775" cy="360362"/>
          </a:xfrm>
          <a:prstGeom prst="smileyFace">
            <a:avLst>
              <a:gd name="adj" fmla="val 4653"/>
            </a:avLst>
          </a:prstGeom>
          <a:solidFill>
            <a:schemeClr val="bg1"/>
          </a:soli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2" name="Line 13"/>
          <p:cNvSpPr>
            <a:spLocks noChangeShapeType="1"/>
          </p:cNvSpPr>
          <p:nvPr/>
        </p:nvSpPr>
        <p:spPr bwMode="auto">
          <a:xfrm>
            <a:off x="2598738" y="3213102"/>
            <a:ext cx="0" cy="360363"/>
          </a:xfrm>
          <a:prstGeom prst="line">
            <a:avLst/>
          </a:prstGeom>
          <a:noFill/>
          <a:ln w="9525">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6093" name="Rectangle 14"/>
          <p:cNvSpPr>
            <a:spLocks noChangeArrowheads="1"/>
          </p:cNvSpPr>
          <p:nvPr/>
        </p:nvSpPr>
        <p:spPr bwMode="auto">
          <a:xfrm>
            <a:off x="4932365" y="2708277"/>
            <a:ext cx="3455987" cy="3097213"/>
          </a:xfrm>
          <a:prstGeom prst="rect">
            <a:avLst/>
          </a:prstGeom>
          <a:solidFill>
            <a:schemeClr val="bg1"/>
          </a:solidFill>
          <a:ln w="9525">
            <a:solidFill>
              <a:schemeClr val="tx1"/>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4" name="Oval 15"/>
          <p:cNvSpPr>
            <a:spLocks noChangeArrowheads="1"/>
          </p:cNvSpPr>
          <p:nvPr/>
        </p:nvSpPr>
        <p:spPr bwMode="auto">
          <a:xfrm>
            <a:off x="5580065" y="3716340"/>
            <a:ext cx="2016125" cy="1728787"/>
          </a:xfrm>
          <a:prstGeom prst="ellipse">
            <a:avLst/>
          </a:prstGeom>
          <a:solidFill>
            <a:schemeClr val="accent1"/>
          </a:soli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5" name="AutoShape 17"/>
          <p:cNvSpPr>
            <a:spLocks noChangeArrowheads="1"/>
          </p:cNvSpPr>
          <p:nvPr/>
        </p:nvSpPr>
        <p:spPr bwMode="auto">
          <a:xfrm>
            <a:off x="6372227" y="3716338"/>
            <a:ext cx="358775" cy="360362"/>
          </a:xfrm>
          <a:prstGeom prst="smileyFace">
            <a:avLst>
              <a:gd name="adj" fmla="val 4653"/>
            </a:avLst>
          </a:prstGeom>
          <a:solidFill>
            <a:schemeClr val="bg1"/>
          </a:soli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096" name="Rectangle 18"/>
          <p:cNvSpPr>
            <a:spLocks noChangeArrowheads="1"/>
          </p:cNvSpPr>
          <p:nvPr/>
        </p:nvSpPr>
        <p:spPr bwMode="auto">
          <a:xfrm>
            <a:off x="6084888" y="4508502"/>
            <a:ext cx="1008062" cy="576263"/>
          </a:xfrm>
          <a:prstGeom prst="rect">
            <a:avLst/>
          </a:prstGeom>
          <a:solidFill>
            <a:schemeClr val="bg1"/>
          </a:solidFill>
          <a:ln w="9525">
            <a:solidFill>
              <a:schemeClr val="tx1"/>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600"/>
              <a:t>　ガ</a:t>
            </a:r>
          </a:p>
          <a:p>
            <a:pPr algn="ctr" eaLnBrk="1" hangingPunct="1"/>
            <a:r>
              <a:rPr lang="ja-JP" altLang="en-US" sz="1600"/>
              <a:t>　　痛い</a:t>
            </a:r>
          </a:p>
        </p:txBody>
      </p:sp>
      <p:sp>
        <p:nvSpPr>
          <p:cNvPr id="46097" name="Oval 19"/>
          <p:cNvSpPr>
            <a:spLocks noChangeArrowheads="1"/>
          </p:cNvSpPr>
          <p:nvPr/>
        </p:nvSpPr>
        <p:spPr bwMode="auto">
          <a:xfrm>
            <a:off x="6227765" y="4581527"/>
            <a:ext cx="358775" cy="360363"/>
          </a:xfrm>
          <a:prstGeom prst="ellipse">
            <a:avLst/>
          </a:prstGeom>
          <a:solidFill>
            <a:schemeClr val="accent1"/>
          </a:soli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頭</a:t>
            </a:r>
          </a:p>
        </p:txBody>
      </p:sp>
      <p:sp>
        <p:nvSpPr>
          <p:cNvPr id="46098" name="Line 20"/>
          <p:cNvSpPr>
            <a:spLocks noChangeShapeType="1"/>
          </p:cNvSpPr>
          <p:nvPr/>
        </p:nvSpPr>
        <p:spPr bwMode="auto">
          <a:xfrm>
            <a:off x="6588127" y="4797425"/>
            <a:ext cx="3603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6099" name="Line 21"/>
          <p:cNvSpPr>
            <a:spLocks noChangeShapeType="1"/>
          </p:cNvSpPr>
          <p:nvPr/>
        </p:nvSpPr>
        <p:spPr bwMode="auto">
          <a:xfrm>
            <a:off x="6516688" y="4076702"/>
            <a:ext cx="0" cy="504825"/>
          </a:xfrm>
          <a:prstGeom prst="line">
            <a:avLst/>
          </a:prstGeom>
          <a:noFill/>
          <a:ln w="9525">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6100" name="Line 22"/>
          <p:cNvSpPr>
            <a:spLocks noChangeShapeType="1"/>
          </p:cNvSpPr>
          <p:nvPr/>
        </p:nvSpPr>
        <p:spPr bwMode="auto">
          <a:xfrm>
            <a:off x="2627313" y="3860802"/>
            <a:ext cx="0" cy="720725"/>
          </a:xfrm>
          <a:prstGeom prst="line">
            <a:avLst/>
          </a:prstGeom>
          <a:noFill/>
          <a:ln w="9525">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6101" name="Rectangle 23"/>
          <p:cNvSpPr>
            <a:spLocks noChangeArrowheads="1"/>
          </p:cNvSpPr>
          <p:nvPr/>
        </p:nvSpPr>
        <p:spPr bwMode="auto">
          <a:xfrm>
            <a:off x="6732588" y="4149725"/>
            <a:ext cx="360362" cy="2873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ハ</a:t>
            </a:r>
          </a:p>
        </p:txBody>
      </p:sp>
      <p:sp>
        <p:nvSpPr>
          <p:cNvPr id="46102" name="AutoShape 24"/>
          <p:cNvSpPr>
            <a:spLocks noChangeArrowheads="1"/>
          </p:cNvSpPr>
          <p:nvPr/>
        </p:nvSpPr>
        <p:spPr bwMode="auto">
          <a:xfrm>
            <a:off x="6300788" y="2852738"/>
            <a:ext cx="360362" cy="360362"/>
          </a:xfrm>
          <a:prstGeom prst="smileyFace">
            <a:avLst>
              <a:gd name="adj" fmla="val 4653"/>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6103" name="Line 25"/>
          <p:cNvSpPr>
            <a:spLocks noChangeShapeType="1"/>
          </p:cNvSpPr>
          <p:nvPr/>
        </p:nvSpPr>
        <p:spPr bwMode="auto">
          <a:xfrm>
            <a:off x="6516688" y="3213102"/>
            <a:ext cx="0" cy="576263"/>
          </a:xfrm>
          <a:prstGeom prst="line">
            <a:avLst/>
          </a:prstGeom>
          <a:noFill/>
          <a:ln w="9525">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6104" name="Rectangle 26"/>
          <p:cNvSpPr>
            <a:spLocks noChangeArrowheads="1"/>
          </p:cNvSpPr>
          <p:nvPr/>
        </p:nvSpPr>
        <p:spPr bwMode="auto">
          <a:xfrm>
            <a:off x="7019927" y="3357565"/>
            <a:ext cx="288925" cy="2873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a:t>私</a:t>
            </a:r>
          </a:p>
        </p:txBody>
      </p:sp>
      <p:sp>
        <p:nvSpPr>
          <p:cNvPr id="46105" name="Line 27"/>
          <p:cNvSpPr>
            <a:spLocks noChangeShapeType="1"/>
          </p:cNvSpPr>
          <p:nvPr/>
        </p:nvSpPr>
        <p:spPr bwMode="auto">
          <a:xfrm flipH="1">
            <a:off x="6588125" y="3573465"/>
            <a:ext cx="43180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extLst>
      <p:ext uri="{BB962C8B-B14F-4D97-AF65-F5344CB8AC3E}">
        <p14:creationId xmlns:p14="http://schemas.microsoft.com/office/powerpoint/2010/main" val="1810166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タイトル 1"/>
          <p:cNvSpPr>
            <a:spLocks noGrp="1"/>
          </p:cNvSpPr>
          <p:nvPr>
            <p:ph type="title"/>
          </p:nvPr>
        </p:nvSpPr>
        <p:spPr>
          <a:xfrm>
            <a:off x="612775" y="228600"/>
            <a:ext cx="8153400" cy="990600"/>
          </a:xfrm>
        </p:spPr>
        <p:txBody>
          <a:bodyPr/>
          <a:lstStyle/>
          <a:p>
            <a:pPr eaLnBrk="1" hangingPunct="1"/>
            <a:r>
              <a:rPr lang="ja-JP" altLang="en-US" dirty="0"/>
              <a:t>格助詞の体系的提示</a:t>
            </a:r>
          </a:p>
        </p:txBody>
      </p:sp>
      <p:sp>
        <p:nvSpPr>
          <p:cNvPr id="48131" name="コンテンツ プレースホルダ 2"/>
          <p:cNvSpPr>
            <a:spLocks noGrp="1"/>
          </p:cNvSpPr>
          <p:nvPr>
            <p:ph idx="1"/>
          </p:nvPr>
        </p:nvSpPr>
        <p:spPr>
          <a:xfrm>
            <a:off x="457200" y="1600200"/>
            <a:ext cx="8229600" cy="4757738"/>
          </a:xfrm>
        </p:spPr>
        <p:txBody>
          <a:bodyPr>
            <a:normAutofit/>
          </a:bodyPr>
          <a:lstStyle/>
          <a:p>
            <a:pPr eaLnBrk="1" hangingPunct="1"/>
            <a:r>
              <a:rPr lang="ja-JP" altLang="en-US" dirty="0"/>
              <a:t>認知言語学的立場からの格の意味分析（菅井</a:t>
            </a:r>
            <a:r>
              <a:rPr lang="en-US" altLang="ja-JP" dirty="0"/>
              <a:t>2005</a:t>
            </a:r>
            <a:r>
              <a:rPr lang="ja-JP" altLang="en-US" dirty="0"/>
              <a:t>）→</a:t>
            </a:r>
            <a:r>
              <a:rPr lang="en-US" altLang="ja-JP" dirty="0">
                <a:ea typeface="ＭＳ Ｐゴシック" panose="020B0600070205080204" pitchFamily="50" charset="-128"/>
              </a:rPr>
              <a:t> </a:t>
            </a:r>
            <a:r>
              <a:rPr lang="en-US" altLang="ja-JP" dirty="0"/>
              <a:t>&lt;SOURCE-PATH-GOAL&gt;</a:t>
            </a:r>
            <a:r>
              <a:rPr lang="ja-JP" altLang="en-US" dirty="0"/>
              <a:t>のイメージ・スキーマを援用</a:t>
            </a:r>
            <a:endParaRPr lang="en-US" altLang="ja-JP" dirty="0"/>
          </a:p>
          <a:p>
            <a:r>
              <a:rPr lang="ja-JP" altLang="en-US" dirty="0"/>
              <a:t>「太郎が、高速道路を大阪から東京まで（に）車で走った」</a:t>
            </a:r>
            <a:endParaRPr lang="en-US" altLang="ja-JP" dirty="0"/>
          </a:p>
          <a:p>
            <a:pPr eaLnBrk="1" hangingPunct="1"/>
            <a:r>
              <a:rPr lang="ja-JP" altLang="en-US" dirty="0"/>
              <a:t>　　　　　　　　　　　　　　　　　　　</a:t>
            </a:r>
            <a:r>
              <a:rPr lang="ja-JP" altLang="en-US" sz="2000" dirty="0"/>
              <a:t>移動者（ガ）</a:t>
            </a:r>
            <a:endParaRPr lang="en-US" altLang="ja-JP" sz="2000" dirty="0"/>
          </a:p>
          <a:p>
            <a:pPr eaLnBrk="1" hangingPunct="1"/>
            <a:endParaRPr lang="en-US" altLang="ja-JP" sz="2000" dirty="0"/>
          </a:p>
          <a:p>
            <a:pPr eaLnBrk="1" hangingPunct="1"/>
            <a:endParaRPr lang="en-US" altLang="ja-JP" sz="2000" dirty="0"/>
          </a:p>
          <a:p>
            <a:pPr eaLnBrk="1" hangingPunct="1"/>
            <a:endParaRPr lang="en-US" altLang="ja-JP" sz="2000" dirty="0"/>
          </a:p>
          <a:p>
            <a:pPr eaLnBrk="1" hangingPunct="1"/>
            <a:endParaRPr lang="en-US" altLang="ja-JP" dirty="0"/>
          </a:p>
          <a:p>
            <a:r>
              <a:rPr lang="ja-JP" altLang="en-US" dirty="0"/>
              <a:t>　</a:t>
            </a:r>
          </a:p>
        </p:txBody>
      </p:sp>
      <p:sp>
        <p:nvSpPr>
          <p:cNvPr id="4" name="円/楕円 3"/>
          <p:cNvSpPr/>
          <p:nvPr/>
        </p:nvSpPr>
        <p:spPr>
          <a:xfrm>
            <a:off x="1785940" y="3143252"/>
            <a:ext cx="5000625" cy="27860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dirty="0"/>
          </a:p>
          <a:p>
            <a:pPr algn="ctr">
              <a:defRPr/>
            </a:pPr>
            <a:endParaRPr lang="en-US" altLang="ja-JP" dirty="0"/>
          </a:p>
          <a:p>
            <a:pPr algn="ctr">
              <a:defRPr/>
            </a:pPr>
            <a:endParaRPr lang="en-US" altLang="ja-JP" dirty="0"/>
          </a:p>
          <a:p>
            <a:pPr algn="ctr">
              <a:defRPr/>
            </a:pPr>
            <a:endParaRPr lang="en-US" altLang="ja-JP" dirty="0"/>
          </a:p>
          <a:p>
            <a:pPr algn="ctr">
              <a:defRPr/>
            </a:pPr>
            <a:endParaRPr lang="en-US" altLang="ja-JP" dirty="0"/>
          </a:p>
          <a:p>
            <a:pPr algn="ctr">
              <a:defRPr/>
            </a:pPr>
            <a:endParaRPr lang="en-US" altLang="ja-JP" dirty="0"/>
          </a:p>
          <a:p>
            <a:pPr algn="ctr">
              <a:defRPr/>
            </a:pPr>
            <a:endParaRPr lang="en-US" altLang="ja-JP" dirty="0"/>
          </a:p>
          <a:p>
            <a:pPr algn="ctr">
              <a:defRPr/>
            </a:pPr>
            <a:r>
              <a:rPr lang="ja-JP" altLang="en-US" dirty="0"/>
              <a:t>限定（デ）</a:t>
            </a:r>
          </a:p>
        </p:txBody>
      </p:sp>
      <p:sp>
        <p:nvSpPr>
          <p:cNvPr id="5" name="正方形/長方形 4"/>
          <p:cNvSpPr/>
          <p:nvPr/>
        </p:nvSpPr>
        <p:spPr>
          <a:xfrm>
            <a:off x="2571752" y="3786188"/>
            <a:ext cx="3357563" cy="14287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dirty="0">
              <a:solidFill>
                <a:schemeClr val="tx1"/>
              </a:solidFill>
            </a:endParaRPr>
          </a:p>
          <a:p>
            <a:pPr algn="ctr">
              <a:defRPr/>
            </a:pPr>
            <a:endParaRPr lang="en-US" altLang="ja-JP" dirty="0">
              <a:solidFill>
                <a:schemeClr val="tx1"/>
              </a:solidFill>
            </a:endParaRPr>
          </a:p>
          <a:p>
            <a:pPr algn="ctr">
              <a:defRPr/>
            </a:pPr>
            <a:endParaRPr lang="en-US" altLang="ja-JP" dirty="0">
              <a:solidFill>
                <a:schemeClr val="tx1"/>
              </a:solidFill>
            </a:endParaRPr>
          </a:p>
          <a:p>
            <a:pPr algn="ctr">
              <a:defRPr/>
            </a:pPr>
            <a:endParaRPr lang="en-US" altLang="ja-JP" dirty="0">
              <a:solidFill>
                <a:schemeClr val="tx1"/>
              </a:solidFill>
            </a:endParaRPr>
          </a:p>
          <a:p>
            <a:pPr algn="ctr">
              <a:defRPr/>
            </a:pPr>
            <a:r>
              <a:rPr lang="ja-JP" altLang="en-US" dirty="0">
                <a:solidFill>
                  <a:schemeClr val="tx1"/>
                </a:solidFill>
              </a:rPr>
              <a:t>　　カラ　　ヲ　マデ（ニ）</a:t>
            </a:r>
            <a:endParaRPr lang="en-US" altLang="ja-JP" dirty="0">
              <a:solidFill>
                <a:schemeClr val="tx1"/>
              </a:solidFill>
            </a:endParaRPr>
          </a:p>
          <a:p>
            <a:pPr algn="ctr">
              <a:defRPr/>
            </a:pPr>
            <a:endParaRPr lang="ja-JP" altLang="en-US" dirty="0">
              <a:solidFill>
                <a:schemeClr val="tx1"/>
              </a:solidFill>
            </a:endParaRPr>
          </a:p>
        </p:txBody>
      </p:sp>
      <p:sp>
        <p:nvSpPr>
          <p:cNvPr id="6" name="円/楕円 5"/>
          <p:cNvSpPr/>
          <p:nvPr/>
        </p:nvSpPr>
        <p:spPr>
          <a:xfrm>
            <a:off x="2786063" y="4000502"/>
            <a:ext cx="785812" cy="7858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t>起点</a:t>
            </a:r>
          </a:p>
        </p:txBody>
      </p:sp>
      <p:sp>
        <p:nvSpPr>
          <p:cNvPr id="7" name="円/楕円 6"/>
          <p:cNvSpPr/>
          <p:nvPr/>
        </p:nvSpPr>
        <p:spPr>
          <a:xfrm>
            <a:off x="4857750" y="4000502"/>
            <a:ext cx="857250" cy="7858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t>　着　点</a:t>
            </a:r>
          </a:p>
        </p:txBody>
      </p:sp>
      <p:sp>
        <p:nvSpPr>
          <p:cNvPr id="8" name="角丸四角形 7"/>
          <p:cNvSpPr/>
          <p:nvPr/>
        </p:nvSpPr>
        <p:spPr>
          <a:xfrm>
            <a:off x="3571877" y="4214815"/>
            <a:ext cx="1285875" cy="357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t>経路</a:t>
            </a:r>
          </a:p>
        </p:txBody>
      </p:sp>
      <p:cxnSp>
        <p:nvCxnSpPr>
          <p:cNvPr id="10" name="直線矢印コネクタ 9"/>
          <p:cNvCxnSpPr/>
          <p:nvPr/>
        </p:nvCxnSpPr>
        <p:spPr>
          <a:xfrm>
            <a:off x="3429002" y="4429125"/>
            <a:ext cx="1571625" cy="1588"/>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円/楕円 10"/>
          <p:cNvSpPr/>
          <p:nvPr/>
        </p:nvSpPr>
        <p:spPr>
          <a:xfrm>
            <a:off x="4929188" y="4286250"/>
            <a:ext cx="214312" cy="285750"/>
          </a:xfrm>
          <a:prstGeom prst="ellipse">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15" name="直線コネクタ 14"/>
          <p:cNvCxnSpPr>
            <a:cxnSpLocks/>
            <a:stCxn id="11" idx="6"/>
          </p:cNvCxnSpPr>
          <p:nvPr/>
        </p:nvCxnSpPr>
        <p:spPr>
          <a:xfrm flipV="1">
            <a:off x="5143501" y="3786189"/>
            <a:ext cx="1412631" cy="6429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1289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ニ</a:t>
            </a:r>
            <a:r>
              <a:rPr kumimoji="1" lang="ja-JP" altLang="en-US" dirty="0"/>
              <a:t>のスキーマとネットワーク</a:t>
            </a:r>
          </a:p>
        </p:txBody>
      </p:sp>
      <p:sp>
        <p:nvSpPr>
          <p:cNvPr id="2" name="コンテンツ プレースホルダー 1"/>
          <p:cNvSpPr>
            <a:spLocks noGrp="1"/>
          </p:cNvSpPr>
          <p:nvPr>
            <p:ph idx="1"/>
          </p:nvPr>
        </p:nvSpPr>
        <p:spPr/>
        <p:txBody>
          <a:bodyPr>
            <a:normAutofit fontScale="62500" lnSpcReduction="20000"/>
          </a:bodyPr>
          <a:lstStyle/>
          <a:p>
            <a:r>
              <a:rPr kumimoji="1" lang="en-US" altLang="ja-JP" dirty="0"/>
              <a:t>      </a:t>
            </a:r>
            <a:r>
              <a:rPr kumimoji="1" lang="ja-JP" altLang="en-US" dirty="0"/>
              <a:t>ニのコア・スキーマ</a:t>
            </a:r>
            <a:r>
              <a:rPr lang="ja-JP" altLang="en-US" dirty="0"/>
              <a:t>　　　　　　　　</a:t>
            </a:r>
            <a:r>
              <a:rPr lang="ja-JP" altLang="en-US" sz="2000" dirty="0"/>
              <a:t>指向性</a:t>
            </a:r>
            <a:endParaRPr lang="en-US" altLang="ja-JP" sz="2000" dirty="0"/>
          </a:p>
          <a:p>
            <a:pPr>
              <a:buNone/>
            </a:pPr>
            <a:endParaRPr lang="en-US" altLang="ja-JP" sz="2000" dirty="0"/>
          </a:p>
          <a:p>
            <a:pPr>
              <a:buNone/>
            </a:pPr>
            <a:r>
              <a:rPr lang="ja-JP" altLang="en-US" sz="2000" dirty="0"/>
              <a:t>　　授与の相手　　　　　　　移動の着点　　　　　　　　　　　存在の場所　　　　　　　　　　　　　　　　　　　　　　　　　　　　　　　　　　　　　　　　　　　　　　　　　　　　　　　　　</a:t>
            </a:r>
            <a:endParaRPr lang="en-US" altLang="ja-JP" sz="2000" dirty="0"/>
          </a:p>
          <a:p>
            <a:pPr>
              <a:buNone/>
            </a:pPr>
            <a:r>
              <a:rPr lang="ja-JP" altLang="en-US" sz="2000" dirty="0"/>
              <a:t>　　　　　　　　　　　　　　　　　　　　　　　　　　　　　　　　　　　　　　　　　　時間点</a:t>
            </a:r>
            <a:endParaRPr lang="en-US" altLang="ja-JP" sz="2000" dirty="0"/>
          </a:p>
          <a:p>
            <a:pPr>
              <a:buNone/>
            </a:pPr>
            <a:endParaRPr lang="en-US" altLang="ja-JP" sz="2000" dirty="0"/>
          </a:p>
          <a:p>
            <a:pPr>
              <a:buNone/>
            </a:pPr>
            <a:r>
              <a:rPr lang="ja-JP" altLang="en-US" sz="2000" dirty="0"/>
              <a:t>　　　　　　　　　　　　　　　　　　　　　　　　　　　　　　　　　　　　　　　　　　</a:t>
            </a:r>
            <a:endParaRPr lang="en-US" altLang="ja-JP" sz="2000" dirty="0"/>
          </a:p>
          <a:p>
            <a:pPr>
              <a:buNone/>
            </a:pPr>
            <a:endParaRPr lang="en-US" altLang="ja-JP" sz="2000" dirty="0"/>
          </a:p>
          <a:p>
            <a:pPr>
              <a:buNone/>
            </a:pPr>
            <a:r>
              <a:rPr lang="ja-JP" altLang="en-US" sz="2000" dirty="0"/>
              <a:t>　　起点用法（与益者、受身）</a:t>
            </a:r>
            <a:endParaRPr lang="en-US" altLang="ja-JP" sz="2000" dirty="0"/>
          </a:p>
          <a:p>
            <a:pPr>
              <a:buNone/>
            </a:pPr>
            <a:r>
              <a:rPr lang="ja-JP" altLang="en-US" sz="2000" dirty="0"/>
              <a:t>　　　　　　　　　　　　　　　　　　　変化の結果</a:t>
            </a:r>
            <a:endParaRPr lang="en-US" altLang="ja-JP" sz="2000" dirty="0"/>
          </a:p>
          <a:p>
            <a:pPr>
              <a:buNone/>
            </a:pPr>
            <a:r>
              <a:rPr lang="ja-JP" altLang="en-US" sz="2000" dirty="0"/>
              <a:t>　　　　　　　　　　　　　　　　　　　働きかけ　　　　　　　　　所有、知覚、情意の主体</a:t>
            </a:r>
            <a:endParaRPr lang="en-US" altLang="ja-JP" sz="2000" dirty="0"/>
          </a:p>
          <a:p>
            <a:pPr>
              <a:buNone/>
            </a:pPr>
            <a:r>
              <a:rPr lang="ja-JP" altLang="en-US" sz="2000" dirty="0"/>
              <a:t>　　　　　　　　　　　　　　　　　　　　　　　　　　　　</a:t>
            </a:r>
            <a:endParaRPr kumimoji="1" lang="ja-JP" altLang="en-US" dirty="0">
              <a:solidFill>
                <a:srgbClr val="FF0000"/>
              </a:solidFill>
            </a:endParaRPr>
          </a:p>
        </p:txBody>
      </p:sp>
      <p:sp>
        <p:nvSpPr>
          <p:cNvPr id="4" name="円/楕円 3"/>
          <p:cNvSpPr/>
          <p:nvPr/>
        </p:nvSpPr>
        <p:spPr>
          <a:xfrm>
            <a:off x="3428992" y="3857628"/>
            <a:ext cx="357190" cy="35719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3805201" y="2721461"/>
            <a:ext cx="71438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矢印コネクタ 6"/>
          <p:cNvCxnSpPr>
            <a:endCxn id="5" idx="1"/>
          </p:cNvCxnSpPr>
          <p:nvPr/>
        </p:nvCxnSpPr>
        <p:spPr>
          <a:xfrm flipV="1">
            <a:off x="2876507" y="3042934"/>
            <a:ext cx="928694" cy="35719"/>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1714480" y="3786190"/>
            <a:ext cx="428628" cy="1588"/>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4429124" y="3643314"/>
            <a:ext cx="642942"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4643438" y="3857628"/>
            <a:ext cx="357190" cy="35719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矢印コネクタ 21"/>
          <p:cNvCxnSpPr>
            <a:stCxn id="4" idx="6"/>
          </p:cNvCxnSpPr>
          <p:nvPr/>
        </p:nvCxnSpPr>
        <p:spPr>
          <a:xfrm flipV="1">
            <a:off x="3786182" y="4000506"/>
            <a:ext cx="928694" cy="3571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4" idx="7"/>
          </p:cNvCxnSpPr>
          <p:nvPr/>
        </p:nvCxnSpPr>
        <p:spPr>
          <a:xfrm rot="5400000" flipH="1" flipV="1">
            <a:off x="4055346" y="3536160"/>
            <a:ext cx="52309" cy="695251"/>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grpSp>
        <p:nvGrpSpPr>
          <p:cNvPr id="43" name="グループ化 42"/>
          <p:cNvGrpSpPr/>
          <p:nvPr/>
        </p:nvGrpSpPr>
        <p:grpSpPr>
          <a:xfrm>
            <a:off x="1071538" y="3643314"/>
            <a:ext cx="1785950" cy="714380"/>
            <a:chOff x="1071538" y="3643314"/>
            <a:chExt cx="1785950" cy="714380"/>
          </a:xfrm>
        </p:grpSpPr>
        <p:sp>
          <p:nvSpPr>
            <p:cNvPr id="11" name="正方形/長方形 10"/>
            <p:cNvSpPr/>
            <p:nvPr/>
          </p:nvSpPr>
          <p:spPr>
            <a:xfrm>
              <a:off x="2214546" y="3643314"/>
              <a:ext cx="642942"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071538" y="3643314"/>
              <a:ext cx="642942" cy="7143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2357422" y="3786190"/>
              <a:ext cx="285752" cy="35719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1285852" y="3786190"/>
              <a:ext cx="285752" cy="357190"/>
            </a:xfrm>
            <a:prstGeom prst="ellipse">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直線矢印コネクタ 25"/>
            <p:cNvCxnSpPr>
              <a:stCxn id="14" idx="6"/>
              <a:endCxn id="13" idx="2"/>
            </p:cNvCxnSpPr>
            <p:nvPr/>
          </p:nvCxnSpPr>
          <p:spPr>
            <a:xfrm>
              <a:off x="1571604" y="3964785"/>
              <a:ext cx="78581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7" name="正方形/長方形 26"/>
          <p:cNvSpPr/>
          <p:nvPr/>
        </p:nvSpPr>
        <p:spPr>
          <a:xfrm>
            <a:off x="6643702" y="3714752"/>
            <a:ext cx="642942"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a:off x="6786578" y="3857628"/>
            <a:ext cx="357190" cy="28575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 name="直線コネクタ 29"/>
          <p:cNvCxnSpPr>
            <a:stCxn id="28" idx="0"/>
            <a:endCxn id="27" idx="0"/>
          </p:cNvCxnSpPr>
          <p:nvPr/>
        </p:nvCxnSpPr>
        <p:spPr>
          <a:xfrm rot="5400000" flipH="1" flipV="1">
            <a:off x="6893735" y="3786190"/>
            <a:ext cx="1428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endCxn id="27" idx="1"/>
          </p:cNvCxnSpPr>
          <p:nvPr/>
        </p:nvCxnSpPr>
        <p:spPr>
          <a:xfrm flipV="1">
            <a:off x="6000760" y="4036225"/>
            <a:ext cx="642942" cy="35719"/>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sp>
        <p:nvSpPr>
          <p:cNvPr id="34" name="スマイル 33"/>
          <p:cNvSpPr/>
          <p:nvPr/>
        </p:nvSpPr>
        <p:spPr>
          <a:xfrm>
            <a:off x="5715008" y="3929066"/>
            <a:ext cx="285752" cy="357190"/>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6" name="直線矢印コネクタ 35"/>
          <p:cNvCxnSpPr/>
          <p:nvPr/>
        </p:nvCxnSpPr>
        <p:spPr>
          <a:xfrm flipV="1">
            <a:off x="2115256" y="3288721"/>
            <a:ext cx="428628"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rot="5400000" flipH="1" flipV="1">
            <a:off x="4091747" y="3520771"/>
            <a:ext cx="1428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rot="10800000">
            <a:off x="4969666" y="3119438"/>
            <a:ext cx="1000132"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rot="5400000">
            <a:off x="6750065" y="4859339"/>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正方形/長方形 44"/>
          <p:cNvSpPr/>
          <p:nvPr/>
        </p:nvSpPr>
        <p:spPr>
          <a:xfrm>
            <a:off x="2285984" y="5000636"/>
            <a:ext cx="642942" cy="7143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1142976" y="5000636"/>
            <a:ext cx="642942"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円/楕円 46"/>
          <p:cNvSpPr/>
          <p:nvPr/>
        </p:nvSpPr>
        <p:spPr>
          <a:xfrm>
            <a:off x="2428860" y="5143512"/>
            <a:ext cx="285752" cy="35719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p:nvPr/>
        </p:nvSpPr>
        <p:spPr>
          <a:xfrm>
            <a:off x="1357290" y="5143512"/>
            <a:ext cx="285752" cy="357190"/>
          </a:xfrm>
          <a:prstGeom prst="ellipse">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9" name="直線矢印コネクタ 48"/>
          <p:cNvCxnSpPr>
            <a:stCxn id="48" idx="6"/>
            <a:endCxn id="47" idx="2"/>
          </p:cNvCxnSpPr>
          <p:nvPr/>
        </p:nvCxnSpPr>
        <p:spPr>
          <a:xfrm>
            <a:off x="1643042" y="5322107"/>
            <a:ext cx="78581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rot="10800000">
            <a:off x="1785918" y="5143512"/>
            <a:ext cx="500066" cy="1588"/>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p:nvPr/>
        </p:nvCxnSpPr>
        <p:spPr>
          <a:xfrm>
            <a:off x="7470183" y="3643314"/>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rot="5400000">
            <a:off x="4036215" y="4750603"/>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H="1">
            <a:off x="2915816" y="3861048"/>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7518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689" y="685801"/>
            <a:ext cx="10018713" cy="1028688"/>
          </a:xfrm>
        </p:spPr>
        <p:txBody>
          <a:bodyPr>
            <a:normAutofit/>
          </a:bodyPr>
          <a:lstStyle/>
          <a:p>
            <a:r>
              <a:rPr kumimoji="1" lang="ja-JP" altLang="en-US" dirty="0"/>
              <a:t>ヲのスキーマとネットワーク</a:t>
            </a:r>
          </a:p>
        </p:txBody>
      </p:sp>
      <p:sp>
        <p:nvSpPr>
          <p:cNvPr id="3" name="コンテンツ プレースホルダ 2"/>
          <p:cNvSpPr>
            <a:spLocks noGrp="1"/>
          </p:cNvSpPr>
          <p:nvPr>
            <p:ph idx="1"/>
          </p:nvPr>
        </p:nvSpPr>
        <p:spPr>
          <a:xfrm>
            <a:off x="-39690" y="1890347"/>
            <a:ext cx="10018713" cy="3900854"/>
          </a:xfrm>
        </p:spPr>
        <p:txBody>
          <a:bodyPr>
            <a:normAutofit fontScale="55000" lnSpcReduction="20000"/>
          </a:bodyPr>
          <a:lstStyle/>
          <a:p>
            <a:pPr>
              <a:buNone/>
            </a:pPr>
            <a:r>
              <a:rPr lang="ja-JP" altLang="en-US" dirty="0"/>
              <a:t>　　　　　　　　　　　　　　ヲ格のコアスキーマ</a:t>
            </a:r>
            <a:endParaRPr lang="en-US" altLang="ja-JP" dirty="0"/>
          </a:p>
          <a:p>
            <a:pPr>
              <a:buNone/>
            </a:pPr>
            <a:r>
              <a:rPr lang="ja-JP" altLang="en-US" dirty="0"/>
              <a:t>　　　　　　　　　　　　　　起点  　経路 　 着点</a:t>
            </a:r>
            <a:endParaRPr lang="en-US" altLang="ja-JP" dirty="0"/>
          </a:p>
          <a:p>
            <a:pPr>
              <a:buNone/>
            </a:pPr>
            <a:endParaRPr lang="en-US" altLang="ja-JP" dirty="0"/>
          </a:p>
          <a:p>
            <a:pPr>
              <a:buNone/>
            </a:pPr>
            <a:endParaRPr lang="en-US" altLang="ja-JP" dirty="0"/>
          </a:p>
          <a:p>
            <a:pPr>
              <a:buNone/>
            </a:pPr>
            <a:endParaRPr lang="en-US" altLang="ja-JP" dirty="0"/>
          </a:p>
          <a:p>
            <a:pPr>
              <a:buNone/>
            </a:pPr>
            <a:endParaRPr lang="en-US" altLang="ja-JP" dirty="0"/>
          </a:p>
          <a:p>
            <a:pPr>
              <a:buNone/>
            </a:pPr>
            <a:r>
              <a:rPr lang="ja-JP" altLang="en-US" dirty="0"/>
              <a:t>　　　　　　　　　　　　　起点用法　　　　　　　　　経路用法　　　　　　　　　　　　対象用法</a:t>
            </a:r>
            <a:endParaRPr lang="en-US" altLang="ja-JP" dirty="0"/>
          </a:p>
          <a:p>
            <a:pPr>
              <a:buNone/>
            </a:pPr>
            <a:endParaRPr lang="en-US" altLang="ja-JP" dirty="0"/>
          </a:p>
          <a:p>
            <a:pPr>
              <a:buNone/>
            </a:pPr>
            <a:endParaRPr lang="en-US" altLang="ja-JP" dirty="0"/>
          </a:p>
          <a:p>
            <a:pPr>
              <a:buNone/>
            </a:pPr>
            <a:endParaRPr lang="en-US" altLang="ja-JP" sz="1600" dirty="0"/>
          </a:p>
          <a:p>
            <a:pPr>
              <a:buNone/>
            </a:pPr>
            <a:r>
              <a:rPr lang="ja-JP" altLang="en-US" sz="1600" dirty="0"/>
              <a:t>　　　　　　　　　　　　　　　　家を出る　　</a:t>
            </a:r>
            <a:r>
              <a:rPr lang="ja-JP" altLang="en-US" dirty="0"/>
              <a:t>　　　　　　　　　　　　</a:t>
            </a:r>
            <a:r>
              <a:rPr lang="ja-JP" altLang="en-US" sz="1600" dirty="0"/>
              <a:t>道を歩く　　　　　　　　　　　　　　動作主　　ドアを押す　　　　　</a:t>
            </a:r>
            <a:r>
              <a:rPr lang="ja-JP" altLang="en-US" dirty="0"/>
              <a:t>　　　</a:t>
            </a:r>
            <a:endParaRPr lang="en-US" altLang="ja-JP" dirty="0"/>
          </a:p>
          <a:p>
            <a:pPr>
              <a:buNone/>
            </a:pPr>
            <a:endParaRPr lang="en-US" altLang="ja-JP" dirty="0"/>
          </a:p>
          <a:p>
            <a:pPr>
              <a:buNone/>
            </a:pPr>
            <a:r>
              <a:rPr lang="ja-JP" altLang="en-US" dirty="0"/>
              <a:t>　　　　　　　　　　　　　　　　　　　　　　　時間用法→状況用法</a:t>
            </a:r>
            <a:endParaRPr lang="en-US" altLang="ja-JP" dirty="0"/>
          </a:p>
          <a:p>
            <a:pPr>
              <a:buNone/>
            </a:pPr>
            <a:r>
              <a:rPr lang="ja-JP" altLang="en-US" dirty="0"/>
              <a:t>　　　　　　　　　　　　　　　　　　　　　　　　　　</a:t>
            </a:r>
            <a:r>
              <a:rPr lang="ja-JP" altLang="en-US" sz="1600" dirty="0"/>
              <a:t>夏休みをカナダで過ごす。　雨の中を歩いて大学に行く。　</a:t>
            </a:r>
            <a:r>
              <a:rPr lang="ja-JP" altLang="en-US" dirty="0"/>
              <a:t>　　</a:t>
            </a:r>
          </a:p>
        </p:txBody>
      </p:sp>
      <p:sp>
        <p:nvSpPr>
          <p:cNvPr id="43" name="スライド番号プレースホルダ 42"/>
          <p:cNvSpPr>
            <a:spLocks noGrp="1"/>
          </p:cNvSpPr>
          <p:nvPr>
            <p:ph type="sldNum" sz="quarter" idx="12"/>
          </p:nvPr>
        </p:nvSpPr>
        <p:spPr/>
        <p:txBody>
          <a:bodyPr/>
          <a:lstStyle/>
          <a:p>
            <a:fld id="{282C3BB3-2F86-4361-AADD-CB8D107F1E07}" type="slidenum">
              <a:rPr kumimoji="1" lang="ja-JP" altLang="en-US" smtClean="0"/>
              <a:pPr/>
              <a:t>13</a:t>
            </a:fld>
            <a:endParaRPr kumimoji="1" lang="ja-JP" altLang="en-US"/>
          </a:p>
        </p:txBody>
      </p:sp>
      <p:sp>
        <p:nvSpPr>
          <p:cNvPr id="4" name="正方形/長方形 3"/>
          <p:cNvSpPr/>
          <p:nvPr/>
        </p:nvSpPr>
        <p:spPr>
          <a:xfrm>
            <a:off x="3500430" y="2500306"/>
            <a:ext cx="642942" cy="6429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5072066" y="2500306"/>
            <a:ext cx="642942" cy="6429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4143372" y="2643182"/>
            <a:ext cx="928694" cy="2857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矢印コネクタ 9"/>
          <p:cNvCxnSpPr/>
          <p:nvPr/>
        </p:nvCxnSpPr>
        <p:spPr>
          <a:xfrm>
            <a:off x="3786182" y="2786058"/>
            <a:ext cx="157163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3929058" y="3857628"/>
            <a:ext cx="642942" cy="6429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5500694" y="3857628"/>
            <a:ext cx="642942" cy="6429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572000" y="4071942"/>
            <a:ext cx="928694" cy="285752"/>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矢印コネクタ 20"/>
          <p:cNvCxnSpPr/>
          <p:nvPr/>
        </p:nvCxnSpPr>
        <p:spPr>
          <a:xfrm>
            <a:off x="4214810" y="4214818"/>
            <a:ext cx="157163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8" name="グループ化 28"/>
          <p:cNvGrpSpPr/>
          <p:nvPr/>
        </p:nvGrpSpPr>
        <p:grpSpPr>
          <a:xfrm>
            <a:off x="6500826" y="3857628"/>
            <a:ext cx="2214578" cy="642942"/>
            <a:chOff x="6500826" y="4143380"/>
            <a:chExt cx="2214578" cy="642942"/>
          </a:xfrm>
        </p:grpSpPr>
        <p:sp>
          <p:nvSpPr>
            <p:cNvPr id="23" name="正方形/長方形 22"/>
            <p:cNvSpPr/>
            <p:nvPr/>
          </p:nvSpPr>
          <p:spPr>
            <a:xfrm>
              <a:off x="6500826" y="4143380"/>
              <a:ext cx="642942" cy="6429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8072462" y="4143380"/>
              <a:ext cx="642942" cy="642942"/>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7143768" y="4286256"/>
              <a:ext cx="928694" cy="2857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直線矢印コネクタ 25"/>
            <p:cNvCxnSpPr/>
            <p:nvPr/>
          </p:nvCxnSpPr>
          <p:spPr>
            <a:xfrm>
              <a:off x="6786578" y="4429132"/>
              <a:ext cx="157163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28" name="直線矢印コネクタ 27"/>
          <p:cNvCxnSpPr/>
          <p:nvPr/>
        </p:nvCxnSpPr>
        <p:spPr>
          <a:xfrm rot="10800000" flipV="1">
            <a:off x="2643174" y="3357562"/>
            <a:ext cx="571504"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rot="5400000">
            <a:off x="4536281" y="3464719"/>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a:off x="5786446" y="3357562"/>
            <a:ext cx="857256"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9" name="グループ化 26"/>
          <p:cNvGrpSpPr/>
          <p:nvPr/>
        </p:nvGrpSpPr>
        <p:grpSpPr>
          <a:xfrm>
            <a:off x="1357290" y="3857628"/>
            <a:ext cx="2214578" cy="642942"/>
            <a:chOff x="1357290" y="4143380"/>
            <a:chExt cx="2214578" cy="642942"/>
          </a:xfrm>
        </p:grpSpPr>
        <p:sp>
          <p:nvSpPr>
            <p:cNvPr id="13" name="正方形/長方形 12"/>
            <p:cNvSpPr/>
            <p:nvPr/>
          </p:nvSpPr>
          <p:spPr>
            <a:xfrm>
              <a:off x="1357290" y="4143380"/>
              <a:ext cx="642942" cy="642942"/>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2928926" y="4143380"/>
              <a:ext cx="642942" cy="64294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2000232" y="4286256"/>
              <a:ext cx="928694" cy="2857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矢印コネクタ 15"/>
            <p:cNvCxnSpPr/>
            <p:nvPr/>
          </p:nvCxnSpPr>
          <p:spPr>
            <a:xfrm>
              <a:off x="1643042" y="4429132"/>
              <a:ext cx="157163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円/楕円 34"/>
            <p:cNvSpPr/>
            <p:nvPr/>
          </p:nvSpPr>
          <p:spPr>
            <a:xfrm>
              <a:off x="1571604" y="4357694"/>
              <a:ext cx="214314" cy="21431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31" name="直線矢印コネクタ 30"/>
          <p:cNvCxnSpPr/>
          <p:nvPr/>
        </p:nvCxnSpPr>
        <p:spPr>
          <a:xfrm rot="5400000">
            <a:off x="4822827" y="5035561"/>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円/楕円 35"/>
          <p:cNvSpPr/>
          <p:nvPr/>
        </p:nvSpPr>
        <p:spPr>
          <a:xfrm>
            <a:off x="4929190" y="4071942"/>
            <a:ext cx="214314" cy="21431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2" name="直線矢印コネクタ 41"/>
          <p:cNvCxnSpPr/>
          <p:nvPr/>
        </p:nvCxnSpPr>
        <p:spPr>
          <a:xfrm>
            <a:off x="5357818" y="5000636"/>
            <a:ext cx="428628"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7814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a:t>２．認知言語学から場の言語学へ</a:t>
            </a:r>
          </a:p>
        </p:txBody>
      </p:sp>
      <p:sp>
        <p:nvSpPr>
          <p:cNvPr id="3" name="コンテンツ プレースホルダー 2"/>
          <p:cNvSpPr>
            <a:spLocks noGrp="1"/>
          </p:cNvSpPr>
          <p:nvPr>
            <p:ph idx="1"/>
          </p:nvPr>
        </p:nvSpPr>
        <p:spPr/>
        <p:txBody>
          <a:bodyPr>
            <a:normAutofit fontScale="85000" lnSpcReduction="10000"/>
          </a:bodyPr>
          <a:lstStyle/>
          <a:p>
            <a:r>
              <a:rPr kumimoji="1" lang="ja-JP" altLang="en-US" dirty="0"/>
              <a:t>近代科学、哲学の根底にあるパラダイム</a:t>
            </a:r>
            <a:r>
              <a:rPr kumimoji="1" lang="en-US" altLang="ja-JP" dirty="0"/>
              <a:t>…</a:t>
            </a:r>
            <a:r>
              <a:rPr lang="ja-JP" altLang="ja-JP" dirty="0"/>
              <a:t>主客分離</a:t>
            </a:r>
            <a:r>
              <a:rPr lang="ja-JP" altLang="en-US" dirty="0"/>
              <a:t>（デカルト主義）</a:t>
            </a:r>
            <a:r>
              <a:rPr lang="ja-JP" altLang="ja-JP" dirty="0"/>
              <a:t>、個物と因果関係のパラダイム</a:t>
            </a:r>
            <a:r>
              <a:rPr lang="ja-JP" altLang="en-US" dirty="0"/>
              <a:t>（ニュートン力学）</a:t>
            </a:r>
            <a:endParaRPr lang="en-US" altLang="ja-JP" dirty="0"/>
          </a:p>
          <a:p>
            <a:r>
              <a:rPr lang="ja-JP" altLang="en-US" dirty="0"/>
              <a:t>→客観主義の言語学（構造主義、生成文法、形式意味論）</a:t>
            </a:r>
            <a:endParaRPr lang="en-US" altLang="ja-JP" dirty="0"/>
          </a:p>
          <a:p>
            <a:r>
              <a:rPr kumimoji="1" lang="ja-JP" altLang="en-US" dirty="0"/>
              <a:t>認知言語学</a:t>
            </a:r>
            <a:r>
              <a:rPr kumimoji="1" lang="ja-JP" altLang="en-US" dirty="0" err="1"/>
              <a:t>ー</a:t>
            </a:r>
            <a:r>
              <a:rPr kumimoji="1" lang="ja-JP" altLang="en-US" dirty="0"/>
              <a:t>意味を生み出す（認知）主体の復権。経験基盤主義。言語以前の身体性や感覚を重視（身体化された心、</a:t>
            </a:r>
            <a:r>
              <a:rPr lang="ja-JP" altLang="en-US" dirty="0"/>
              <a:t>イメージ・スキーマ、メタファー思考</a:t>
            </a:r>
            <a:r>
              <a:rPr lang="en-US" altLang="ja-JP" dirty="0"/>
              <a:t>Lakoff&amp;Johnson1999</a:t>
            </a:r>
            <a:r>
              <a:rPr lang="ja-JP" altLang="en-US" dirty="0"/>
              <a:t> </a:t>
            </a:r>
            <a:r>
              <a:rPr kumimoji="1" lang="ja-JP" altLang="en-US" dirty="0"/>
              <a:t>）。生態学的心理学（アフォーダンス）とのコラボ</a:t>
            </a:r>
            <a:r>
              <a:rPr lang="ja-JP" altLang="en-US" dirty="0"/>
              <a:t>。</a:t>
            </a:r>
            <a:endParaRPr kumimoji="1" lang="en-US" altLang="ja-JP" dirty="0"/>
          </a:p>
          <a:p>
            <a:r>
              <a:rPr kumimoji="1" lang="ja-JP" altLang="en-US" dirty="0"/>
              <a:t>乗り越えられるべき点</a:t>
            </a:r>
            <a:r>
              <a:rPr kumimoji="1" lang="en-US" altLang="ja-JP" dirty="0"/>
              <a:t>―</a:t>
            </a:r>
            <a:r>
              <a:rPr kumimoji="1" lang="ja-JP" altLang="en-US" dirty="0"/>
              <a:t>動力連鎖（個物と因果関係のパラダイム）、主観的把握と客観的把握（主客分離のパラダイム）、英語中心主義</a:t>
            </a:r>
            <a:endParaRPr kumimoji="1" lang="en-US" altLang="ja-JP" dirty="0"/>
          </a:p>
        </p:txBody>
      </p:sp>
    </p:spTree>
    <p:extLst>
      <p:ext uri="{BB962C8B-B14F-4D97-AF65-F5344CB8AC3E}">
        <p14:creationId xmlns:p14="http://schemas.microsoft.com/office/powerpoint/2010/main" val="2361964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100" b="1" dirty="0"/>
              <a:t>池上（</a:t>
            </a:r>
            <a:r>
              <a:rPr lang="en-US" altLang="ja-JP" sz="3100" b="1" dirty="0"/>
              <a:t>1981,2011</a:t>
            </a:r>
            <a:r>
              <a:rPr lang="ja-JP" altLang="en-US" sz="3100" b="1" dirty="0"/>
              <a:t>）の日本語論の継承</a:t>
            </a:r>
            <a:br>
              <a:rPr lang="en-US" altLang="ja-JP" sz="3100" b="1" dirty="0"/>
            </a:br>
            <a:r>
              <a:rPr lang="ja-JP" altLang="en-US" sz="3100" b="1" dirty="0"/>
              <a:t>と乗り越え</a:t>
            </a:r>
            <a:br>
              <a:rPr lang="ja-JP" altLang="ja-JP" dirty="0"/>
            </a:br>
            <a:endParaRPr kumimoji="1" lang="ja-JP" altLang="en-US" dirty="0"/>
          </a:p>
        </p:txBody>
      </p:sp>
      <p:sp>
        <p:nvSpPr>
          <p:cNvPr id="3" name="コンテンツ プレースホルダ 2"/>
          <p:cNvSpPr>
            <a:spLocks noGrp="1"/>
          </p:cNvSpPr>
          <p:nvPr>
            <p:ph idx="1"/>
          </p:nvPr>
        </p:nvSpPr>
        <p:spPr/>
        <p:txBody>
          <a:bodyPr>
            <a:normAutofit fontScale="85000" lnSpcReduction="10000"/>
          </a:bodyPr>
          <a:lstStyle/>
          <a:p>
            <a:r>
              <a:rPr lang="ja-JP" altLang="en-US" dirty="0"/>
              <a:t>池上嘉彦（</a:t>
            </a:r>
            <a:r>
              <a:rPr lang="en-US" altLang="ja-JP" dirty="0"/>
              <a:t>1981</a:t>
            </a:r>
            <a:r>
              <a:rPr lang="ja-JP" altLang="en-US" dirty="0"/>
              <a:t>）</a:t>
            </a:r>
            <a:r>
              <a:rPr lang="en-US" altLang="ja-JP" dirty="0"/>
              <a:t>『</a:t>
            </a:r>
            <a:r>
              <a:rPr lang="ja-JP" altLang="en-US" dirty="0"/>
              <a:t>「する」と「なる」の言語学</a:t>
            </a:r>
            <a:r>
              <a:rPr lang="en-US" altLang="ja-JP" dirty="0"/>
              <a:t>』</a:t>
            </a:r>
            <a:r>
              <a:rPr lang="ja-JP" altLang="en-US" dirty="0"/>
              <a:t>大修館書店</a:t>
            </a:r>
            <a:endParaRPr lang="en-US" altLang="ja-JP" dirty="0"/>
          </a:p>
          <a:p>
            <a:r>
              <a:rPr lang="ja-JP" altLang="ja-JP" dirty="0"/>
              <a:t>場所理論</a:t>
            </a:r>
            <a:r>
              <a:rPr lang="ja-JP" altLang="en-US" dirty="0"/>
              <a:t>（</a:t>
            </a:r>
            <a:r>
              <a:rPr lang="en-US" altLang="ja-JP" dirty="0"/>
              <a:t> </a:t>
            </a:r>
            <a:r>
              <a:rPr lang="en-US" altLang="ja-JP" dirty="0" err="1"/>
              <a:t>localistic</a:t>
            </a:r>
            <a:r>
              <a:rPr lang="en-US" altLang="ja-JP" dirty="0"/>
              <a:t> theory </a:t>
            </a:r>
            <a:r>
              <a:rPr lang="ja-JP" altLang="en-US" dirty="0"/>
              <a:t>）の拡張としての動詞の意味構造の基本形の記述。そこ</a:t>
            </a:r>
            <a:r>
              <a:rPr lang="ja-JP" altLang="ja-JP" dirty="0"/>
              <a:t>で扱われている「場所」は、話し手や聞き手が</a:t>
            </a:r>
            <a:r>
              <a:rPr lang="ja-JP" altLang="en-US" dirty="0"/>
              <a:t>相互作用する</a:t>
            </a:r>
            <a:r>
              <a:rPr lang="ja-JP" altLang="ja-JP" dirty="0"/>
              <a:t>広い意味での</a:t>
            </a:r>
            <a:r>
              <a:rPr lang="ja-JP" altLang="en-US" dirty="0"/>
              <a:t>「</a:t>
            </a:r>
            <a:r>
              <a:rPr lang="ja-JP" altLang="ja-JP" dirty="0"/>
              <a:t>場</a:t>
            </a:r>
            <a:r>
              <a:rPr lang="ja-JP" altLang="en-US" dirty="0"/>
              <a:t>」</a:t>
            </a:r>
            <a:r>
              <a:rPr lang="ja-JP" altLang="ja-JP" dirty="0"/>
              <a:t>ではなく、物理的空間を基礎とし</a:t>
            </a:r>
            <a:r>
              <a:rPr lang="ja-JP" altLang="en-US" dirty="0"/>
              <a:t>た</a:t>
            </a:r>
            <a:r>
              <a:rPr lang="ja-JP" altLang="ja-JP" dirty="0"/>
              <a:t>その拡張として</a:t>
            </a:r>
            <a:r>
              <a:rPr lang="ja-JP" altLang="en-US" dirty="0"/>
              <a:t>の場所</a:t>
            </a:r>
            <a:r>
              <a:rPr lang="ja-JP" altLang="ja-JP" dirty="0"/>
              <a:t>。</a:t>
            </a:r>
            <a:endParaRPr lang="en-US" altLang="ja-JP" dirty="0"/>
          </a:p>
          <a:p>
            <a:r>
              <a:rPr lang="ja-JP" altLang="ja-JP" dirty="0"/>
              <a:t>客観的把握と主観的把握という事態把握の類型論</a:t>
            </a:r>
            <a:r>
              <a:rPr lang="ja-JP" altLang="en-US" dirty="0"/>
              <a:t>（</a:t>
            </a:r>
            <a:r>
              <a:rPr lang="ja-JP" altLang="en-US" sz="2100" dirty="0"/>
              <a:t>池上</a:t>
            </a:r>
            <a:r>
              <a:rPr lang="en-US" altLang="ja-JP" sz="2100" dirty="0"/>
              <a:t>2011</a:t>
            </a:r>
            <a:r>
              <a:rPr lang="ja-JP" altLang="en-US" sz="2100" b="1" dirty="0"/>
              <a:t> </a:t>
            </a:r>
            <a:r>
              <a:rPr lang="ja-JP" altLang="en-US" sz="1900" dirty="0"/>
              <a:t>「日本語と主観性・主体性」澤田治美編</a:t>
            </a:r>
            <a:r>
              <a:rPr lang="en-US" altLang="ja-JP" sz="1900" dirty="0"/>
              <a:t>『</a:t>
            </a:r>
            <a:r>
              <a:rPr lang="ja-JP" altLang="en-US" sz="1900" dirty="0" err="1"/>
              <a:t>ひつじ</a:t>
            </a:r>
            <a:r>
              <a:rPr lang="ja-JP" altLang="en-US" sz="1900" dirty="0"/>
              <a:t>意味論講座５　主観性と主体性</a:t>
            </a:r>
            <a:r>
              <a:rPr lang="en-US" altLang="ja-JP" sz="1900" dirty="0"/>
              <a:t>』</a:t>
            </a:r>
            <a:r>
              <a:rPr lang="ja-JP" altLang="en-US" sz="1900" dirty="0" err="1"/>
              <a:t>ひつじ</a:t>
            </a:r>
            <a:r>
              <a:rPr lang="ja-JP" altLang="en-US" sz="1900" dirty="0"/>
              <a:t>書房</a:t>
            </a:r>
            <a:r>
              <a:rPr lang="ja-JP" altLang="en-US" dirty="0"/>
              <a:t>）</a:t>
            </a:r>
            <a:endParaRPr lang="en-US" altLang="ja-JP" dirty="0"/>
          </a:p>
          <a:p>
            <a:pPr>
              <a:buNone/>
            </a:pPr>
            <a:r>
              <a:rPr lang="ja-JP" altLang="en-US" dirty="0"/>
              <a:t>　→場の理論の立場から、</a:t>
            </a:r>
            <a:r>
              <a:rPr lang="ja-JP" altLang="ja-JP" dirty="0">
                <a:solidFill>
                  <a:srgbClr val="FF0000"/>
                </a:solidFill>
              </a:rPr>
              <a:t>場</a:t>
            </a:r>
            <a:r>
              <a:rPr lang="ja-JP" altLang="en-US" dirty="0">
                <a:solidFill>
                  <a:srgbClr val="FF0000"/>
                </a:solidFill>
              </a:rPr>
              <a:t>外在的</a:t>
            </a:r>
            <a:r>
              <a:rPr lang="ja-JP" altLang="ja-JP" dirty="0">
                <a:solidFill>
                  <a:srgbClr val="FF0000"/>
                </a:solidFill>
              </a:rPr>
              <a:t>視点（主客分離）</a:t>
            </a:r>
            <a:r>
              <a:rPr lang="ja-JP" altLang="ja-JP" dirty="0"/>
              <a:t>と</a:t>
            </a:r>
            <a:r>
              <a:rPr lang="ja-JP" altLang="ja-JP" dirty="0">
                <a:solidFill>
                  <a:srgbClr val="FF0000"/>
                </a:solidFill>
              </a:rPr>
              <a:t>場</a:t>
            </a:r>
            <a:r>
              <a:rPr lang="ja-JP" altLang="en-US" dirty="0">
                <a:solidFill>
                  <a:srgbClr val="FF0000"/>
                </a:solidFill>
              </a:rPr>
              <a:t>内在的</a:t>
            </a:r>
            <a:r>
              <a:rPr lang="ja-JP" altLang="ja-JP" dirty="0">
                <a:solidFill>
                  <a:srgbClr val="FF0000"/>
                </a:solidFill>
              </a:rPr>
              <a:t>視点（主客非分離）</a:t>
            </a:r>
            <a:r>
              <a:rPr lang="ja-JP" altLang="en-US" dirty="0"/>
              <a:t>として再解釈する必要。</a:t>
            </a:r>
            <a:endParaRPr kumimoji="1" lang="ja-JP" altLang="en-US" dirty="0"/>
          </a:p>
        </p:txBody>
      </p:sp>
    </p:spTree>
    <p:extLst>
      <p:ext uri="{BB962C8B-B14F-4D97-AF65-F5344CB8AC3E}">
        <p14:creationId xmlns:p14="http://schemas.microsoft.com/office/powerpoint/2010/main" val="119321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b="1" dirty="0"/>
              <a:t>主観的把握、客観的把握の問題性</a:t>
            </a:r>
            <a:br>
              <a:rPr lang="en-US" altLang="ja-JP" b="1" dirty="0"/>
            </a:br>
            <a:r>
              <a:rPr lang="ja-JP" altLang="en-US" b="1" dirty="0" err="1"/>
              <a:t>ー</a:t>
            </a:r>
            <a:r>
              <a:rPr lang="ja-JP" altLang="ja-JP" b="1" dirty="0"/>
              <a:t>日本語は主観的な言語か？</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endParaRPr lang="en-US" altLang="ja-JP" sz="3200" dirty="0"/>
          </a:p>
          <a:p>
            <a:r>
              <a:rPr lang="ja-JP" altLang="ja-JP" sz="3200" dirty="0"/>
              <a:t>「事態把握の</a:t>
            </a:r>
            <a:r>
              <a:rPr lang="en-US" altLang="ja-JP" sz="3200" dirty="0"/>
              <a:t>2</a:t>
            </a:r>
            <a:r>
              <a:rPr lang="ja-JP" altLang="ja-JP" sz="3200" dirty="0" err="1"/>
              <a:t>つの</a:t>
            </a:r>
            <a:r>
              <a:rPr lang="ja-JP" altLang="ja-JP" sz="3200" dirty="0"/>
              <a:t>基本類型」（池上</a:t>
            </a:r>
            <a:r>
              <a:rPr lang="en-US" altLang="ja-JP" sz="3200" dirty="0"/>
              <a:t>2011)</a:t>
            </a:r>
            <a:endParaRPr lang="ja-JP" altLang="ja-JP" sz="3200" dirty="0"/>
          </a:p>
          <a:p>
            <a:r>
              <a:rPr lang="ja-JP" altLang="ja-JP" sz="3200" dirty="0"/>
              <a:t>主観的把握：話者が問題の事態の中に自らを置き、その事態の当事者として体験的に把握する。</a:t>
            </a:r>
          </a:p>
          <a:p>
            <a:r>
              <a:rPr lang="ja-JP" altLang="ja-JP" sz="3200" dirty="0"/>
              <a:t>客観的把握：話者は問題の事態の外にあって、傍観者ないし観察者として客観的に事態把握をする。</a:t>
            </a:r>
            <a:endParaRPr lang="en-US" altLang="ja-JP" sz="3200" dirty="0"/>
          </a:p>
          <a:p>
            <a:r>
              <a:rPr lang="ja-JP" altLang="en-US" sz="3200" dirty="0">
                <a:solidFill>
                  <a:srgbClr val="FF0000"/>
                </a:solidFill>
              </a:rPr>
              <a:t>問題点：</a:t>
            </a:r>
            <a:r>
              <a:rPr lang="ja-JP" altLang="ja-JP" sz="3200" dirty="0">
                <a:solidFill>
                  <a:srgbClr val="FF0000"/>
                </a:solidFill>
              </a:rPr>
              <a:t>事態の体験的把握＝主観的＝自己中心的か</a:t>
            </a:r>
          </a:p>
          <a:p>
            <a:endParaRPr lang="ja-JP" altLang="ja-JP" dirty="0"/>
          </a:p>
          <a:p>
            <a:endParaRPr kumimoji="1" lang="ja-JP" altLang="en-US" dirty="0"/>
          </a:p>
        </p:txBody>
      </p:sp>
    </p:spTree>
    <p:extLst>
      <p:ext uri="{BB962C8B-B14F-4D97-AF65-F5344CB8AC3E}">
        <p14:creationId xmlns:p14="http://schemas.microsoft.com/office/powerpoint/2010/main" val="2165080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a:stretch>
            <a:fillRect/>
          </a:stretch>
        </p:blipFill>
        <p:spPr>
          <a:xfrm>
            <a:off x="473712" y="3156438"/>
            <a:ext cx="3728341" cy="2663101"/>
          </a:xfrm>
        </p:spPr>
      </p:pic>
      <p:pic>
        <p:nvPicPr>
          <p:cNvPr id="5" name="コンテンツ プレースホルダ 7" descr="img_968087_10869965_0.jpg"/>
          <p:cNvPicPr>
            <a:picLocks noChangeAspect="1"/>
          </p:cNvPicPr>
          <p:nvPr/>
        </p:nvPicPr>
        <p:blipFill>
          <a:blip r:embed="rId3" cstate="print"/>
          <a:stretch>
            <a:fillRect/>
          </a:stretch>
        </p:blipFill>
        <p:spPr>
          <a:xfrm>
            <a:off x="4802358" y="3170662"/>
            <a:ext cx="3462411" cy="2699235"/>
          </a:xfrm>
          <a:prstGeom prst="rect">
            <a:avLst/>
          </a:prstGeom>
        </p:spPr>
      </p:pic>
    </p:spTree>
    <p:extLst>
      <p:ext uri="{BB962C8B-B14F-4D97-AF65-F5344CB8AC3E}">
        <p14:creationId xmlns:p14="http://schemas.microsoft.com/office/powerpoint/2010/main" val="3457324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「雪国」の冒頭の文再考</a:t>
            </a:r>
          </a:p>
        </p:txBody>
      </p:sp>
      <p:sp>
        <p:nvSpPr>
          <p:cNvPr id="3" name="コンテンツ プレースホルダー 2"/>
          <p:cNvSpPr>
            <a:spLocks noGrp="1"/>
          </p:cNvSpPr>
          <p:nvPr>
            <p:ph idx="1"/>
          </p:nvPr>
        </p:nvSpPr>
        <p:spPr/>
        <p:txBody>
          <a:bodyPr>
            <a:normAutofit fontScale="85000" lnSpcReduction="20000"/>
          </a:bodyPr>
          <a:lstStyle/>
          <a:p>
            <a:r>
              <a:rPr lang="ja-JP" altLang="ja-JP" dirty="0"/>
              <a:t>（１）</a:t>
            </a:r>
            <a:r>
              <a:rPr lang="ja-JP" altLang="en-US" dirty="0"/>
              <a:t>　</a:t>
            </a:r>
            <a:r>
              <a:rPr lang="ja-JP" altLang="ja-JP" dirty="0"/>
              <a:t>国境の長いトンネルを抜けると雪国であった。</a:t>
            </a:r>
          </a:p>
          <a:p>
            <a:r>
              <a:rPr lang="ja-JP" altLang="ja-JP" dirty="0"/>
              <a:t>（２）</a:t>
            </a:r>
            <a:r>
              <a:rPr lang="ja-JP" altLang="en-US" dirty="0"/>
              <a:t>　</a:t>
            </a:r>
            <a:r>
              <a:rPr lang="en-US" altLang="ja-JP" dirty="0"/>
              <a:t>The train came out of the long tunnel into the snow country.</a:t>
            </a:r>
          </a:p>
          <a:p>
            <a:r>
              <a:rPr lang="ja-JP" altLang="en-US" dirty="0"/>
              <a:t>　　　　（列車は長いトンネルから雪国に出てきた。）</a:t>
            </a:r>
            <a:endParaRPr lang="ja-JP" altLang="ja-JP" dirty="0"/>
          </a:p>
          <a:p>
            <a:r>
              <a:rPr lang="ja-JP" altLang="ja-JP" dirty="0"/>
              <a:t>（３）（列車が</a:t>
            </a:r>
            <a:r>
              <a:rPr lang="en-US" altLang="ja-JP" dirty="0"/>
              <a:t>/ </a:t>
            </a:r>
            <a:r>
              <a:rPr lang="ja-JP" altLang="ja-JP" dirty="0"/>
              <a:t>私が</a:t>
            </a:r>
            <a:r>
              <a:rPr lang="en-US" altLang="ja-JP" dirty="0"/>
              <a:t>/ </a:t>
            </a:r>
            <a:r>
              <a:rPr lang="ja-JP" altLang="ja-JP" dirty="0"/>
              <a:t>島村が</a:t>
            </a:r>
            <a:r>
              <a:rPr lang="en-US" altLang="ja-JP" dirty="0"/>
              <a:t>/ </a:t>
            </a:r>
            <a:r>
              <a:rPr lang="ja-JP" altLang="ja-JP" dirty="0"/>
              <a:t>私たちが</a:t>
            </a:r>
            <a:r>
              <a:rPr lang="en-US" altLang="ja-JP" dirty="0"/>
              <a:t> </a:t>
            </a:r>
            <a:r>
              <a:rPr lang="ja-JP" altLang="ja-JP" dirty="0"/>
              <a:t>） 国境の長いトンネルを抜けると、 </a:t>
            </a:r>
            <a:r>
              <a:rPr lang="ja-JP" altLang="ja-JP" u="sng" dirty="0"/>
              <a:t>そこは</a:t>
            </a:r>
            <a:r>
              <a:rPr lang="ja-JP" altLang="ja-JP" dirty="0"/>
              <a:t>　雪国であった。</a:t>
            </a:r>
          </a:p>
          <a:p>
            <a:r>
              <a:rPr lang="ja-JP" altLang="ja-JP" dirty="0"/>
              <a:t>（１）は、個人の主観的体験を述べたものというより、場に起こる事態をありのままに描写したもの。「主体」はどうでもよい。場内在的観点、場中心的な捉え方。</a:t>
            </a:r>
            <a:r>
              <a:rPr lang="ja-JP" altLang="en-US" dirty="0"/>
              <a:t>主客融合。</a:t>
            </a:r>
            <a:endParaRPr lang="ja-JP" altLang="ja-JP" dirty="0"/>
          </a:p>
          <a:p>
            <a:r>
              <a:rPr lang="ja-JP" altLang="ja-JP" dirty="0"/>
              <a:t>（２）は、全能の語り手が、場の外から事態を描く仕方であり、場外在的観点。主客分離</a:t>
            </a:r>
            <a:r>
              <a:rPr lang="ja-JP" altLang="en-US" dirty="0"/>
              <a:t>的捉え方</a:t>
            </a:r>
            <a:r>
              <a:rPr lang="ja-JP" altLang="ja-JP" dirty="0"/>
              <a:t>。</a:t>
            </a:r>
          </a:p>
          <a:p>
            <a:endParaRPr kumimoji="1" lang="ja-JP" altLang="en-US" dirty="0"/>
          </a:p>
        </p:txBody>
      </p:sp>
    </p:spTree>
    <p:extLst>
      <p:ext uri="{BB962C8B-B14F-4D97-AF65-F5344CB8AC3E}">
        <p14:creationId xmlns:p14="http://schemas.microsoft.com/office/powerpoint/2010/main" val="1432677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lnSpcReduction="10000"/>
          </a:bodyPr>
          <a:lstStyle/>
          <a:p>
            <a:r>
              <a:rPr lang="ja-JP" altLang="ja-JP" dirty="0"/>
              <a:t>永井（</a:t>
            </a:r>
            <a:r>
              <a:rPr lang="en-US" altLang="ja-JP" dirty="0"/>
              <a:t>2006</a:t>
            </a:r>
            <a:r>
              <a:rPr lang="ja-JP" altLang="ja-JP" dirty="0"/>
              <a:t>） </a:t>
            </a:r>
            <a:r>
              <a:rPr lang="ja-JP" altLang="en-US" dirty="0"/>
              <a:t>の指摘</a:t>
            </a:r>
            <a:r>
              <a:rPr lang="en-US" altLang="ja-JP" dirty="0"/>
              <a:t>…</a:t>
            </a:r>
            <a:r>
              <a:rPr lang="ja-JP" altLang="en-US" dirty="0"/>
              <a:t>雪国の冒頭の文は</a:t>
            </a:r>
            <a:r>
              <a:rPr lang="ja-JP" altLang="ja-JP" dirty="0"/>
              <a:t>「ある人物がたまたま持った経験を述べた文ではない」</a:t>
            </a:r>
            <a:r>
              <a:rPr lang="ja-JP" altLang="en-US" dirty="0"/>
              <a:t>　</a:t>
            </a:r>
            <a:r>
              <a:rPr lang="ja-JP" altLang="ja-JP" dirty="0"/>
              <a:t>「もし強いて「私」という語を使うなら、国境の長いトンネルを抜けると雪国であったという、そのこと自体が「私」なのである。だから</a:t>
            </a:r>
            <a:r>
              <a:rPr lang="ja-JP" altLang="ja-JP" u="sng" dirty="0"/>
              <a:t>経験をする主体は存在しない</a:t>
            </a:r>
            <a:r>
              <a:rPr lang="ja-JP" altLang="ja-JP" dirty="0"/>
              <a:t>。西田幾多郎の用語を使うなら、これは主体と客体が分かれる以前の「純粋経験」の描写である。」</a:t>
            </a:r>
            <a:r>
              <a:rPr lang="ja-JP" altLang="en-US" dirty="0"/>
              <a:t>（</a:t>
            </a:r>
            <a:r>
              <a:rPr lang="en-US" altLang="ja-JP" dirty="0"/>
              <a:t> 『</a:t>
            </a:r>
            <a:r>
              <a:rPr lang="ja-JP" altLang="en-US" dirty="0"/>
              <a:t>シリーズ・哲学のエッセンス　西田幾多郎</a:t>
            </a:r>
            <a:r>
              <a:rPr lang="en-US" altLang="ja-JP" dirty="0"/>
              <a:t>』NHK</a:t>
            </a:r>
            <a:r>
              <a:rPr lang="ja-JP" altLang="en-US" dirty="0"/>
              <a:t>出版）</a:t>
            </a:r>
            <a:endParaRPr lang="ja-JP" altLang="ja-JP" dirty="0"/>
          </a:p>
          <a:p>
            <a:endParaRPr kumimoji="1" lang="ja-JP" altLang="en-US" dirty="0"/>
          </a:p>
        </p:txBody>
      </p:sp>
    </p:spTree>
    <p:extLst>
      <p:ext uri="{BB962C8B-B14F-4D97-AF65-F5344CB8AC3E}">
        <p14:creationId xmlns:p14="http://schemas.microsoft.com/office/powerpoint/2010/main" val="4150766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本発表の概要</a:t>
            </a:r>
          </a:p>
        </p:txBody>
      </p:sp>
      <p:sp>
        <p:nvSpPr>
          <p:cNvPr id="3" name="コンテンツ プレースホルダー 2"/>
          <p:cNvSpPr>
            <a:spLocks noGrp="1"/>
          </p:cNvSpPr>
          <p:nvPr>
            <p:ph idx="1"/>
          </p:nvPr>
        </p:nvSpPr>
        <p:spPr/>
        <p:txBody>
          <a:bodyPr/>
          <a:lstStyle/>
          <a:p>
            <a:r>
              <a:rPr kumimoji="1" lang="ja-JP" altLang="en-US" dirty="0"/>
              <a:t>１．自分の研究と実践の振り返り</a:t>
            </a:r>
            <a:endParaRPr kumimoji="1" lang="en-US" altLang="ja-JP" dirty="0"/>
          </a:p>
          <a:p>
            <a:r>
              <a:rPr lang="ja-JP" altLang="en-US" dirty="0"/>
              <a:t>２．認知言語学から場の言語学へ</a:t>
            </a:r>
            <a:endParaRPr kumimoji="1" lang="en-US" altLang="ja-JP" dirty="0"/>
          </a:p>
          <a:p>
            <a:r>
              <a:rPr kumimoji="1" lang="ja-JP" altLang="en-US" dirty="0"/>
              <a:t>３．次のステップの研究に向けた課題</a:t>
            </a:r>
            <a:r>
              <a:rPr lang="ja-JP" altLang="en-US" dirty="0"/>
              <a:t>。</a:t>
            </a:r>
            <a:endParaRPr lang="en-US" altLang="ja-JP" dirty="0"/>
          </a:p>
          <a:p>
            <a:r>
              <a:rPr kumimoji="1" lang="ja-JP" altLang="en-US" dirty="0"/>
              <a:t>　</a:t>
            </a:r>
            <a:r>
              <a:rPr kumimoji="1" lang="ja-JP" altLang="en-US" dirty="0" err="1"/>
              <a:t>ー</a:t>
            </a:r>
            <a:r>
              <a:rPr kumimoji="1" lang="ja-JP" altLang="en-US" dirty="0"/>
              <a:t>言語研究や言語教育にどう応用していくのか。</a:t>
            </a:r>
          </a:p>
        </p:txBody>
      </p:sp>
    </p:spTree>
    <p:extLst>
      <p:ext uri="{BB962C8B-B14F-4D97-AF65-F5344CB8AC3E}">
        <p14:creationId xmlns:p14="http://schemas.microsoft.com/office/powerpoint/2010/main" val="4189332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a:t>「私」は、「主体」ではなく、「場所」である</a:t>
            </a:r>
            <a:endParaRPr kumimoji="1" lang="ja-JP" altLang="en-US" dirty="0"/>
          </a:p>
        </p:txBody>
      </p:sp>
      <p:sp>
        <p:nvSpPr>
          <p:cNvPr id="3" name="コンテンツ プレースホルダー 2"/>
          <p:cNvSpPr>
            <a:spLocks noGrp="1"/>
          </p:cNvSpPr>
          <p:nvPr>
            <p:ph idx="1"/>
          </p:nvPr>
        </p:nvSpPr>
        <p:spPr/>
        <p:txBody>
          <a:bodyPr>
            <a:normAutofit fontScale="62500" lnSpcReduction="20000"/>
          </a:bodyPr>
          <a:lstStyle/>
          <a:p>
            <a:r>
              <a:rPr lang="ja-JP" altLang="ja-JP" sz="3200" dirty="0"/>
              <a:t>（</a:t>
            </a:r>
            <a:r>
              <a:rPr lang="en-US" altLang="ja-JP" sz="3200" dirty="0"/>
              <a:t>4</a:t>
            </a:r>
            <a:r>
              <a:rPr lang="ja-JP" altLang="ja-JP" sz="3200" dirty="0"/>
              <a:t>）雷鳴が聞こえる。</a:t>
            </a:r>
            <a:endParaRPr lang="en-US" altLang="ja-JP" sz="3200" dirty="0"/>
          </a:p>
          <a:p>
            <a:r>
              <a:rPr lang="ja-JP" altLang="ja-JP" sz="3200" dirty="0"/>
              <a:t>（</a:t>
            </a:r>
            <a:r>
              <a:rPr lang="en-US" altLang="ja-JP" sz="3200" dirty="0"/>
              <a:t>5</a:t>
            </a:r>
            <a:r>
              <a:rPr lang="ja-JP" altLang="ja-JP" sz="3200" dirty="0"/>
              <a:t>）稲妻が見える</a:t>
            </a:r>
          </a:p>
          <a:p>
            <a:r>
              <a:rPr lang="ja-JP" altLang="ja-JP" sz="3200" dirty="0"/>
              <a:t>（</a:t>
            </a:r>
            <a:r>
              <a:rPr lang="en-US" altLang="ja-JP" sz="3200" dirty="0"/>
              <a:t>4</a:t>
            </a:r>
            <a:r>
              <a:rPr lang="ja-JP" altLang="ja-JP" sz="3200" dirty="0"/>
              <a:t>）</a:t>
            </a:r>
            <a:r>
              <a:rPr lang="en-US" altLang="ja-JP" sz="3200" dirty="0"/>
              <a:t>’ </a:t>
            </a:r>
            <a:r>
              <a:rPr lang="ja-JP" altLang="ja-JP" sz="3200" dirty="0"/>
              <a:t>「雷鳴が響き渡っている―取り立てて言うなら私において」</a:t>
            </a:r>
            <a:endParaRPr lang="en-US" altLang="ja-JP" sz="3200" dirty="0"/>
          </a:p>
          <a:p>
            <a:r>
              <a:rPr lang="en-US" altLang="ja-JP" sz="3200" dirty="0"/>
              <a:t>→</a:t>
            </a:r>
            <a:r>
              <a:rPr lang="ja-JP" altLang="ja-JP" sz="3200" dirty="0"/>
              <a:t>「私」は主格ではなく与格で現れる。取り立てて言わなければ、私など存在しない（無である）。（永井</a:t>
            </a:r>
            <a:r>
              <a:rPr lang="en-US" altLang="ja-JP" sz="3200" dirty="0"/>
              <a:t>2006</a:t>
            </a:r>
            <a:r>
              <a:rPr lang="ja-JP" altLang="ja-JP" sz="3200" dirty="0"/>
              <a:t>）</a:t>
            </a:r>
            <a:endParaRPr lang="en-US" altLang="ja-JP" sz="3200" dirty="0"/>
          </a:p>
          <a:p>
            <a:r>
              <a:rPr lang="ja-JP" altLang="ja-JP" sz="3200" dirty="0"/>
              <a:t>「雷鳴が響き渡っている」という出来事があるだけである。あえて言えば、「私」はその出来事が起こっている「場所」である。</a:t>
            </a:r>
            <a:endParaRPr lang="en-US" altLang="ja-JP" sz="3200" dirty="0"/>
          </a:p>
          <a:p>
            <a:r>
              <a:rPr lang="ja-JP" altLang="en-US" sz="3200" dirty="0"/>
              <a:t>→　</a:t>
            </a:r>
            <a:r>
              <a:rPr lang="ja-JP" altLang="ja-JP" sz="3200" dirty="0"/>
              <a:t>主客合一（主客非分離）の純粋経験</a:t>
            </a:r>
            <a:r>
              <a:rPr lang="ja-JP" altLang="en-US" sz="3200" dirty="0"/>
              <a:t>に近い言語化</a:t>
            </a:r>
            <a:r>
              <a:rPr lang="ja-JP" altLang="ja-JP" sz="3200" dirty="0"/>
              <a:t>。</a:t>
            </a:r>
          </a:p>
          <a:p>
            <a:endParaRPr lang="ja-JP" altLang="ja-JP" sz="3200" dirty="0"/>
          </a:p>
          <a:p>
            <a:endParaRPr kumimoji="1" lang="ja-JP" altLang="en-US" dirty="0"/>
          </a:p>
        </p:txBody>
      </p:sp>
    </p:spTree>
    <p:extLst>
      <p:ext uri="{BB962C8B-B14F-4D97-AF65-F5344CB8AC3E}">
        <p14:creationId xmlns:p14="http://schemas.microsoft.com/office/powerpoint/2010/main" val="45201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場の言語学へのパラダイム転換</a:t>
            </a:r>
          </a:p>
        </p:txBody>
      </p:sp>
      <p:sp>
        <p:nvSpPr>
          <p:cNvPr id="3" name="コンテンツ プレースホルダー 2"/>
          <p:cNvSpPr>
            <a:spLocks noGrp="1"/>
          </p:cNvSpPr>
          <p:nvPr>
            <p:ph idx="1"/>
          </p:nvPr>
        </p:nvSpPr>
        <p:spPr/>
        <p:txBody>
          <a:bodyPr>
            <a:normAutofit fontScale="85000" lnSpcReduction="20000"/>
          </a:bodyPr>
          <a:lstStyle/>
          <a:p>
            <a:r>
              <a:rPr lang="ja-JP" altLang="ja-JP" sz="3600" dirty="0"/>
              <a:t>主客非分離、場における相互作用のパラダイム</a:t>
            </a:r>
            <a:endParaRPr lang="en-US" altLang="ja-JP" sz="3600" dirty="0"/>
          </a:p>
          <a:p>
            <a:r>
              <a:rPr lang="ja-JP" altLang="en-US" sz="3600" dirty="0"/>
              <a:t>主観的・客観的→場内在的、場外在的観点</a:t>
            </a:r>
            <a:endParaRPr lang="en-US" altLang="ja-JP" sz="3600" dirty="0"/>
          </a:p>
          <a:p>
            <a:r>
              <a:rPr lang="ja-JP" altLang="en-US" sz="3600" dirty="0"/>
              <a:t>主語・主体中心→述語・場所中心</a:t>
            </a:r>
            <a:endParaRPr lang="en-US" altLang="ja-JP" sz="3600" dirty="0"/>
          </a:p>
          <a:p>
            <a:r>
              <a:rPr lang="ja-JP" altLang="en-US" sz="3600" dirty="0"/>
              <a:t>個物と因果関係（動力連鎖）→場における相互作用</a:t>
            </a:r>
          </a:p>
        </p:txBody>
      </p:sp>
    </p:spTree>
    <p:extLst>
      <p:ext uri="{BB962C8B-B14F-4D97-AF65-F5344CB8AC3E}">
        <p14:creationId xmlns:p14="http://schemas.microsoft.com/office/powerpoint/2010/main" val="3383750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63869" y="685801"/>
            <a:ext cx="6998677" cy="1503485"/>
          </a:xfrm>
        </p:spPr>
        <p:txBody>
          <a:bodyPr/>
          <a:lstStyle/>
          <a:p>
            <a:r>
              <a:rPr kumimoji="1" lang="ja-JP" altLang="en-US" dirty="0"/>
              <a:t>場の言語・コミュニケーション研究の地平と課題</a:t>
            </a:r>
          </a:p>
        </p:txBody>
      </p:sp>
      <p:sp>
        <p:nvSpPr>
          <p:cNvPr id="3" name="コンテンツ プレースホルダー 2"/>
          <p:cNvSpPr>
            <a:spLocks noGrp="1"/>
          </p:cNvSpPr>
          <p:nvPr>
            <p:ph idx="1"/>
          </p:nvPr>
        </p:nvSpPr>
        <p:spPr>
          <a:xfrm>
            <a:off x="633045" y="2426677"/>
            <a:ext cx="7526217" cy="3566748"/>
          </a:xfrm>
        </p:spPr>
        <p:txBody>
          <a:bodyPr>
            <a:normAutofit fontScale="92500" lnSpcReduction="20000"/>
          </a:bodyPr>
          <a:lstStyle/>
          <a:p>
            <a:r>
              <a:rPr kumimoji="1" lang="ja-JP" altLang="en-US" dirty="0"/>
              <a:t>清水博の場の理論　「自己の卵モデル」「即興劇モデル」</a:t>
            </a:r>
            <a:endParaRPr kumimoji="1" lang="en-US" altLang="ja-JP" dirty="0"/>
          </a:p>
          <a:p>
            <a:r>
              <a:rPr lang="ja-JP" altLang="en-US" dirty="0"/>
              <a:t>井出祥子「わきまえの語用論」大修館書店、</a:t>
            </a:r>
            <a:r>
              <a:rPr lang="en-US" altLang="ja-JP" dirty="0"/>
              <a:t>2016</a:t>
            </a:r>
          </a:p>
          <a:p>
            <a:r>
              <a:rPr lang="ja-JP" altLang="en-US" dirty="0"/>
              <a:t>井出祥子・藤井洋子監修</a:t>
            </a:r>
            <a:r>
              <a:rPr lang="en-US" altLang="ja-JP" dirty="0"/>
              <a:t>『</a:t>
            </a:r>
            <a:r>
              <a:rPr lang="ja-JP" altLang="en-US" dirty="0"/>
              <a:t>シリーズ　文化と言語使用　コミュニケーションのダイナミズム　自然発話データから</a:t>
            </a:r>
            <a:r>
              <a:rPr lang="en-US" altLang="ja-JP" dirty="0"/>
              <a:t>』</a:t>
            </a:r>
            <a:r>
              <a:rPr lang="ja-JP" altLang="en-US" dirty="0" err="1"/>
              <a:t>ひつじ</a:t>
            </a:r>
            <a:r>
              <a:rPr lang="ja-JP" altLang="en-US" dirty="0"/>
              <a:t>書房、</a:t>
            </a:r>
            <a:r>
              <a:rPr lang="en-US" altLang="ja-JP" dirty="0"/>
              <a:t>2016</a:t>
            </a:r>
          </a:p>
          <a:p>
            <a:r>
              <a:rPr kumimoji="1" lang="ja-JP" altLang="en-US" dirty="0"/>
              <a:t>場の言語学、場の語用論、場のコミュニケーション研究。</a:t>
            </a:r>
            <a:endParaRPr kumimoji="1" lang="en-US" altLang="ja-JP" dirty="0"/>
          </a:p>
          <a:p>
            <a:r>
              <a:rPr kumimoji="1" lang="ja-JP" altLang="en-US" dirty="0"/>
              <a:t>新しい言語研究へ。場の言語学が日本語にだけ応用できるのではなく、普遍的な言語学に足る理論を持たなければならない。</a:t>
            </a:r>
          </a:p>
        </p:txBody>
      </p:sp>
    </p:spTree>
    <p:extLst>
      <p:ext uri="{BB962C8B-B14F-4D97-AF65-F5344CB8AC3E}">
        <p14:creationId xmlns:p14="http://schemas.microsoft.com/office/powerpoint/2010/main" val="201915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３．次のステップへの課題</a:t>
            </a:r>
          </a:p>
        </p:txBody>
      </p:sp>
      <p:sp>
        <p:nvSpPr>
          <p:cNvPr id="3" name="コンテンツ プレースホルダー 2"/>
          <p:cNvSpPr>
            <a:spLocks noGrp="1"/>
          </p:cNvSpPr>
          <p:nvPr>
            <p:ph idx="1"/>
          </p:nvPr>
        </p:nvSpPr>
        <p:spPr/>
        <p:txBody>
          <a:bodyPr>
            <a:normAutofit fontScale="85000" lnSpcReduction="20000"/>
          </a:bodyPr>
          <a:lstStyle/>
          <a:p>
            <a:r>
              <a:rPr kumimoji="1" lang="ja-JP" altLang="en-US" dirty="0"/>
              <a:t>言語教育にどう生かしていくのか。</a:t>
            </a:r>
            <a:endParaRPr kumimoji="1" lang="en-US" altLang="ja-JP" dirty="0"/>
          </a:p>
          <a:p>
            <a:r>
              <a:rPr lang="ja-JP" altLang="en-US" dirty="0"/>
              <a:t>そもそも言語教育は何のために必要か。</a:t>
            </a:r>
            <a:endParaRPr lang="en-US" altLang="ja-JP" dirty="0"/>
          </a:p>
          <a:p>
            <a:r>
              <a:rPr kumimoji="1" lang="ja-JP" altLang="en-US" dirty="0"/>
              <a:t>英語教育</a:t>
            </a:r>
            <a:r>
              <a:rPr kumimoji="1" lang="ja-JP" altLang="en-US" dirty="0" err="1"/>
              <a:t>ー</a:t>
            </a:r>
            <a:r>
              <a:rPr kumimoji="1" lang="ja-JP" altLang="en-US" dirty="0"/>
              <a:t>グローバル社会で生き抜くために</a:t>
            </a:r>
            <a:r>
              <a:rPr kumimoji="1" lang="en-US" altLang="ja-JP" dirty="0"/>
              <a:t>…</a:t>
            </a:r>
            <a:r>
              <a:rPr kumimoji="1" lang="ja-JP" altLang="en-US" dirty="0"/>
              <a:t>→競争社会で勝ち抜くため？　→　異文化理解や多文化共生に役立つため（共創社会）</a:t>
            </a:r>
            <a:endParaRPr kumimoji="1" lang="en-US" altLang="ja-JP" dirty="0"/>
          </a:p>
          <a:p>
            <a:r>
              <a:rPr kumimoji="1" lang="ja-JP" altLang="en-US" dirty="0"/>
              <a:t>複言語・複文化教育、</a:t>
            </a:r>
            <a:r>
              <a:rPr lang="ja-JP" altLang="en-US" dirty="0"/>
              <a:t>グローバル市民教育の一環としての言語教育</a:t>
            </a:r>
            <a:endParaRPr lang="en-US" altLang="ja-JP" dirty="0"/>
          </a:p>
          <a:p>
            <a:r>
              <a:rPr lang="ja-JP" altLang="en-US" dirty="0"/>
              <a:t>場の観点－「今ここの場」と「グローバルな場」との往還。場内在的観点と場外在的観点の往還。「今ここの場」と概念的場往還、重ね合わせ。</a:t>
            </a:r>
            <a:endParaRPr kumimoji="1" lang="ja-JP" altLang="en-US" dirty="0"/>
          </a:p>
        </p:txBody>
      </p:sp>
    </p:spTree>
    <p:extLst>
      <p:ext uri="{BB962C8B-B14F-4D97-AF65-F5344CB8AC3E}">
        <p14:creationId xmlns:p14="http://schemas.microsoft.com/office/powerpoint/2010/main" val="3059019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菅原先生から学んだこと</a:t>
            </a:r>
          </a:p>
        </p:txBody>
      </p:sp>
      <p:sp>
        <p:nvSpPr>
          <p:cNvPr id="3" name="コンテンツ プレースホルダー 2"/>
          <p:cNvSpPr>
            <a:spLocks noGrp="1"/>
          </p:cNvSpPr>
          <p:nvPr>
            <p:ph idx="1"/>
          </p:nvPr>
        </p:nvSpPr>
        <p:spPr/>
        <p:txBody>
          <a:bodyPr>
            <a:normAutofit fontScale="77500" lnSpcReduction="20000"/>
          </a:bodyPr>
          <a:lstStyle/>
          <a:p>
            <a:r>
              <a:rPr lang="ja-JP" altLang="en-US" dirty="0"/>
              <a:t>母語で思考することへの執着</a:t>
            </a:r>
            <a:r>
              <a:rPr lang="en-US" altLang="ja-JP" dirty="0"/>
              <a:t>…</a:t>
            </a:r>
            <a:r>
              <a:rPr lang="ja-JP" altLang="en-US" u="sng" dirty="0">
                <a:solidFill>
                  <a:srgbClr val="FF0000"/>
                </a:solidFill>
              </a:rPr>
              <a:t>自らの生活世界に還帰し、自分自身から決して切り離せない事柄に思考を基礎づける</a:t>
            </a:r>
            <a:r>
              <a:rPr lang="ja-JP" altLang="en-US" dirty="0"/>
              <a:t>（メルロ＝ポンティ）という現象学的実証主義の指針に従う。（菅原</a:t>
            </a:r>
            <a:r>
              <a:rPr lang="en-US" altLang="ja-JP" dirty="0"/>
              <a:t>2015『</a:t>
            </a:r>
            <a:r>
              <a:rPr lang="ja-JP" altLang="en-US" dirty="0"/>
              <a:t>狩り狩られる経験の現象学</a:t>
            </a:r>
            <a:r>
              <a:rPr lang="en-US" altLang="ja-JP" dirty="0"/>
              <a:t>』:440</a:t>
            </a:r>
            <a:r>
              <a:rPr lang="ja-JP" altLang="en-US" dirty="0"/>
              <a:t>）</a:t>
            </a:r>
            <a:endParaRPr lang="en-US" altLang="ja-JP" dirty="0"/>
          </a:p>
          <a:p>
            <a:r>
              <a:rPr lang="ja-JP" altLang="en-US" dirty="0"/>
              <a:t>人類学は経験の直接性に基盤を置く思考の方法である。（聴くことをも含めた）観察こそが「経験的データ」を収集するもっとも枢要な方法である。</a:t>
            </a:r>
            <a:r>
              <a:rPr lang="en-US" altLang="ja-JP" dirty="0"/>
              <a:t>…</a:t>
            </a:r>
            <a:r>
              <a:rPr lang="ja-JP" altLang="en-US" dirty="0"/>
              <a:t>観察という直接経験に思考の根拠を置くということは、いいかえれば、超越的な価値、天下り的な理論、支配的な説明などによって思考が規定されることを拒む態度を意味する。「思考の中でどうしても私から切り離すことのできないようなものにだけ目を向けながら」論理を組み立ててゆく必要がある。（菅原</a:t>
            </a:r>
            <a:r>
              <a:rPr lang="en-US" altLang="ja-JP" dirty="0"/>
              <a:t>2010『</a:t>
            </a:r>
            <a:r>
              <a:rPr lang="ja-JP" altLang="en-US" dirty="0"/>
              <a:t>ことばと身体</a:t>
            </a:r>
            <a:r>
              <a:rPr lang="ja-JP" altLang="en-US" dirty="0" err="1"/>
              <a:t>ー</a:t>
            </a:r>
            <a:r>
              <a:rPr lang="ja-JP" altLang="en-US" dirty="0"/>
              <a:t>「</a:t>
            </a:r>
            <a:r>
              <a:rPr lang="ja-JP" altLang="en-US" u="sng" dirty="0"/>
              <a:t>言語の手前</a:t>
            </a:r>
            <a:r>
              <a:rPr lang="ja-JP" altLang="en-US" dirty="0"/>
              <a:t>」の人類学</a:t>
            </a:r>
            <a:r>
              <a:rPr lang="en-US" altLang="ja-JP" dirty="0"/>
              <a:t>』:248</a:t>
            </a:r>
            <a:r>
              <a:rPr lang="ja-JP" altLang="en-US" dirty="0"/>
              <a:t>）</a:t>
            </a:r>
            <a:endParaRPr lang="en-US" altLang="ja-JP" dirty="0"/>
          </a:p>
          <a:p>
            <a:endParaRPr kumimoji="1" lang="ja-JP" altLang="en-US" dirty="0"/>
          </a:p>
        </p:txBody>
      </p:sp>
    </p:spTree>
    <p:extLst>
      <p:ext uri="{BB962C8B-B14F-4D97-AF65-F5344CB8AC3E}">
        <p14:creationId xmlns:p14="http://schemas.microsoft.com/office/powerpoint/2010/main" val="7728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疑問点</a:t>
            </a:r>
          </a:p>
        </p:txBody>
      </p:sp>
      <p:sp>
        <p:nvSpPr>
          <p:cNvPr id="3" name="コンテンツ プレースホルダー 2"/>
          <p:cNvSpPr>
            <a:spLocks noGrp="1"/>
          </p:cNvSpPr>
          <p:nvPr>
            <p:ph idx="1"/>
          </p:nvPr>
        </p:nvSpPr>
        <p:spPr/>
        <p:txBody>
          <a:bodyPr>
            <a:normAutofit fontScale="85000" lnSpcReduction="20000"/>
          </a:bodyPr>
          <a:lstStyle/>
          <a:p>
            <a:r>
              <a:rPr kumimoji="1" lang="ja-JP" altLang="en-US" dirty="0"/>
              <a:t>「本来的に類似した身体構造を持つ人同士は、お互いにことばを交わさなくても身体が触れ合う場において分かり合える基盤が存在しており、その共通の生物的、文化的基盤の上に言語的な分節化が行われるのではないかと推測されます。」（本シンポジウム呼び掛け文）</a:t>
            </a:r>
            <a:endParaRPr kumimoji="1" lang="en-US" altLang="ja-JP" dirty="0"/>
          </a:p>
          <a:p>
            <a:r>
              <a:rPr kumimoji="1" lang="ja-JP" altLang="en-US" dirty="0"/>
              <a:t>ことば以前に世界は分節化されているのか？言葉はその分節化された世界にラベルをつけるだけのものなのか？言語以前にすべての意味付けが終わってしまっているのか→言語があるから分節化され、意味づけされるものもある。（色の認知、星座</a:t>
            </a:r>
            <a:r>
              <a:rPr kumimoji="1" lang="en-US" altLang="ja-JP" dirty="0"/>
              <a:t>…</a:t>
            </a:r>
            <a:r>
              <a:rPr kumimoji="1" lang="ja-JP" altLang="en-US" dirty="0"/>
              <a:t>）言語に思考が規定される（サピア＝ウォーフ）こともある。</a:t>
            </a:r>
            <a:r>
              <a:rPr lang="ja-JP" altLang="en-US" dirty="0"/>
              <a:t>文化は言語によってしかありえないのでは？（動物に文化はない？）</a:t>
            </a:r>
            <a:endParaRPr kumimoji="1" lang="ja-JP" altLang="en-US" dirty="0"/>
          </a:p>
        </p:txBody>
      </p:sp>
    </p:spTree>
    <p:extLst>
      <p:ext uri="{BB962C8B-B14F-4D97-AF65-F5344CB8AC3E}">
        <p14:creationId xmlns:p14="http://schemas.microsoft.com/office/powerpoint/2010/main" val="2364317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fontScale="85000" lnSpcReduction="20000"/>
          </a:bodyPr>
          <a:lstStyle/>
          <a:p>
            <a:r>
              <a:rPr kumimoji="1" lang="ja-JP" altLang="en-US" dirty="0"/>
              <a:t>言語中心主義に対するアンチテーゼとして、「身体性」が言われ過ぎると、逆に言語の役割を無視・軽視してしまう危険性もあるのではなかろうか。→言語などいらないという言語悪者論にならないか？</a:t>
            </a:r>
            <a:endParaRPr kumimoji="1" lang="en-US" altLang="ja-JP" dirty="0"/>
          </a:p>
          <a:p>
            <a:r>
              <a:rPr lang="ja-JP" altLang="en-US" dirty="0"/>
              <a:t>「たかが言語、されど言語」</a:t>
            </a:r>
            <a:endParaRPr lang="en-US" altLang="ja-JP" dirty="0"/>
          </a:p>
          <a:p>
            <a:r>
              <a:rPr kumimoji="1" lang="ja-JP" altLang="en-US" dirty="0"/>
              <a:t>仏教では、言語的理解を否定する。共同幻想論など国家や社会はすべて幻想とする考えは、国家や社会の暴力性を隠ぺいする可能性もある。</a:t>
            </a:r>
            <a:endParaRPr kumimoji="1" lang="en-US" altLang="ja-JP" dirty="0"/>
          </a:p>
          <a:p>
            <a:r>
              <a:rPr kumimoji="1" lang="ja-JP" altLang="en-US" dirty="0"/>
              <a:t>言語は単なるコミュニケーションの道具ではなく、思考・意味づけの手段であり、アイデンティティの元になるものである。「人は言語に住みついている」</a:t>
            </a:r>
          </a:p>
        </p:txBody>
      </p:sp>
    </p:spTree>
    <p:extLst>
      <p:ext uri="{BB962C8B-B14F-4D97-AF65-F5344CB8AC3E}">
        <p14:creationId xmlns:p14="http://schemas.microsoft.com/office/powerpoint/2010/main" val="526576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１．私のこれまでの研究と実践</a:t>
            </a:r>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a:t>日本語学校での日本語教育</a:t>
            </a:r>
            <a:r>
              <a:rPr kumimoji="1" lang="ja-JP" altLang="en-US" dirty="0" err="1"/>
              <a:t>ー</a:t>
            </a:r>
            <a:r>
              <a:rPr kumimoji="1" lang="ja-JP" altLang="en-US" dirty="0"/>
              <a:t>韓国・中国の就学生</a:t>
            </a:r>
            <a:endParaRPr kumimoji="1" lang="en-US" altLang="ja-JP" dirty="0"/>
          </a:p>
          <a:p>
            <a:r>
              <a:rPr lang="ja-JP" altLang="en-US" dirty="0"/>
              <a:t>大学院での日本語研究－アスペクトの日韓対照研究→認知言語学研究（存在動詞の文法化）</a:t>
            </a:r>
            <a:r>
              <a:rPr kumimoji="1" lang="ja-JP" altLang="en-US" dirty="0"/>
              <a:t>→存在論と言語学→</a:t>
            </a:r>
            <a:r>
              <a:rPr lang="ja-JP" altLang="en-US" dirty="0"/>
              <a:t>場所の言語学→場の言語学</a:t>
            </a:r>
            <a:endParaRPr kumimoji="1" lang="en-US" altLang="ja-JP" dirty="0"/>
          </a:p>
          <a:p>
            <a:r>
              <a:rPr lang="ja-JP" altLang="en-US" dirty="0"/>
              <a:t>韓国の大学での日本語教育</a:t>
            </a:r>
            <a:r>
              <a:rPr kumimoji="1" lang="ja-JP" altLang="en-US" dirty="0"/>
              <a:t>→日本の大学での留学生の日本語教育</a:t>
            </a:r>
            <a:endParaRPr kumimoji="1" lang="en-US" altLang="ja-JP" dirty="0"/>
          </a:p>
          <a:p>
            <a:r>
              <a:rPr lang="ja-JP" altLang="en-US" dirty="0"/>
              <a:t>→日本人学生との交流活動・共修授業 →異文化間教育、多文化共生教育→性的マイノリティや障害者も含めた多様性理解のための教育・実践（ヒューマンライブラリーなど）</a:t>
            </a:r>
            <a:endParaRPr kumimoji="1" lang="ja-JP" altLang="en-US" dirty="0"/>
          </a:p>
        </p:txBody>
      </p:sp>
    </p:spTree>
    <p:extLst>
      <p:ext uri="{BB962C8B-B14F-4D97-AF65-F5344CB8AC3E}">
        <p14:creationId xmlns:p14="http://schemas.microsoft.com/office/powerpoint/2010/main" val="1868860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solidFill>
                  <a:srgbClr val="FF0000"/>
                </a:solidFill>
              </a:rPr>
              <a:t>『</a:t>
            </a:r>
            <a:r>
              <a:rPr lang="ja-JP" altLang="en-US" dirty="0">
                <a:solidFill>
                  <a:srgbClr val="FF0000"/>
                </a:solidFill>
              </a:rPr>
              <a:t>場所の言語学</a:t>
            </a:r>
            <a:r>
              <a:rPr lang="en-US" altLang="ja-JP" dirty="0">
                <a:solidFill>
                  <a:srgbClr val="FF0000"/>
                </a:solidFill>
              </a:rPr>
              <a:t>』</a:t>
            </a:r>
            <a:r>
              <a:rPr lang="ja-JP" altLang="en-US" dirty="0" err="1">
                <a:solidFill>
                  <a:srgbClr val="FF0000"/>
                </a:solidFill>
              </a:rPr>
              <a:t>ひつじ</a:t>
            </a:r>
            <a:r>
              <a:rPr lang="ja-JP" altLang="en-US" dirty="0">
                <a:solidFill>
                  <a:srgbClr val="FF0000"/>
                </a:solidFill>
              </a:rPr>
              <a:t>書房（岡</a:t>
            </a:r>
            <a:r>
              <a:rPr lang="en-US" altLang="ja-JP" dirty="0">
                <a:solidFill>
                  <a:srgbClr val="FF0000"/>
                </a:solidFill>
              </a:rPr>
              <a:t>2013</a:t>
            </a:r>
            <a:r>
              <a:rPr lang="ja-JP" altLang="en-US" dirty="0">
                <a:solidFill>
                  <a:srgbClr val="FF0000"/>
                </a:solidFill>
              </a:rPr>
              <a:t>）</a:t>
            </a:r>
            <a:endParaRPr kumimoji="1" lang="ja-JP" altLang="en-US" dirty="0"/>
          </a:p>
        </p:txBody>
      </p:sp>
      <p:sp>
        <p:nvSpPr>
          <p:cNvPr id="3" name="コンテンツ プレースホルダー 2"/>
          <p:cNvSpPr>
            <a:spLocks noGrp="1"/>
          </p:cNvSpPr>
          <p:nvPr>
            <p:ph idx="1"/>
          </p:nvPr>
        </p:nvSpPr>
        <p:spPr/>
        <p:txBody>
          <a:bodyPr/>
          <a:lstStyle/>
          <a:p>
            <a:r>
              <a:rPr lang="ja-JP" altLang="en-US" dirty="0"/>
              <a:t>日本語は場所的言語（中村雄二郎</a:t>
            </a:r>
            <a:r>
              <a:rPr lang="en-US" altLang="ja-JP" dirty="0"/>
              <a:t>『</a:t>
            </a:r>
            <a:r>
              <a:rPr lang="ja-JP" altLang="en-US" dirty="0"/>
              <a:t>トポス</a:t>
            </a:r>
            <a:r>
              <a:rPr lang="en-US" altLang="ja-JP" dirty="0"/>
              <a:t>』</a:t>
            </a:r>
            <a:r>
              <a:rPr lang="ja-JP" altLang="en-US" dirty="0" err="1"/>
              <a:t>、</a:t>
            </a:r>
            <a:r>
              <a:rPr lang="ja-JP" altLang="en-US" dirty="0"/>
              <a:t>西田幾多郎の場所の論理、</a:t>
            </a:r>
            <a:r>
              <a:rPr lang="ja-JP" altLang="en-US" dirty="0">
                <a:solidFill>
                  <a:srgbClr val="FF0000"/>
                </a:solidFill>
              </a:rPr>
              <a:t>城戸雪照</a:t>
            </a:r>
            <a:r>
              <a:rPr lang="en-US" altLang="ja-JP" dirty="0">
                <a:solidFill>
                  <a:srgbClr val="FF0000"/>
                </a:solidFill>
              </a:rPr>
              <a:t>『</a:t>
            </a:r>
            <a:r>
              <a:rPr lang="ja-JP" altLang="en-US" dirty="0">
                <a:solidFill>
                  <a:srgbClr val="FF0000"/>
                </a:solidFill>
              </a:rPr>
              <a:t>場所の哲学</a:t>
            </a:r>
            <a:r>
              <a:rPr lang="en-US" altLang="ja-JP" dirty="0">
                <a:solidFill>
                  <a:srgbClr val="FF0000"/>
                </a:solidFill>
              </a:rPr>
              <a:t>』</a:t>
            </a:r>
            <a:r>
              <a:rPr lang="ja-JP" altLang="en-US" dirty="0"/>
              <a:t>）</a:t>
            </a:r>
            <a:endParaRPr lang="en-US" altLang="ja-JP" dirty="0"/>
          </a:p>
          <a:p>
            <a:r>
              <a:rPr lang="en-US" altLang="ja-JP" dirty="0"/>
              <a:t>…</a:t>
            </a:r>
            <a:r>
              <a:rPr lang="ja-JP" altLang="en-US" dirty="0"/>
              <a:t>場所論に基づく言語学の提唱。「は」と「が」、格助詞の場所論による体系化。各格助詞のスキーマとネットワーク。日本語文法の場所論による体系化。</a:t>
            </a:r>
            <a:endParaRPr lang="en-US" altLang="ja-JP" dirty="0"/>
          </a:p>
          <a:p>
            <a:pPr marL="0" indent="0">
              <a:buNone/>
            </a:pPr>
            <a:r>
              <a:rPr lang="ja-JP" altLang="en-US" dirty="0"/>
              <a:t>　認知言語学と場所論の統合と発展</a:t>
            </a:r>
            <a:endParaRPr kumimoji="1" lang="ja-JP" altLang="en-US" dirty="0"/>
          </a:p>
        </p:txBody>
      </p:sp>
    </p:spTree>
    <p:extLst>
      <p:ext uri="{BB962C8B-B14F-4D97-AF65-F5344CB8AC3E}">
        <p14:creationId xmlns:p14="http://schemas.microsoft.com/office/powerpoint/2010/main" val="1810569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タイトル 1"/>
          <p:cNvSpPr>
            <a:spLocks noGrp="1"/>
          </p:cNvSpPr>
          <p:nvPr>
            <p:ph type="title"/>
          </p:nvPr>
        </p:nvSpPr>
        <p:spPr>
          <a:xfrm>
            <a:off x="612775" y="228600"/>
            <a:ext cx="8153400" cy="990600"/>
          </a:xfrm>
        </p:spPr>
        <p:txBody>
          <a:bodyPr/>
          <a:lstStyle/>
          <a:p>
            <a:pPr eaLnBrk="1" hangingPunct="1"/>
            <a:r>
              <a:rPr lang="ja-JP" altLang="en-US" dirty="0"/>
              <a:t>概念的「場」としてのハ</a:t>
            </a:r>
          </a:p>
        </p:txBody>
      </p:sp>
      <p:sp>
        <p:nvSpPr>
          <p:cNvPr id="38915" name="コンテンツ プレースホルダ 2"/>
          <p:cNvSpPr>
            <a:spLocks noGrp="1"/>
          </p:cNvSpPr>
          <p:nvPr>
            <p:ph idx="1"/>
          </p:nvPr>
        </p:nvSpPr>
        <p:spPr>
          <a:xfrm>
            <a:off x="612775" y="1600200"/>
            <a:ext cx="8153400" cy="4495800"/>
          </a:xfrm>
        </p:spPr>
        <p:txBody>
          <a:bodyPr/>
          <a:lstStyle/>
          <a:p>
            <a:pPr eaLnBrk="1" hangingPunct="1"/>
            <a:r>
              <a:rPr lang="ja-JP" altLang="en-US" dirty="0"/>
              <a:t>「</a:t>
            </a:r>
            <a:r>
              <a:rPr lang="en-US" altLang="ja-JP" dirty="0"/>
              <a:t>X</a:t>
            </a:r>
            <a:r>
              <a:rPr lang="ja-JP" altLang="en-US" dirty="0"/>
              <a:t>ハ</a:t>
            </a:r>
            <a:r>
              <a:rPr lang="en-US" altLang="ja-JP" dirty="0"/>
              <a:t>Y</a:t>
            </a:r>
            <a:r>
              <a:rPr lang="ja-JP" altLang="en-US" dirty="0"/>
              <a:t>」のイメージ・スキーマ</a:t>
            </a:r>
            <a:r>
              <a:rPr lang="en-US" altLang="ja-JP" dirty="0"/>
              <a:t>…X</a:t>
            </a:r>
            <a:r>
              <a:rPr lang="ja-JP" altLang="en-US" dirty="0"/>
              <a:t>を参照点に、その支配領域で、目標</a:t>
            </a:r>
            <a:r>
              <a:rPr lang="en-US" altLang="ja-JP" dirty="0"/>
              <a:t>Y</a:t>
            </a:r>
            <a:r>
              <a:rPr lang="ja-JP" altLang="en-US" dirty="0"/>
              <a:t>を指し示す。（参照点構造）</a:t>
            </a:r>
            <a:endParaRPr lang="en-US" altLang="ja-JP" dirty="0"/>
          </a:p>
          <a:p>
            <a:pPr eaLnBrk="1" hangingPunct="1">
              <a:buFont typeface="Arial" panose="020B0604020202020204" pitchFamily="34" charset="0"/>
              <a:buNone/>
            </a:pPr>
            <a:r>
              <a:rPr lang="ja-JP" altLang="en-US" dirty="0"/>
              <a:t>　　　　　　　　　　　　　　　　</a:t>
            </a:r>
            <a:endParaRPr lang="en-US" altLang="ja-JP" dirty="0"/>
          </a:p>
          <a:p>
            <a:pPr eaLnBrk="1" hangingPunct="1">
              <a:buFont typeface="Arial" panose="020B0604020202020204" pitchFamily="34" charset="0"/>
              <a:buNone/>
            </a:pPr>
            <a:r>
              <a:rPr lang="ja-JP" altLang="en-US" dirty="0"/>
              <a:t>　　　　　　　　　　　　　　　　</a:t>
            </a:r>
            <a:r>
              <a:rPr lang="en-US" altLang="ja-JP" dirty="0"/>
              <a:t>X</a:t>
            </a:r>
            <a:r>
              <a:rPr lang="ja-JP" altLang="en-US" dirty="0"/>
              <a:t>：参照点</a:t>
            </a:r>
            <a:endParaRPr lang="en-US" altLang="ja-JP" dirty="0"/>
          </a:p>
          <a:p>
            <a:pPr eaLnBrk="1" hangingPunct="1">
              <a:buFont typeface="Arial" panose="020B0604020202020204" pitchFamily="34" charset="0"/>
              <a:buNone/>
            </a:pPr>
            <a:r>
              <a:rPr lang="ja-JP" altLang="en-US" dirty="0"/>
              <a:t>　　　　　　　　　　　　　　　　</a:t>
            </a:r>
            <a:r>
              <a:rPr lang="en-US" altLang="ja-JP" dirty="0"/>
              <a:t>Y</a:t>
            </a:r>
            <a:r>
              <a:rPr lang="ja-JP" altLang="en-US" dirty="0"/>
              <a:t>：目標</a:t>
            </a:r>
            <a:endParaRPr lang="en-US" altLang="ja-JP" dirty="0"/>
          </a:p>
          <a:p>
            <a:pPr eaLnBrk="1" hangingPunct="1">
              <a:buFont typeface="Arial" panose="020B0604020202020204" pitchFamily="34" charset="0"/>
              <a:buNone/>
            </a:pPr>
            <a:r>
              <a:rPr lang="ja-JP" altLang="en-US" dirty="0"/>
              <a:t>　　　　　　　　　　　　　　　　ハ：参照点の支配領域</a:t>
            </a:r>
            <a:endParaRPr lang="en-US" altLang="ja-JP" dirty="0"/>
          </a:p>
          <a:p>
            <a:pPr eaLnBrk="1" hangingPunct="1">
              <a:buFont typeface="Arial" panose="020B0604020202020204" pitchFamily="34" charset="0"/>
              <a:buNone/>
            </a:pPr>
            <a:r>
              <a:rPr lang="ja-JP" altLang="en-US" dirty="0"/>
              <a:t>　　　　　　　　　　　　　</a:t>
            </a:r>
            <a:r>
              <a:rPr lang="ja-JP" altLang="en-US" dirty="0">
                <a:solidFill>
                  <a:srgbClr val="000000"/>
                </a:solidFill>
              </a:rPr>
              <a:t>　　</a:t>
            </a:r>
            <a:r>
              <a:rPr lang="ja-JP" altLang="en-US" dirty="0"/>
              <a:t>　　　　（概念の場）　　　　　　　　　　　　　　　</a:t>
            </a:r>
            <a:endParaRPr lang="en-US" altLang="ja-JP" dirty="0"/>
          </a:p>
          <a:p>
            <a:pPr eaLnBrk="1" hangingPunct="1"/>
            <a:endParaRPr lang="en-US" altLang="ja-JP" dirty="0"/>
          </a:p>
          <a:p>
            <a:pPr eaLnBrk="1" hangingPunct="1">
              <a:buFont typeface="Arial" panose="020B0604020202020204" pitchFamily="34" charset="0"/>
              <a:buNone/>
            </a:pPr>
            <a:endParaRPr lang="ja-JP" altLang="en-US" dirty="0"/>
          </a:p>
        </p:txBody>
      </p:sp>
      <p:sp>
        <p:nvSpPr>
          <p:cNvPr id="5" name="正方形/長方形 4"/>
          <p:cNvSpPr/>
          <p:nvPr/>
        </p:nvSpPr>
        <p:spPr>
          <a:xfrm>
            <a:off x="1285875" y="3071815"/>
            <a:ext cx="3214688" cy="27146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dirty="0"/>
          </a:p>
          <a:p>
            <a:pPr algn="ctr">
              <a:defRPr/>
            </a:pPr>
            <a:endParaRPr lang="en-US" altLang="ja-JP" dirty="0"/>
          </a:p>
          <a:p>
            <a:pPr algn="ctr">
              <a:defRPr/>
            </a:pPr>
            <a:endParaRPr lang="en-US" altLang="ja-JP" dirty="0"/>
          </a:p>
          <a:p>
            <a:pPr algn="ctr">
              <a:defRPr/>
            </a:pPr>
            <a:endParaRPr lang="en-US" altLang="ja-JP" dirty="0"/>
          </a:p>
          <a:p>
            <a:pPr algn="ctr">
              <a:defRPr/>
            </a:pPr>
            <a:endParaRPr lang="en-US" altLang="ja-JP" dirty="0"/>
          </a:p>
          <a:p>
            <a:pPr algn="ctr">
              <a:defRPr/>
            </a:pPr>
            <a:r>
              <a:rPr lang="ja-JP" altLang="en-US" dirty="0"/>
              <a:t>　　　　　～</a:t>
            </a:r>
            <a:r>
              <a:rPr lang="en-US" altLang="ja-JP" dirty="0"/>
              <a:t>X</a:t>
            </a:r>
            <a:endParaRPr lang="ja-JP" altLang="en-US" dirty="0"/>
          </a:p>
        </p:txBody>
      </p:sp>
      <p:sp>
        <p:nvSpPr>
          <p:cNvPr id="6" name="円/楕円 5"/>
          <p:cNvSpPr/>
          <p:nvPr/>
        </p:nvSpPr>
        <p:spPr>
          <a:xfrm>
            <a:off x="1643065" y="3286127"/>
            <a:ext cx="2357437" cy="15716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dirty="0"/>
          </a:p>
          <a:p>
            <a:pPr algn="ctr">
              <a:defRPr/>
            </a:pPr>
            <a:r>
              <a:rPr lang="ja-JP" altLang="en-US" dirty="0"/>
              <a:t>　　　　ハ</a:t>
            </a:r>
          </a:p>
        </p:txBody>
      </p:sp>
      <p:sp>
        <p:nvSpPr>
          <p:cNvPr id="7" name="円/楕円 6"/>
          <p:cNvSpPr/>
          <p:nvPr/>
        </p:nvSpPr>
        <p:spPr>
          <a:xfrm>
            <a:off x="2571752" y="4357690"/>
            <a:ext cx="428625" cy="42862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X</a:t>
            </a:r>
            <a:r>
              <a:rPr lang="en-US" altLang="ja-JP" dirty="0"/>
              <a:t> </a:t>
            </a:r>
            <a:endParaRPr lang="ja-JP" altLang="en-US" dirty="0"/>
          </a:p>
        </p:txBody>
      </p:sp>
      <p:sp>
        <p:nvSpPr>
          <p:cNvPr id="8" name="正方形/長方形 7"/>
          <p:cNvSpPr/>
          <p:nvPr/>
        </p:nvSpPr>
        <p:spPr>
          <a:xfrm>
            <a:off x="2500315" y="3571877"/>
            <a:ext cx="642937" cy="4286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dirty="0">
                <a:solidFill>
                  <a:schemeClr val="tx1"/>
                </a:solidFill>
              </a:rPr>
              <a:t>Y</a:t>
            </a:r>
            <a:endParaRPr lang="ja-JP" altLang="en-US" dirty="0">
              <a:solidFill>
                <a:schemeClr val="tx1"/>
              </a:solidFill>
            </a:endParaRPr>
          </a:p>
        </p:txBody>
      </p:sp>
      <p:sp>
        <p:nvSpPr>
          <p:cNvPr id="9" name="スマイル 8"/>
          <p:cNvSpPr/>
          <p:nvPr/>
        </p:nvSpPr>
        <p:spPr>
          <a:xfrm>
            <a:off x="2643190" y="5429250"/>
            <a:ext cx="357187" cy="357188"/>
          </a:xfrm>
          <a:prstGeom prst="smileyFac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11" name="直線矢印コネクタ 10"/>
          <p:cNvCxnSpPr>
            <a:cxnSpLocks/>
          </p:cNvCxnSpPr>
          <p:nvPr/>
        </p:nvCxnSpPr>
        <p:spPr>
          <a:xfrm flipV="1">
            <a:off x="2786063" y="4714875"/>
            <a:ext cx="0" cy="757242"/>
          </a:xfrm>
          <a:prstGeom prst="straightConnector1">
            <a:avLst/>
          </a:prstGeom>
          <a:ln w="2222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rot="5400000" flipH="1" flipV="1">
            <a:off x="2643982" y="4142583"/>
            <a:ext cx="285750" cy="1587"/>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0811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タイトル 1"/>
          <p:cNvSpPr>
            <a:spLocks noGrp="1"/>
          </p:cNvSpPr>
          <p:nvPr>
            <p:ph type="title"/>
          </p:nvPr>
        </p:nvSpPr>
        <p:spPr>
          <a:xfrm>
            <a:off x="612775" y="228599"/>
            <a:ext cx="8153400" cy="1761061"/>
          </a:xfrm>
        </p:spPr>
        <p:txBody>
          <a:bodyPr>
            <a:normAutofit fontScale="90000"/>
          </a:bodyPr>
          <a:lstStyle/>
          <a:p>
            <a:br>
              <a:rPr lang="en-US" altLang="ja-JP" dirty="0"/>
            </a:br>
            <a:br>
              <a:rPr lang="en-US" altLang="ja-JP" dirty="0"/>
            </a:br>
            <a:r>
              <a:rPr lang="ja-JP" altLang="en-US" dirty="0"/>
              <a:t>主題</a:t>
            </a:r>
            <a:br>
              <a:rPr lang="en-US" altLang="ja-JP" dirty="0"/>
            </a:br>
            <a:r>
              <a:rPr lang="ja-JP" altLang="en-US" sz="2200" dirty="0"/>
              <a:t>「この本</a:t>
            </a:r>
            <a:r>
              <a:rPr lang="ja-JP" altLang="en-US" sz="2200" dirty="0">
                <a:solidFill>
                  <a:schemeClr val="accent2"/>
                </a:solidFill>
              </a:rPr>
              <a:t>は</a:t>
            </a:r>
            <a:r>
              <a:rPr lang="ja-JP" altLang="en-US" sz="2200" dirty="0"/>
              <a:t>、タイトルがいいので、大いに期待した。図書館ですぐ読んだが、得るところはなかった。まったく期待外れだった。」</a:t>
            </a:r>
            <a:br>
              <a:rPr lang="en-US" altLang="ja-JP" sz="2200" dirty="0"/>
            </a:br>
            <a:r>
              <a:rPr lang="ja-JP" altLang="en-US" sz="2200" dirty="0"/>
              <a:t>ピリオド越え、コンマ越え（三上章、金谷武洋）</a:t>
            </a:r>
            <a:br>
              <a:rPr lang="en-US" altLang="ja-JP" dirty="0"/>
            </a:br>
            <a:r>
              <a:rPr lang="ja-JP" altLang="en-US" dirty="0"/>
              <a:t>　　　　　　　　　　　　　　　　　　　　　　　　　　　　</a:t>
            </a:r>
            <a:br>
              <a:rPr lang="ja-JP" altLang="en-US" dirty="0"/>
            </a:br>
            <a:endParaRPr lang="ja-JP" altLang="en-US" dirty="0"/>
          </a:p>
        </p:txBody>
      </p:sp>
      <p:sp>
        <p:nvSpPr>
          <p:cNvPr id="39939" name="コンテンツ プレースホルダ 2"/>
          <p:cNvSpPr>
            <a:spLocks noGrp="1"/>
          </p:cNvSpPr>
          <p:nvPr>
            <p:ph idx="1"/>
          </p:nvPr>
        </p:nvSpPr>
        <p:spPr>
          <a:xfrm>
            <a:off x="612775" y="2039815"/>
            <a:ext cx="8153400" cy="4056185"/>
          </a:xfrm>
        </p:spPr>
        <p:txBody>
          <a:bodyPr/>
          <a:lstStyle/>
          <a:p>
            <a:pPr eaLnBrk="1" hangingPunct="1"/>
            <a:endParaRPr lang="ja-JP" altLang="en-US" sz="2000" dirty="0"/>
          </a:p>
        </p:txBody>
      </p:sp>
      <p:sp>
        <p:nvSpPr>
          <p:cNvPr id="4" name="円/楕円 3"/>
          <p:cNvSpPr/>
          <p:nvPr/>
        </p:nvSpPr>
        <p:spPr>
          <a:xfrm>
            <a:off x="1357315" y="2571752"/>
            <a:ext cx="6429375" cy="3286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t>ハ</a:t>
            </a:r>
          </a:p>
        </p:txBody>
      </p:sp>
      <p:sp>
        <p:nvSpPr>
          <p:cNvPr id="5" name="スマイル 4"/>
          <p:cNvSpPr/>
          <p:nvPr/>
        </p:nvSpPr>
        <p:spPr>
          <a:xfrm>
            <a:off x="857252" y="2143127"/>
            <a:ext cx="500063" cy="500063"/>
          </a:xfrm>
          <a:prstGeom prst="smileyFac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 name="円/楕円 5"/>
          <p:cNvSpPr/>
          <p:nvPr/>
        </p:nvSpPr>
        <p:spPr>
          <a:xfrm>
            <a:off x="2214565" y="3000375"/>
            <a:ext cx="1000125" cy="5715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この本</a:t>
            </a:r>
          </a:p>
        </p:txBody>
      </p:sp>
      <p:sp>
        <p:nvSpPr>
          <p:cNvPr id="7" name="正方形/長方形 6"/>
          <p:cNvSpPr/>
          <p:nvPr/>
        </p:nvSpPr>
        <p:spPr>
          <a:xfrm>
            <a:off x="1571625" y="3929063"/>
            <a:ext cx="1214438" cy="8572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タイトルがいい</a:t>
            </a:r>
          </a:p>
        </p:txBody>
      </p:sp>
      <p:sp>
        <p:nvSpPr>
          <p:cNvPr id="8" name="正方形/長方形 7"/>
          <p:cNvSpPr/>
          <p:nvPr/>
        </p:nvSpPr>
        <p:spPr>
          <a:xfrm>
            <a:off x="2928938" y="3929065"/>
            <a:ext cx="785812" cy="12144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大いに期待した。</a:t>
            </a:r>
          </a:p>
        </p:txBody>
      </p:sp>
      <p:sp>
        <p:nvSpPr>
          <p:cNvPr id="9" name="正方形/長方形 8"/>
          <p:cNvSpPr/>
          <p:nvPr/>
        </p:nvSpPr>
        <p:spPr>
          <a:xfrm>
            <a:off x="4000502" y="3929065"/>
            <a:ext cx="1000125" cy="12144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図書館ですぐ読んだ</a:t>
            </a:r>
          </a:p>
        </p:txBody>
      </p:sp>
      <p:sp>
        <p:nvSpPr>
          <p:cNvPr id="10" name="正方形/長方形 9"/>
          <p:cNvSpPr/>
          <p:nvPr/>
        </p:nvSpPr>
        <p:spPr>
          <a:xfrm>
            <a:off x="5214940" y="3929063"/>
            <a:ext cx="928687" cy="1143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得るところはなかった。</a:t>
            </a:r>
          </a:p>
        </p:txBody>
      </p:sp>
      <p:sp>
        <p:nvSpPr>
          <p:cNvPr id="11" name="正方形/長方形 10"/>
          <p:cNvSpPr/>
          <p:nvPr/>
        </p:nvSpPr>
        <p:spPr>
          <a:xfrm>
            <a:off x="6286502" y="3929065"/>
            <a:ext cx="1071563" cy="10001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まったく期待外れだった</a:t>
            </a:r>
          </a:p>
        </p:txBody>
      </p:sp>
      <p:cxnSp>
        <p:nvCxnSpPr>
          <p:cNvPr id="13" name="直線矢印コネクタ 12"/>
          <p:cNvCxnSpPr>
            <a:endCxn id="7" idx="0"/>
          </p:cNvCxnSpPr>
          <p:nvPr/>
        </p:nvCxnSpPr>
        <p:spPr>
          <a:xfrm rot="10800000" flipV="1">
            <a:off x="2178050" y="3571875"/>
            <a:ext cx="393700" cy="357188"/>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5" idx="5"/>
            <a:endCxn id="6" idx="1"/>
          </p:cNvCxnSpPr>
          <p:nvPr/>
        </p:nvCxnSpPr>
        <p:spPr>
          <a:xfrm rot="16200000" flipH="1">
            <a:off x="1565276" y="2289177"/>
            <a:ext cx="514350" cy="1076325"/>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endCxn id="8" idx="0"/>
          </p:cNvCxnSpPr>
          <p:nvPr/>
        </p:nvCxnSpPr>
        <p:spPr>
          <a:xfrm>
            <a:off x="2928938" y="3571875"/>
            <a:ext cx="392112" cy="357188"/>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6" idx="5"/>
          </p:cNvCxnSpPr>
          <p:nvPr/>
        </p:nvCxnSpPr>
        <p:spPr>
          <a:xfrm rot="16200000" flipH="1">
            <a:off x="3492502" y="3063876"/>
            <a:ext cx="441325" cy="1289050"/>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6" idx="6"/>
            <a:endCxn id="10" idx="0"/>
          </p:cNvCxnSpPr>
          <p:nvPr/>
        </p:nvCxnSpPr>
        <p:spPr>
          <a:xfrm>
            <a:off x="3214690" y="3286125"/>
            <a:ext cx="2465387" cy="642938"/>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6" idx="6"/>
          </p:cNvCxnSpPr>
          <p:nvPr/>
        </p:nvCxnSpPr>
        <p:spPr>
          <a:xfrm>
            <a:off x="3214690" y="3286125"/>
            <a:ext cx="3500437" cy="642938"/>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12" name="インク 11"/>
              <p14:cNvContentPartPr/>
              <p14:nvPr/>
            </p14:nvContentPartPr>
            <p14:xfrm>
              <a:off x="3355302" y="2910171"/>
              <a:ext cx="440640" cy="325800"/>
            </p14:xfrm>
          </p:contentPart>
        </mc:Choice>
        <mc:Fallback xmlns="">
          <p:pic>
            <p:nvPicPr>
              <p:cNvPr id="12" name="インク 11"/>
              <p:cNvPicPr/>
              <p:nvPr/>
            </p:nvPicPr>
            <p:blipFill>
              <a:blip r:embed="rId4"/>
              <a:stretch>
                <a:fillRect/>
              </a:stretch>
            </p:blipFill>
            <p:spPr>
              <a:xfrm>
                <a:off x="3346309" y="2901171"/>
                <a:ext cx="458625" cy="343800"/>
              </a:xfrm>
              <a:prstGeom prst="rect">
                <a:avLst/>
              </a:prstGeom>
            </p:spPr>
          </p:pic>
        </mc:Fallback>
      </mc:AlternateContent>
    </p:spTree>
    <p:extLst>
      <p:ext uri="{BB962C8B-B14F-4D97-AF65-F5344CB8AC3E}">
        <p14:creationId xmlns:p14="http://schemas.microsoft.com/office/powerpoint/2010/main" val="2966382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タイトル 1"/>
          <p:cNvSpPr>
            <a:spLocks noGrp="1"/>
          </p:cNvSpPr>
          <p:nvPr>
            <p:ph type="title"/>
          </p:nvPr>
        </p:nvSpPr>
        <p:spPr>
          <a:xfrm>
            <a:off x="612775" y="228600"/>
            <a:ext cx="8153400" cy="1663702"/>
          </a:xfrm>
        </p:spPr>
        <p:txBody>
          <a:bodyPr>
            <a:normAutofit fontScale="90000"/>
          </a:bodyPr>
          <a:lstStyle/>
          <a:p>
            <a:r>
              <a:rPr lang="ja-JP" altLang="en-US" dirty="0"/>
              <a:t>対比</a:t>
            </a:r>
            <a:br>
              <a:rPr lang="en-US" altLang="ja-JP" dirty="0"/>
            </a:br>
            <a:r>
              <a:rPr lang="ja-JP" altLang="en-US" sz="2700" dirty="0"/>
              <a:t>「佐藤さんは、紅茶は好きですが、コーヒーは嫌いです。」</a:t>
            </a:r>
            <a:br>
              <a:rPr lang="en-US" altLang="ja-JP" sz="2700" dirty="0"/>
            </a:br>
            <a:r>
              <a:rPr lang="en-US" altLang="ja-JP" sz="2700" dirty="0"/>
              <a:t>X</a:t>
            </a:r>
            <a:r>
              <a:rPr lang="ja-JP" altLang="en-US" sz="2700" dirty="0"/>
              <a:t>と「</a:t>
            </a:r>
            <a:r>
              <a:rPr lang="en-US" altLang="ja-JP" sz="2700" dirty="0"/>
              <a:t>X</a:t>
            </a:r>
            <a:r>
              <a:rPr lang="ja-JP" altLang="en-US" sz="2700" dirty="0"/>
              <a:t>でないもの」の切り分け</a:t>
            </a:r>
          </a:p>
        </p:txBody>
      </p:sp>
      <p:sp>
        <p:nvSpPr>
          <p:cNvPr id="40963" name="コンテンツ プレースホルダ 2"/>
          <p:cNvSpPr>
            <a:spLocks noGrp="1"/>
          </p:cNvSpPr>
          <p:nvPr>
            <p:ph idx="1"/>
          </p:nvPr>
        </p:nvSpPr>
        <p:spPr>
          <a:xfrm>
            <a:off x="612775" y="1802423"/>
            <a:ext cx="8153400" cy="4293577"/>
          </a:xfrm>
        </p:spPr>
        <p:txBody>
          <a:bodyPr/>
          <a:lstStyle/>
          <a:p>
            <a:pPr eaLnBrk="1" hangingPunct="1"/>
            <a:r>
              <a:rPr lang="ja-JP" altLang="en-US" dirty="0"/>
              <a:t>　</a:t>
            </a:r>
          </a:p>
        </p:txBody>
      </p:sp>
      <p:sp>
        <p:nvSpPr>
          <p:cNvPr id="4" name="円/楕円 3"/>
          <p:cNvSpPr/>
          <p:nvPr/>
        </p:nvSpPr>
        <p:spPr>
          <a:xfrm>
            <a:off x="1571625" y="2500315"/>
            <a:ext cx="5500688" cy="32146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t>ハ</a:t>
            </a:r>
          </a:p>
        </p:txBody>
      </p:sp>
      <p:sp>
        <p:nvSpPr>
          <p:cNvPr id="5" name="スマイル 4"/>
          <p:cNvSpPr/>
          <p:nvPr/>
        </p:nvSpPr>
        <p:spPr>
          <a:xfrm>
            <a:off x="785813" y="2357438"/>
            <a:ext cx="500062" cy="500062"/>
          </a:xfrm>
          <a:prstGeom prst="smileyFac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 name="正方形/長方形 5"/>
          <p:cNvSpPr/>
          <p:nvPr/>
        </p:nvSpPr>
        <p:spPr>
          <a:xfrm>
            <a:off x="3429000" y="2643190"/>
            <a:ext cx="1428750" cy="4286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佐藤さん</a:t>
            </a:r>
          </a:p>
        </p:txBody>
      </p:sp>
      <p:cxnSp>
        <p:nvCxnSpPr>
          <p:cNvPr id="11" name="直線矢印コネクタ 10"/>
          <p:cNvCxnSpPr>
            <a:stCxn id="5" idx="6"/>
            <a:endCxn id="6" idx="1"/>
          </p:cNvCxnSpPr>
          <p:nvPr/>
        </p:nvCxnSpPr>
        <p:spPr>
          <a:xfrm>
            <a:off x="1285877" y="2606677"/>
            <a:ext cx="2143125" cy="250825"/>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rot="5400000">
            <a:off x="3393282" y="2821783"/>
            <a:ext cx="571500" cy="928687"/>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grpSp>
        <p:nvGrpSpPr>
          <p:cNvPr id="40969" name="グループ化 16"/>
          <p:cNvGrpSpPr>
            <a:grpSpLocks/>
          </p:cNvGrpSpPr>
          <p:nvPr/>
        </p:nvGrpSpPr>
        <p:grpSpPr bwMode="auto">
          <a:xfrm>
            <a:off x="2357438" y="3500440"/>
            <a:ext cx="1714500" cy="1500187"/>
            <a:chOff x="2357422" y="3500438"/>
            <a:chExt cx="1714512" cy="1500198"/>
          </a:xfrm>
        </p:grpSpPr>
        <p:sp>
          <p:nvSpPr>
            <p:cNvPr id="7" name="円/楕円 6"/>
            <p:cNvSpPr/>
            <p:nvPr/>
          </p:nvSpPr>
          <p:spPr>
            <a:xfrm>
              <a:off x="2357422" y="3500438"/>
              <a:ext cx="1714512" cy="150019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　　　ハ</a:t>
              </a:r>
            </a:p>
          </p:txBody>
        </p:sp>
        <p:sp>
          <p:nvSpPr>
            <p:cNvPr id="8" name="正方形/長方形 7"/>
            <p:cNvSpPr/>
            <p:nvPr/>
          </p:nvSpPr>
          <p:spPr>
            <a:xfrm>
              <a:off x="2857487" y="3643314"/>
              <a:ext cx="714380"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t>紅茶</a:t>
              </a:r>
            </a:p>
          </p:txBody>
        </p:sp>
        <p:sp>
          <p:nvSpPr>
            <p:cNvPr id="9" name="正方形/長方形 8"/>
            <p:cNvSpPr/>
            <p:nvPr/>
          </p:nvSpPr>
          <p:spPr>
            <a:xfrm>
              <a:off x="2714611" y="4429132"/>
              <a:ext cx="1071571" cy="3571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t>好きです</a:t>
              </a:r>
            </a:p>
          </p:txBody>
        </p:sp>
        <p:cxnSp>
          <p:nvCxnSpPr>
            <p:cNvPr id="15" name="直線矢印コネクタ 14"/>
            <p:cNvCxnSpPr>
              <a:endCxn id="9" idx="0"/>
            </p:cNvCxnSpPr>
            <p:nvPr/>
          </p:nvCxnSpPr>
          <p:spPr>
            <a:xfrm rot="16200000" flipH="1">
              <a:off x="3013858" y="4201324"/>
              <a:ext cx="406403" cy="4762"/>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grpSp>
      <p:grpSp>
        <p:nvGrpSpPr>
          <p:cNvPr id="40970" name="グループ化 17"/>
          <p:cNvGrpSpPr>
            <a:grpSpLocks/>
          </p:cNvGrpSpPr>
          <p:nvPr/>
        </p:nvGrpSpPr>
        <p:grpSpPr bwMode="auto">
          <a:xfrm>
            <a:off x="4572000" y="3500440"/>
            <a:ext cx="1714500" cy="1500187"/>
            <a:chOff x="2357422" y="3500438"/>
            <a:chExt cx="1714512" cy="1500198"/>
          </a:xfrm>
        </p:grpSpPr>
        <p:sp>
          <p:nvSpPr>
            <p:cNvPr id="19" name="円/楕円 18"/>
            <p:cNvSpPr/>
            <p:nvPr/>
          </p:nvSpPr>
          <p:spPr>
            <a:xfrm>
              <a:off x="2357422" y="3500438"/>
              <a:ext cx="1714512" cy="150019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tx1"/>
                  </a:solidFill>
                </a:rPr>
                <a:t>　　　ハ</a:t>
              </a:r>
            </a:p>
          </p:txBody>
        </p:sp>
        <p:sp>
          <p:nvSpPr>
            <p:cNvPr id="20" name="正方形/長方形 19"/>
            <p:cNvSpPr/>
            <p:nvPr/>
          </p:nvSpPr>
          <p:spPr>
            <a:xfrm>
              <a:off x="2786050" y="3643314"/>
              <a:ext cx="857256"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t>コーヒー</a:t>
              </a:r>
            </a:p>
          </p:txBody>
        </p:sp>
        <p:sp>
          <p:nvSpPr>
            <p:cNvPr id="21" name="正方形/長方形 20"/>
            <p:cNvSpPr/>
            <p:nvPr/>
          </p:nvSpPr>
          <p:spPr>
            <a:xfrm>
              <a:off x="2714613" y="4429132"/>
              <a:ext cx="1071569" cy="3571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dirty="0"/>
                <a:t>嫌いです</a:t>
              </a:r>
            </a:p>
          </p:txBody>
        </p:sp>
        <p:cxnSp>
          <p:nvCxnSpPr>
            <p:cNvPr id="22" name="直線矢印コネクタ 21"/>
            <p:cNvCxnSpPr>
              <a:endCxn id="21" idx="0"/>
            </p:cNvCxnSpPr>
            <p:nvPr/>
          </p:nvCxnSpPr>
          <p:spPr>
            <a:xfrm rot="16200000" flipH="1">
              <a:off x="3013859" y="4201323"/>
              <a:ext cx="406403" cy="4763"/>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grpSp>
      <p:cxnSp>
        <p:nvCxnSpPr>
          <p:cNvPr id="24" name="直線矢印コネクタ 23"/>
          <p:cNvCxnSpPr>
            <a:stCxn id="6" idx="2"/>
          </p:cNvCxnSpPr>
          <p:nvPr/>
        </p:nvCxnSpPr>
        <p:spPr>
          <a:xfrm rot="16200000" flipH="1">
            <a:off x="4357688" y="2857502"/>
            <a:ext cx="571500" cy="1000125"/>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1822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12775" y="228600"/>
            <a:ext cx="8153400" cy="1908664"/>
          </a:xfrm>
        </p:spPr>
        <p:txBody>
          <a:bodyPr>
            <a:normAutofit fontScale="90000"/>
          </a:bodyPr>
          <a:lstStyle/>
          <a:p>
            <a:r>
              <a:rPr lang="ja-JP" altLang="en-US" dirty="0"/>
              <a:t>ガのスキーマ</a:t>
            </a:r>
            <a:br>
              <a:rPr lang="en-US" altLang="ja-JP" dirty="0"/>
            </a:br>
            <a:r>
              <a:rPr lang="ja-JP" altLang="en-US" dirty="0"/>
              <a:t>ある場において、コト内の最も顕著なモノ（存在物）を指し示す。</a:t>
            </a:r>
            <a:br>
              <a:rPr lang="ja-JP" altLang="en-US" dirty="0"/>
            </a:br>
            <a:endParaRPr lang="ja-JP" altLang="en-US" dirty="0"/>
          </a:p>
        </p:txBody>
      </p:sp>
      <p:sp>
        <p:nvSpPr>
          <p:cNvPr id="41987" name="Rectangle 3"/>
          <p:cNvSpPr>
            <a:spLocks noGrp="1" noChangeArrowheads="1"/>
          </p:cNvSpPr>
          <p:nvPr>
            <p:ph idx="1"/>
          </p:nvPr>
        </p:nvSpPr>
        <p:spPr>
          <a:xfrm>
            <a:off x="612775" y="2356338"/>
            <a:ext cx="8153400" cy="3739662"/>
          </a:xfrm>
        </p:spPr>
        <p:txBody>
          <a:bodyPr>
            <a:normAutofit fontScale="92500" lnSpcReduction="10000"/>
          </a:bodyPr>
          <a:lstStyle/>
          <a:p>
            <a:pPr marL="0" indent="0">
              <a:buNone/>
            </a:pPr>
            <a:r>
              <a:rPr lang="ja-JP" altLang="en-US" dirty="0"/>
              <a:t>　　　　　　　　　　　　　　　　　主格（動作主）</a:t>
            </a:r>
            <a:endParaRPr lang="en-US" altLang="ja-JP" dirty="0"/>
          </a:p>
          <a:p>
            <a:pPr marL="0" indent="0">
              <a:buNone/>
            </a:pPr>
            <a:r>
              <a:rPr lang="ja-JP" altLang="en-US" dirty="0"/>
              <a:t>　　　　　　　　　　　　　　　　　「鳥が飛んでいる」</a:t>
            </a:r>
            <a:endParaRPr lang="en-US" altLang="ja-JP" dirty="0"/>
          </a:p>
          <a:p>
            <a:pPr marL="0" indent="0">
              <a:buNone/>
            </a:pPr>
            <a:r>
              <a:rPr lang="ja-JP" altLang="en-US" dirty="0"/>
              <a:t>　　　　　　　　　　　　　　　　　対象（知覚、情意）</a:t>
            </a:r>
            <a:endParaRPr lang="en-US" altLang="ja-JP" dirty="0"/>
          </a:p>
          <a:p>
            <a:pPr marL="0" indent="0">
              <a:buNone/>
            </a:pPr>
            <a:r>
              <a:rPr lang="ja-JP" altLang="en-US" dirty="0"/>
              <a:t>　　　　　　　　　　　　　　　　　「富士山が見える」</a:t>
            </a:r>
            <a:endParaRPr lang="en-US" altLang="ja-JP" dirty="0"/>
          </a:p>
          <a:p>
            <a:pPr marL="0" indent="0">
              <a:buNone/>
            </a:pPr>
            <a:r>
              <a:rPr lang="ja-JP" altLang="en-US" dirty="0"/>
              <a:t>　　　　　　　　　　　　　　　　　「太郎が好きだ」</a:t>
            </a:r>
            <a:endParaRPr lang="en-US" altLang="ja-JP" dirty="0"/>
          </a:p>
          <a:p>
            <a:pPr marL="0" indent="0">
              <a:buNone/>
            </a:pPr>
            <a:r>
              <a:rPr lang="ja-JP" altLang="en-US" dirty="0"/>
              <a:t>　　　　　　　　　　　　　　　　　排他（選択・指定）</a:t>
            </a:r>
            <a:endParaRPr lang="en-US" altLang="ja-JP" dirty="0"/>
          </a:p>
          <a:p>
            <a:pPr marL="0" indent="0">
              <a:buNone/>
            </a:pPr>
            <a:r>
              <a:rPr lang="ja-JP" altLang="en-US" dirty="0"/>
              <a:t>　　　　　　　　　　　　　　　　　「このクラスで太郎</a:t>
            </a:r>
            <a:endParaRPr lang="en-US" altLang="ja-JP" dirty="0"/>
          </a:p>
          <a:p>
            <a:pPr marL="0" indent="0">
              <a:buNone/>
            </a:pPr>
            <a:r>
              <a:rPr lang="ja-JP" altLang="en-US" dirty="0"/>
              <a:t>　　　　　　　　　　　　　　　　　　　が一番背が高い」</a:t>
            </a:r>
          </a:p>
        </p:txBody>
      </p:sp>
      <p:sp>
        <p:nvSpPr>
          <p:cNvPr id="41989" name="Oval 5"/>
          <p:cNvSpPr>
            <a:spLocks noChangeArrowheads="1"/>
          </p:cNvSpPr>
          <p:nvPr/>
        </p:nvSpPr>
        <p:spPr bwMode="auto">
          <a:xfrm>
            <a:off x="1619251" y="2997202"/>
            <a:ext cx="2376487" cy="2303463"/>
          </a:xfrm>
          <a:prstGeom prst="ellipse">
            <a:avLst/>
          </a:prstGeom>
          <a:solidFill>
            <a:schemeClr val="bg1"/>
          </a:soli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990" name="AutoShape 6"/>
          <p:cNvSpPr>
            <a:spLocks noChangeArrowheads="1"/>
          </p:cNvSpPr>
          <p:nvPr/>
        </p:nvSpPr>
        <p:spPr bwMode="auto">
          <a:xfrm>
            <a:off x="2555876" y="4627142"/>
            <a:ext cx="358775" cy="358775"/>
          </a:xfrm>
          <a:prstGeom prst="smileyFace">
            <a:avLst>
              <a:gd name="adj" fmla="val 4653"/>
            </a:avLst>
          </a:prstGeom>
          <a:solidFill>
            <a:schemeClr val="bg1"/>
          </a:soli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41991" name="Rectangle 7"/>
          <p:cNvSpPr>
            <a:spLocks noChangeArrowheads="1"/>
          </p:cNvSpPr>
          <p:nvPr/>
        </p:nvSpPr>
        <p:spPr bwMode="auto">
          <a:xfrm>
            <a:off x="2251079" y="3304382"/>
            <a:ext cx="1003300" cy="700087"/>
          </a:xfrm>
          <a:prstGeom prst="rect">
            <a:avLst/>
          </a:prstGeom>
          <a:solidFill>
            <a:schemeClr val="bg1"/>
          </a:solidFill>
          <a:ln w="9525">
            <a:solidFill>
              <a:schemeClr val="tx1"/>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en-US" altLang="ja-JP"/>
          </a:p>
          <a:p>
            <a:pPr algn="ctr" eaLnBrk="1" hangingPunct="1"/>
            <a:r>
              <a:rPr lang="ja-JP" altLang="en-US"/>
              <a:t>　　　</a:t>
            </a:r>
            <a:r>
              <a:rPr lang="ja-JP" altLang="en-US" sz="1600"/>
              <a:t>ガ</a:t>
            </a:r>
          </a:p>
        </p:txBody>
      </p:sp>
      <p:sp>
        <p:nvSpPr>
          <p:cNvPr id="41992" name="Oval 8"/>
          <p:cNvSpPr>
            <a:spLocks noChangeArrowheads="1"/>
          </p:cNvSpPr>
          <p:nvPr/>
        </p:nvSpPr>
        <p:spPr bwMode="auto">
          <a:xfrm>
            <a:off x="2574499" y="3530996"/>
            <a:ext cx="287338" cy="287338"/>
          </a:xfrm>
          <a:prstGeom prst="ellipse">
            <a:avLst/>
          </a:prstGeom>
          <a:solidFill>
            <a:schemeClr val="accent1"/>
          </a:solidFill>
          <a:ln w="9525">
            <a:solidFill>
              <a:schemeClr val="tx1"/>
            </a:solidFill>
            <a:round/>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000"/>
              <a:t>モノ</a:t>
            </a:r>
          </a:p>
        </p:txBody>
      </p:sp>
      <p:sp>
        <p:nvSpPr>
          <p:cNvPr id="41993" name="Line 9"/>
          <p:cNvSpPr>
            <a:spLocks noChangeShapeType="1"/>
          </p:cNvSpPr>
          <p:nvPr/>
        </p:nvSpPr>
        <p:spPr bwMode="auto">
          <a:xfrm flipV="1">
            <a:off x="2735263" y="3830087"/>
            <a:ext cx="0" cy="792163"/>
          </a:xfrm>
          <a:prstGeom prst="line">
            <a:avLst/>
          </a:prstGeom>
          <a:noFill/>
          <a:ln w="9525">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1994" name="Rectangle 10"/>
          <p:cNvSpPr>
            <a:spLocks noChangeArrowheads="1"/>
          </p:cNvSpPr>
          <p:nvPr/>
        </p:nvSpPr>
        <p:spPr bwMode="auto">
          <a:xfrm rot="10800000" flipV="1">
            <a:off x="3419477" y="3599181"/>
            <a:ext cx="45719" cy="4571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600" dirty="0"/>
              <a:t>コト</a:t>
            </a:r>
          </a:p>
        </p:txBody>
      </p:sp>
      <p:sp>
        <p:nvSpPr>
          <p:cNvPr id="41995" name="Rectangle 12"/>
          <p:cNvSpPr>
            <a:spLocks noChangeArrowheads="1"/>
          </p:cNvSpPr>
          <p:nvPr/>
        </p:nvSpPr>
        <p:spPr bwMode="auto">
          <a:xfrm>
            <a:off x="3337781" y="4390549"/>
            <a:ext cx="431800" cy="3603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dirty="0"/>
              <a:t>場</a:t>
            </a:r>
          </a:p>
        </p:txBody>
      </p:sp>
      <p:sp>
        <p:nvSpPr>
          <p:cNvPr id="2" name="楕円 1"/>
          <p:cNvSpPr/>
          <p:nvPr/>
        </p:nvSpPr>
        <p:spPr>
          <a:xfrm>
            <a:off x="1881554" y="3596054"/>
            <a:ext cx="251192" cy="234033"/>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p:cNvSpPr/>
          <p:nvPr/>
        </p:nvSpPr>
        <p:spPr>
          <a:xfrm>
            <a:off x="2132746" y="4153116"/>
            <a:ext cx="251192" cy="234033"/>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楕円 13"/>
          <p:cNvSpPr/>
          <p:nvPr/>
        </p:nvSpPr>
        <p:spPr>
          <a:xfrm>
            <a:off x="3459597" y="3802761"/>
            <a:ext cx="251192" cy="234033"/>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33246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ja-JP" altLang="en-US" sz="2800" dirty="0"/>
              <a:t>「は」と「が」の境界</a:t>
            </a:r>
            <a:br>
              <a:rPr lang="en-US" altLang="ja-JP" sz="2800" dirty="0"/>
            </a:br>
            <a:r>
              <a:rPr lang="ja-JP" altLang="en-US" sz="2800" dirty="0"/>
              <a:t>「鳥が飛んでいる」　「鳥は飛んでいる」</a:t>
            </a:r>
            <a:br>
              <a:rPr lang="ja-JP" altLang="en-US" sz="2800" dirty="0"/>
            </a:br>
            <a:endParaRPr kumimoji="1" lang="ja-JP" altLang="en-US" sz="2800" dirty="0"/>
          </a:p>
        </p:txBody>
      </p:sp>
      <p:sp>
        <p:nvSpPr>
          <p:cNvPr id="2" name="コンテンツ プレースホルダー 1"/>
          <p:cNvSpPr>
            <a:spLocks noGrp="1"/>
          </p:cNvSpPr>
          <p:nvPr>
            <p:ph idx="1"/>
          </p:nvPr>
        </p:nvSpPr>
        <p:spPr>
          <a:xfrm>
            <a:off x="982133" y="2013438"/>
            <a:ext cx="7704667" cy="3986378"/>
          </a:xfrm>
        </p:spPr>
        <p:txBody>
          <a:bodyPr/>
          <a:lstStyle/>
          <a:p>
            <a:endParaRPr kumimoji="1" lang="ja-JP" altLang="en-US" dirty="0"/>
          </a:p>
        </p:txBody>
      </p:sp>
      <p:sp>
        <p:nvSpPr>
          <p:cNvPr id="4" name="円/楕円 3"/>
          <p:cNvSpPr/>
          <p:nvPr/>
        </p:nvSpPr>
        <p:spPr>
          <a:xfrm>
            <a:off x="827584" y="2438400"/>
            <a:ext cx="2952328" cy="293481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マイル 4"/>
          <p:cNvSpPr/>
          <p:nvPr/>
        </p:nvSpPr>
        <p:spPr>
          <a:xfrm>
            <a:off x="1979712" y="4653136"/>
            <a:ext cx="504056" cy="432048"/>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547664" y="2852936"/>
            <a:ext cx="1512168" cy="8640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1835696" y="2996952"/>
            <a:ext cx="468052"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矢印コネクタ 8"/>
          <p:cNvCxnSpPr/>
          <p:nvPr/>
        </p:nvCxnSpPr>
        <p:spPr>
          <a:xfrm>
            <a:off x="2303748" y="3212976"/>
            <a:ext cx="46805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1835696" y="2996952"/>
            <a:ext cx="468052" cy="369332"/>
          </a:xfrm>
          <a:prstGeom prst="rect">
            <a:avLst/>
          </a:prstGeom>
          <a:noFill/>
        </p:spPr>
        <p:txBody>
          <a:bodyPr wrap="square" rtlCol="0">
            <a:spAutoFit/>
          </a:bodyPr>
          <a:lstStyle/>
          <a:p>
            <a:r>
              <a:rPr kumimoji="1" lang="ja-JP" altLang="en-US" dirty="0"/>
              <a:t>鳥</a:t>
            </a:r>
          </a:p>
        </p:txBody>
      </p:sp>
      <p:cxnSp>
        <p:nvCxnSpPr>
          <p:cNvPr id="12" name="直線矢印コネクタ 11"/>
          <p:cNvCxnSpPr>
            <a:stCxn id="5" idx="0"/>
            <a:endCxn id="7" idx="4"/>
          </p:cNvCxnSpPr>
          <p:nvPr/>
        </p:nvCxnSpPr>
        <p:spPr>
          <a:xfrm flipH="1" flipV="1">
            <a:off x="2069722" y="3429000"/>
            <a:ext cx="162018" cy="1224136"/>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2231740" y="3174415"/>
            <a:ext cx="900100" cy="646331"/>
          </a:xfrm>
          <a:prstGeom prst="rect">
            <a:avLst/>
          </a:prstGeom>
          <a:noFill/>
        </p:spPr>
        <p:txBody>
          <a:bodyPr wrap="square" rtlCol="0">
            <a:spAutoFit/>
          </a:bodyPr>
          <a:lstStyle/>
          <a:p>
            <a:r>
              <a:rPr kumimoji="1" lang="ja-JP" altLang="en-US" dirty="0"/>
              <a:t>飛んでいる</a:t>
            </a:r>
          </a:p>
        </p:txBody>
      </p:sp>
      <p:sp>
        <p:nvSpPr>
          <p:cNvPr id="14" name="円/楕円 13"/>
          <p:cNvSpPr/>
          <p:nvPr/>
        </p:nvSpPr>
        <p:spPr>
          <a:xfrm>
            <a:off x="4788024" y="2453462"/>
            <a:ext cx="3096344" cy="20882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6012160" y="2996952"/>
            <a:ext cx="1512168" cy="9361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6316394" y="3260216"/>
            <a:ext cx="401314" cy="432048"/>
          </a:xfrm>
          <a:prstGeom prst="ellipse">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4932040" y="3281554"/>
            <a:ext cx="540060" cy="43204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矢印コネクタ 18"/>
          <p:cNvCxnSpPr>
            <a:stCxn id="16" idx="6"/>
          </p:cNvCxnSpPr>
          <p:nvPr/>
        </p:nvCxnSpPr>
        <p:spPr>
          <a:xfrm>
            <a:off x="6717708" y="3476240"/>
            <a:ext cx="54006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スマイル 19"/>
          <p:cNvSpPr/>
          <p:nvPr/>
        </p:nvSpPr>
        <p:spPr>
          <a:xfrm>
            <a:off x="4139952" y="4941168"/>
            <a:ext cx="504056" cy="432048"/>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矢印コネクタ 21"/>
          <p:cNvCxnSpPr>
            <a:stCxn id="20" idx="0"/>
            <a:endCxn id="17" idx="3"/>
          </p:cNvCxnSpPr>
          <p:nvPr/>
        </p:nvCxnSpPr>
        <p:spPr>
          <a:xfrm flipV="1">
            <a:off x="4391980" y="3650330"/>
            <a:ext cx="619150" cy="1290838"/>
          </a:xfrm>
          <a:prstGeom prst="straightConnector1">
            <a:avLst/>
          </a:prstGeom>
          <a:ln>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17" idx="6"/>
            <a:endCxn id="15" idx="1"/>
          </p:cNvCxnSpPr>
          <p:nvPr/>
        </p:nvCxnSpPr>
        <p:spPr>
          <a:xfrm flipV="1">
            <a:off x="5472100" y="3465004"/>
            <a:ext cx="540060" cy="32574"/>
          </a:xfrm>
          <a:prstGeom prst="straightConnector1">
            <a:avLst/>
          </a:prstGeom>
          <a:ln>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5011130" y="3212976"/>
            <a:ext cx="460970" cy="369332"/>
          </a:xfrm>
          <a:prstGeom prst="rect">
            <a:avLst/>
          </a:prstGeom>
          <a:noFill/>
        </p:spPr>
        <p:txBody>
          <a:bodyPr wrap="square" rtlCol="0">
            <a:spAutoFit/>
          </a:bodyPr>
          <a:lstStyle/>
          <a:p>
            <a:r>
              <a:rPr kumimoji="1" lang="ja-JP" altLang="en-US" dirty="0"/>
              <a:t>鳥</a:t>
            </a:r>
          </a:p>
        </p:txBody>
      </p:sp>
      <p:sp>
        <p:nvSpPr>
          <p:cNvPr id="26" name="テキスト ボックス 25"/>
          <p:cNvSpPr txBox="1"/>
          <p:nvPr/>
        </p:nvSpPr>
        <p:spPr>
          <a:xfrm>
            <a:off x="5472100" y="3825044"/>
            <a:ext cx="396044" cy="369332"/>
          </a:xfrm>
          <a:prstGeom prst="rect">
            <a:avLst/>
          </a:prstGeom>
          <a:noFill/>
        </p:spPr>
        <p:txBody>
          <a:bodyPr wrap="square" rtlCol="0">
            <a:spAutoFit/>
          </a:bodyPr>
          <a:lstStyle/>
          <a:p>
            <a:r>
              <a:rPr kumimoji="1" lang="ja-JP" altLang="en-US" dirty="0"/>
              <a:t>は</a:t>
            </a:r>
          </a:p>
        </p:txBody>
      </p:sp>
      <p:sp>
        <p:nvSpPr>
          <p:cNvPr id="27" name="テキスト ボックス 26"/>
          <p:cNvSpPr txBox="1"/>
          <p:nvPr/>
        </p:nvSpPr>
        <p:spPr>
          <a:xfrm>
            <a:off x="6588224" y="3327166"/>
            <a:ext cx="900100" cy="646331"/>
          </a:xfrm>
          <a:prstGeom prst="rect">
            <a:avLst/>
          </a:prstGeom>
          <a:noFill/>
        </p:spPr>
        <p:txBody>
          <a:bodyPr wrap="square" rtlCol="0">
            <a:spAutoFit/>
          </a:bodyPr>
          <a:lstStyle/>
          <a:p>
            <a:r>
              <a:rPr kumimoji="1" lang="ja-JP" altLang="en-US" dirty="0"/>
              <a:t>飛んでいる</a:t>
            </a:r>
          </a:p>
        </p:txBody>
      </p:sp>
      <p:sp>
        <p:nvSpPr>
          <p:cNvPr id="28" name="フリーフォーム 27"/>
          <p:cNvSpPr/>
          <p:nvPr/>
        </p:nvSpPr>
        <p:spPr>
          <a:xfrm>
            <a:off x="5303520" y="3094301"/>
            <a:ext cx="1012874" cy="225674"/>
          </a:xfrm>
          <a:custGeom>
            <a:avLst/>
            <a:gdLst>
              <a:gd name="connsiteX0" fmla="*/ 0 w 1012874"/>
              <a:gd name="connsiteY0" fmla="*/ 225674 h 225674"/>
              <a:gd name="connsiteX1" fmla="*/ 675249 w 1012874"/>
              <a:gd name="connsiteY1" fmla="*/ 591 h 225674"/>
              <a:gd name="connsiteX2" fmla="*/ 1012874 w 1012874"/>
              <a:gd name="connsiteY2" fmla="*/ 155336 h 225674"/>
              <a:gd name="connsiteX3" fmla="*/ 1012874 w 1012874"/>
              <a:gd name="connsiteY3" fmla="*/ 155336 h 225674"/>
            </a:gdLst>
            <a:ahLst/>
            <a:cxnLst>
              <a:cxn ang="0">
                <a:pos x="connsiteX0" y="connsiteY0"/>
              </a:cxn>
              <a:cxn ang="0">
                <a:pos x="connsiteX1" y="connsiteY1"/>
              </a:cxn>
              <a:cxn ang="0">
                <a:pos x="connsiteX2" y="connsiteY2"/>
              </a:cxn>
              <a:cxn ang="0">
                <a:pos x="connsiteX3" y="connsiteY3"/>
              </a:cxn>
            </a:cxnLst>
            <a:rect l="l" t="t" r="r" b="b"/>
            <a:pathLst>
              <a:path w="1012874" h="225674">
                <a:moveTo>
                  <a:pt x="0" y="225674"/>
                </a:moveTo>
                <a:cubicBezTo>
                  <a:pt x="253218" y="118994"/>
                  <a:pt x="506437" y="12314"/>
                  <a:pt x="675249" y="591"/>
                </a:cubicBezTo>
                <a:cubicBezTo>
                  <a:pt x="844061" y="-11132"/>
                  <a:pt x="1012874" y="155336"/>
                  <a:pt x="1012874" y="155336"/>
                </a:cubicBezTo>
                <a:lnTo>
                  <a:pt x="1012874" y="155336"/>
                </a:lnTo>
              </a:path>
            </a:pathLst>
          </a:cu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947094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視差">
  <a:themeElements>
    <a:clrScheme name="視差">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視差">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視差">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視差</Template>
  <TotalTime>1035</TotalTime>
  <Words>2363</Words>
  <Application>Microsoft Office PowerPoint</Application>
  <PresentationFormat>画面に合わせる (4:3)</PresentationFormat>
  <Paragraphs>256</Paragraphs>
  <Slides>26</Slides>
  <Notes>16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26</vt:i4>
      </vt:variant>
    </vt:vector>
  </HeadingPairs>
  <TitlesOfParts>
    <vt:vector size="33" baseType="lpstr">
      <vt:lpstr>HGｺﾞｼｯｸM</vt:lpstr>
      <vt:lpstr>ＭＳ Ｐゴシック</vt:lpstr>
      <vt:lpstr>游ゴシック</vt:lpstr>
      <vt:lpstr>Arial</vt:lpstr>
      <vt:lpstr>Corbel</vt:lpstr>
      <vt:lpstr>Wingdings</vt:lpstr>
      <vt:lpstr>視差</vt:lpstr>
      <vt:lpstr>場の言語・コミュニケーション研究の課題</vt:lpstr>
      <vt:lpstr>本発表の概要</vt:lpstr>
      <vt:lpstr>１．私のこれまでの研究と実践</vt:lpstr>
      <vt:lpstr>『場所の言語学』ひつじ書房（岡2013）</vt:lpstr>
      <vt:lpstr>概念的「場」としてのハ</vt:lpstr>
      <vt:lpstr>  主題 「この本は、タイトルがいいので、大いに期待した。図書館ですぐ読んだが、得るところはなかった。まったく期待外れだった。」 ピリオド越え、コンマ越え（三上章、金谷武洋） 　　　　　　　　　　　　　　　　　　　　　　　　　　　　 </vt:lpstr>
      <vt:lpstr>対比 「佐藤さんは、紅茶は好きですが、コーヒーは嫌いです。」 Xと「Xでないもの」の切り分け</vt:lpstr>
      <vt:lpstr>ガのスキーマ ある場において、コト内の最も顕著なモノ（存在物）を指し示す。 </vt:lpstr>
      <vt:lpstr>「は」と「が」の境界 「鳥が飛んでいる」　「鳥は飛んでいる」 </vt:lpstr>
      <vt:lpstr>「～ハ・・・ガ」構文 「場所においてコトがナル」</vt:lpstr>
      <vt:lpstr>格助詞の体系的提示</vt:lpstr>
      <vt:lpstr>ニのスキーマとネットワーク</vt:lpstr>
      <vt:lpstr>ヲのスキーマとネットワーク</vt:lpstr>
      <vt:lpstr>２．認知言語学から場の言語学へ</vt:lpstr>
      <vt:lpstr>池上（1981,2011）の日本語論の継承 と乗り越え </vt:lpstr>
      <vt:lpstr>主観的把握、客観的把握の問題性 ー日本語は主観的な言語か？</vt:lpstr>
      <vt:lpstr>PowerPoint プレゼンテーション</vt:lpstr>
      <vt:lpstr>「雪国」の冒頭の文再考</vt:lpstr>
      <vt:lpstr>PowerPoint プレゼンテーション</vt:lpstr>
      <vt:lpstr>「私」は、「主体」ではなく、「場所」である</vt:lpstr>
      <vt:lpstr>場の言語学へのパラダイム転換</vt:lpstr>
      <vt:lpstr>場の言語・コミュニケーション研究の地平と課題</vt:lpstr>
      <vt:lpstr>３．次のステップへの課題</vt:lpstr>
      <vt:lpstr>菅原先生から学んだこと</vt:lpstr>
      <vt:lpstr>疑問点</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場の言語・コミュニケーション研究の課題</dc:title>
  <dc:creator>岡智之</dc:creator>
  <cp:lastModifiedBy>岡智之</cp:lastModifiedBy>
  <cp:revision>66</cp:revision>
  <cp:lastPrinted>2017-01-06T02:25:19Z</cp:lastPrinted>
  <dcterms:created xsi:type="dcterms:W3CDTF">2016-12-22T00:57:49Z</dcterms:created>
  <dcterms:modified xsi:type="dcterms:W3CDTF">2017-01-06T02:36:45Z</dcterms:modified>
</cp:coreProperties>
</file>