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handoutMasterIdLst>
    <p:handoutMasterId r:id="rId26"/>
  </p:handoutMasterIdLst>
  <p:sldIdLst>
    <p:sldId id="256" r:id="rId2"/>
    <p:sldId id="257" r:id="rId3"/>
    <p:sldId id="258" r:id="rId4"/>
    <p:sldId id="259" r:id="rId5"/>
    <p:sldId id="276" r:id="rId6"/>
    <p:sldId id="260" r:id="rId7"/>
    <p:sldId id="277" r:id="rId8"/>
    <p:sldId id="261" r:id="rId9"/>
    <p:sldId id="278" r:id="rId10"/>
    <p:sldId id="262" r:id="rId11"/>
    <p:sldId id="279" r:id="rId12"/>
    <p:sldId id="264" r:id="rId13"/>
    <p:sldId id="280" r:id="rId14"/>
    <p:sldId id="265" r:id="rId15"/>
    <p:sldId id="281" r:id="rId16"/>
    <p:sldId id="282" r:id="rId17"/>
    <p:sldId id="266" r:id="rId18"/>
    <p:sldId id="268" r:id="rId19"/>
    <p:sldId id="270" r:id="rId20"/>
    <p:sldId id="271" r:id="rId21"/>
    <p:sldId id="274" r:id="rId22"/>
    <p:sldId id="272" r:id="rId23"/>
    <p:sldId id="273" r:id="rId24"/>
    <p:sldId id="275" r:id="rId2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9" d="100"/>
          <a:sy n="109" d="100"/>
        </p:scale>
        <p:origin x="384" y="102"/>
      </p:cViewPr>
      <p:guideLst/>
    </p:cSldViewPr>
  </p:slideViewPr>
  <p:notesTextViewPr>
    <p:cViewPr>
      <p:scale>
        <a:sx n="1" d="1"/>
        <a:sy n="1" d="1"/>
      </p:scale>
      <p:origin x="0" y="0"/>
    </p:cViewPr>
  </p:notesTextViewPr>
  <p:notesViewPr>
    <p:cSldViewPr snapToGrid="0">
      <p:cViewPr varScale="1">
        <p:scale>
          <a:sx n="77" d="100"/>
          <a:sy n="77" d="100"/>
        </p:scale>
        <p:origin x="4098"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432FFC0-7FC5-4B5B-9918-4E295A506995}"/>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99449ED-7539-40B7-B68C-1969DC48C172}"/>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r>
              <a:rPr kumimoji="1" lang="en-US" altLang="ja-JP" dirty="0"/>
              <a:t>2019/8/24</a:t>
            </a:r>
            <a:endParaRPr kumimoji="1" lang="ja-JP" altLang="en-US" dirty="0"/>
          </a:p>
        </p:txBody>
      </p:sp>
      <p:sp>
        <p:nvSpPr>
          <p:cNvPr id="4" name="フッター プレースホルダー 3">
            <a:extLst>
              <a:ext uri="{FF2B5EF4-FFF2-40B4-BE49-F238E27FC236}">
                <a16:creationId xmlns:a16="http://schemas.microsoft.com/office/drawing/2014/main" id="{8217DA0E-6971-45CE-94AA-EFCCBF15F0C9}"/>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5BE96A5-3303-4BA1-A7F4-40697AA0EC7A}"/>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5882C0F5-8F0B-4B67-BEE3-41F8D34AF0B2}" type="slidenum">
              <a:rPr kumimoji="1" lang="ja-JP" altLang="en-US" smtClean="0"/>
              <a:t>‹#›</a:t>
            </a:fld>
            <a:endParaRPr kumimoji="1" lang="ja-JP" altLang="en-US"/>
          </a:p>
        </p:txBody>
      </p:sp>
    </p:spTree>
    <p:extLst>
      <p:ext uri="{BB962C8B-B14F-4D97-AF65-F5344CB8AC3E}">
        <p14:creationId xmlns:p14="http://schemas.microsoft.com/office/powerpoint/2010/main" val="3857837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8/22/2019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8/22/2019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1CF131DD-A141-4471-BCF9-C6073EDD7E20}" type="datetimeFigureOut">
              <a:rPr lang="en-US" dirty="0"/>
              <a:t>8/22/2019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8/22/2019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8/22/2019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D1B57-3938-477E-95A5-ED27622EB4E5}"/>
              </a:ext>
            </a:extLst>
          </p:cNvPr>
          <p:cNvSpPr>
            <a:spLocks noGrp="1"/>
          </p:cNvSpPr>
          <p:nvPr>
            <p:ph type="ctrTitle"/>
          </p:nvPr>
        </p:nvSpPr>
        <p:spPr/>
        <p:txBody>
          <a:bodyPr/>
          <a:lstStyle/>
          <a:p>
            <a:r>
              <a:rPr kumimoji="1" lang="ja-JP" altLang="en-US" dirty="0"/>
              <a:t>大阪の笑い</a:t>
            </a:r>
            <a:br>
              <a:rPr kumimoji="1" lang="en-US" altLang="ja-JP" dirty="0"/>
            </a:br>
            <a:r>
              <a:rPr kumimoji="1" lang="ja-JP" altLang="en-US" dirty="0"/>
              <a:t>と事態把握</a:t>
            </a:r>
          </a:p>
        </p:txBody>
      </p:sp>
      <p:sp>
        <p:nvSpPr>
          <p:cNvPr id="3" name="字幕 2">
            <a:extLst>
              <a:ext uri="{FF2B5EF4-FFF2-40B4-BE49-F238E27FC236}">
                <a16:creationId xmlns:a16="http://schemas.microsoft.com/office/drawing/2014/main" id="{C99340EC-1275-414A-A949-A1E58DEC9F30}"/>
              </a:ext>
            </a:extLst>
          </p:cNvPr>
          <p:cNvSpPr>
            <a:spLocks noGrp="1"/>
          </p:cNvSpPr>
          <p:nvPr>
            <p:ph type="subTitle" idx="1"/>
          </p:nvPr>
        </p:nvSpPr>
        <p:spPr/>
        <p:txBody>
          <a:bodyPr/>
          <a:lstStyle/>
          <a:p>
            <a:r>
              <a:rPr kumimoji="1" lang="ja-JP" altLang="en-US" dirty="0"/>
              <a:t>岡　智之（東京学芸大学）</a:t>
            </a:r>
          </a:p>
        </p:txBody>
      </p:sp>
    </p:spTree>
    <p:extLst>
      <p:ext uri="{BB962C8B-B14F-4D97-AF65-F5344CB8AC3E}">
        <p14:creationId xmlns:p14="http://schemas.microsoft.com/office/powerpoint/2010/main" val="442105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B714C5-F9E3-4AD3-9C28-5ED73C38F4A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3F365B1-8B3D-4A01-B3BF-157C0D237E89}"/>
              </a:ext>
            </a:extLst>
          </p:cNvPr>
          <p:cNvSpPr>
            <a:spLocks noGrp="1"/>
          </p:cNvSpPr>
          <p:nvPr>
            <p:ph idx="1"/>
          </p:nvPr>
        </p:nvSpPr>
        <p:spPr/>
        <p:txBody>
          <a:bodyPr>
            <a:normAutofit lnSpcReduction="10000"/>
          </a:bodyPr>
          <a:lstStyle/>
          <a:p>
            <a:r>
              <a:rPr lang="ja-JP" altLang="ja-JP" sz="2400" dirty="0"/>
              <a:t>笑い話</a:t>
            </a:r>
            <a:r>
              <a:rPr lang="en-US" altLang="ja-JP" sz="2400" dirty="0"/>
              <a:t>D:</a:t>
            </a:r>
            <a:r>
              <a:rPr lang="ja-JP" altLang="ja-JP" sz="2400" dirty="0"/>
              <a:t>公衆電話：下宿のおばあちゃんが、玄関に公衆電話をおいた。下宿の若者は、次々とコインを入れてかけようとしたがかからない。おばあちゃんに「この電話おかしいよ」ときくと、おばあちゃんは「それはかからないわよ。だって、それ、貯金箱だもん。」</a:t>
            </a:r>
          </a:p>
          <a:p>
            <a:r>
              <a:rPr lang="ja-JP" altLang="ja-JP" sz="2400" dirty="0"/>
              <a:t>　</a:t>
            </a:r>
            <a:r>
              <a:rPr lang="ja-JP" altLang="ja-JP" sz="2400" dirty="0">
                <a:solidFill>
                  <a:srgbClr val="FF0000"/>
                </a:solidFill>
              </a:rPr>
              <a:t>日本語話者：自分も「語り」の場にいて、登場人物と同じ体験をしているため、更に面白く感じる。</a:t>
            </a:r>
          </a:p>
          <a:p>
            <a:r>
              <a:rPr lang="ja-JP" altLang="ja-JP" sz="2400" dirty="0"/>
              <a:t>　中国語話者：笑わない人もいたが、笑った人は「舞台の下で見ていた」と答えた。</a:t>
            </a:r>
          </a:p>
          <a:p>
            <a:r>
              <a:rPr lang="ja-JP" altLang="ja-JP" sz="2400" dirty="0"/>
              <a:t>　</a:t>
            </a:r>
            <a:r>
              <a:rPr lang="ja-JP" altLang="ja-JP" sz="2400" dirty="0">
                <a:solidFill>
                  <a:srgbClr val="FF0000"/>
                </a:solidFill>
              </a:rPr>
              <a:t>岡の感想：おもしろい。ありえない設定だが、コントとしては、オチが面白いと思う。</a:t>
            </a:r>
            <a:r>
              <a:rPr lang="ja-JP" altLang="ja-JP" sz="2400" dirty="0"/>
              <a:t>　</a:t>
            </a:r>
          </a:p>
          <a:p>
            <a:endParaRPr kumimoji="1" lang="ja-JP" altLang="en-US" dirty="0"/>
          </a:p>
        </p:txBody>
      </p:sp>
    </p:spTree>
    <p:extLst>
      <p:ext uri="{BB962C8B-B14F-4D97-AF65-F5344CB8AC3E}">
        <p14:creationId xmlns:p14="http://schemas.microsoft.com/office/powerpoint/2010/main" val="369602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31CF3A-04E8-4362-B493-58DC71F5B82A}"/>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FC6DB1C-D2EE-44BE-A979-8B343B8063E2}"/>
              </a:ext>
            </a:extLst>
          </p:cNvPr>
          <p:cNvSpPr>
            <a:spLocks noGrp="1"/>
          </p:cNvSpPr>
          <p:nvPr>
            <p:ph idx="1"/>
          </p:nvPr>
        </p:nvSpPr>
        <p:spPr/>
        <p:txBody>
          <a:bodyPr>
            <a:normAutofit fontScale="92500" lnSpcReduction="10000"/>
          </a:bodyPr>
          <a:lstStyle/>
          <a:p>
            <a:pPr fontAlgn="base"/>
            <a:r>
              <a:rPr lang="ja-JP" altLang="en-US" sz="2800" dirty="0"/>
              <a:t>姉</a:t>
            </a:r>
            <a:r>
              <a:rPr lang="en-US" altLang="ja-JP" sz="2800" dirty="0"/>
              <a:t>1</a:t>
            </a:r>
            <a:r>
              <a:rPr lang="ja-JP" altLang="en-US" sz="2800" dirty="0"/>
              <a:t>：</a:t>
            </a:r>
            <a:r>
              <a:rPr lang="en-US" altLang="ja-JP" sz="2800" dirty="0"/>
              <a:t>D</a:t>
            </a:r>
            <a:r>
              <a:rPr lang="ja-JP" altLang="ja-JP" sz="2800" dirty="0"/>
              <a:t>はまあまあです。くすっという程度。若い人たちを騙してるしっかり者のおばあちゃんがちょっと面白い。</a:t>
            </a:r>
          </a:p>
          <a:p>
            <a:pPr fontAlgn="base"/>
            <a:r>
              <a:rPr lang="ja-JP" altLang="en-US" sz="2800" dirty="0"/>
              <a:t>兄：</a:t>
            </a:r>
            <a:r>
              <a:rPr lang="en-US" altLang="ja-JP" sz="2800" dirty="0"/>
              <a:t>D.</a:t>
            </a:r>
            <a:r>
              <a:rPr lang="ja-JP" altLang="ja-JP" sz="2800" dirty="0"/>
              <a:t>笑える</a:t>
            </a:r>
            <a:r>
              <a:rPr lang="en-US" altLang="ja-JP" sz="2800" dirty="0"/>
              <a:t>     </a:t>
            </a:r>
            <a:r>
              <a:rPr lang="ja-JP" altLang="ja-JP" sz="2800" dirty="0"/>
              <a:t>やはり年配向きの笑い</a:t>
            </a:r>
          </a:p>
          <a:p>
            <a:pPr fontAlgn="base"/>
            <a:r>
              <a:rPr lang="ja-JP" altLang="en-US" sz="2800" dirty="0"/>
              <a:t>姉</a:t>
            </a:r>
            <a:r>
              <a:rPr lang="en-US" altLang="ja-JP" sz="2800" dirty="0"/>
              <a:t>2</a:t>
            </a:r>
            <a:r>
              <a:rPr lang="ja-JP" altLang="en-US" sz="2800" dirty="0"/>
              <a:t>：</a:t>
            </a:r>
            <a:r>
              <a:rPr lang="en-US" altLang="ja-JP" sz="2800" dirty="0"/>
              <a:t>D</a:t>
            </a:r>
            <a:r>
              <a:rPr lang="ja-JP" altLang="ja-JP" sz="2800" dirty="0"/>
              <a:t>笑えるが、公衆電話と思い込んでるので、貯金箱と言われて、気が抜けた。</a:t>
            </a:r>
            <a:endParaRPr lang="en-US" altLang="ja-JP" sz="2800" dirty="0"/>
          </a:p>
          <a:p>
            <a:pPr fontAlgn="base"/>
            <a:endParaRPr lang="en-US" altLang="ja-JP" sz="2800" dirty="0"/>
          </a:p>
          <a:p>
            <a:pPr fontAlgn="base"/>
            <a:r>
              <a:rPr lang="ja-JP" altLang="en-US" sz="2800" dirty="0"/>
              <a:t>妻（中国人）：</a:t>
            </a:r>
            <a:r>
              <a:rPr lang="ja-JP" altLang="ja-JP" sz="2600" dirty="0"/>
              <a:t>笑った。若者はばかだった。</a:t>
            </a:r>
          </a:p>
          <a:p>
            <a:pPr fontAlgn="base"/>
            <a:br>
              <a:rPr lang="en-US" altLang="ja-JP" sz="2800" dirty="0"/>
            </a:br>
            <a:endParaRPr lang="ja-JP" altLang="ja-JP" sz="2800" dirty="0"/>
          </a:p>
          <a:p>
            <a:endParaRPr kumimoji="1" lang="ja-JP" altLang="en-US" dirty="0"/>
          </a:p>
        </p:txBody>
      </p:sp>
    </p:spTree>
    <p:extLst>
      <p:ext uri="{BB962C8B-B14F-4D97-AF65-F5344CB8AC3E}">
        <p14:creationId xmlns:p14="http://schemas.microsoft.com/office/powerpoint/2010/main" val="22795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0836E3-DAFE-466A-9945-DA7746E63236}"/>
              </a:ext>
            </a:extLst>
          </p:cNvPr>
          <p:cNvSpPr>
            <a:spLocks noGrp="1"/>
          </p:cNvSpPr>
          <p:nvPr>
            <p:ph type="title"/>
          </p:nvPr>
        </p:nvSpPr>
        <p:spPr/>
        <p:txBody>
          <a:bodyPr/>
          <a:lstStyle/>
          <a:p>
            <a:r>
              <a:rPr kumimoji="1" lang="ja-JP" altLang="en-US" dirty="0"/>
              <a:t>先行研究２　劉（</a:t>
            </a:r>
            <a:r>
              <a:rPr kumimoji="1" lang="en-US" altLang="ja-JP" dirty="0"/>
              <a:t>2018</a:t>
            </a:r>
            <a:r>
              <a:rPr kumimoji="1" lang="ja-JP" altLang="en-US" dirty="0"/>
              <a:t>）</a:t>
            </a:r>
          </a:p>
        </p:txBody>
      </p:sp>
      <p:sp>
        <p:nvSpPr>
          <p:cNvPr id="3" name="コンテンツ プレースホルダー 2">
            <a:extLst>
              <a:ext uri="{FF2B5EF4-FFF2-40B4-BE49-F238E27FC236}">
                <a16:creationId xmlns:a16="http://schemas.microsoft.com/office/drawing/2014/main" id="{78E432D7-F129-446C-A688-CB626ABA7E23}"/>
              </a:ext>
            </a:extLst>
          </p:cNvPr>
          <p:cNvSpPr>
            <a:spLocks noGrp="1"/>
          </p:cNvSpPr>
          <p:nvPr>
            <p:ph idx="1"/>
          </p:nvPr>
        </p:nvSpPr>
        <p:spPr/>
        <p:txBody>
          <a:bodyPr>
            <a:normAutofit lnSpcReduction="10000"/>
          </a:bodyPr>
          <a:lstStyle/>
          <a:p>
            <a:r>
              <a:rPr lang="ja-JP" altLang="ja-JP" sz="2400" dirty="0"/>
              <a:t>笑い話</a:t>
            </a:r>
            <a:r>
              <a:rPr lang="en-US" altLang="ja-JP" sz="2400" dirty="0"/>
              <a:t>D:</a:t>
            </a:r>
            <a:r>
              <a:rPr lang="ja-JP" altLang="en-US" sz="2400" dirty="0"/>
              <a:t>　ウサギとメロンパンの話</a:t>
            </a:r>
            <a:endParaRPr lang="en-US" altLang="ja-JP" sz="2400" dirty="0"/>
          </a:p>
          <a:p>
            <a:r>
              <a:rPr lang="ja-JP" altLang="ja-JP" sz="2400" dirty="0">
                <a:solidFill>
                  <a:srgbClr val="FF0000"/>
                </a:solidFill>
              </a:rPr>
              <a:t>日本語話者：笑えない。店員の立場に立つと怒る。</a:t>
            </a:r>
          </a:p>
          <a:p>
            <a:r>
              <a:rPr lang="zh-CN" altLang="ja-JP" sz="2400" dirty="0">
                <a:latin typeface="ＭＳ ゴシック" panose="020B0609070205080204" pitchFamily="49" charset="-128"/>
                <a:ea typeface="ＭＳ ゴシック" panose="020B0609070205080204" pitchFamily="49" charset="-128"/>
              </a:rPr>
              <a:t>中国語話者</a:t>
            </a:r>
            <a:r>
              <a:rPr lang="zh-CN" altLang="ja-JP" sz="2400" dirty="0"/>
              <a:t>：</a:t>
            </a:r>
            <a:r>
              <a:rPr lang="ja-JP" altLang="ja-JP" sz="2400" dirty="0"/>
              <a:t>笑える。傍観者的立場に立つとおもしろい。</a:t>
            </a:r>
          </a:p>
          <a:p>
            <a:r>
              <a:rPr lang="ja-JP" altLang="ja-JP" sz="2400" dirty="0">
                <a:solidFill>
                  <a:srgbClr val="FF0000"/>
                </a:solidFill>
              </a:rPr>
              <a:t>岡の感想：話だけ聞くと、ウサギが</a:t>
            </a:r>
            <a:r>
              <a:rPr lang="ja-JP" altLang="en-US" sz="2400" dirty="0">
                <a:solidFill>
                  <a:srgbClr val="FF0000"/>
                </a:solidFill>
              </a:rPr>
              <a:t>「メロンパン</a:t>
            </a:r>
            <a:r>
              <a:rPr lang="en-US" altLang="ja-JP" sz="2400" dirty="0">
                <a:solidFill>
                  <a:srgbClr val="FF0000"/>
                </a:solidFill>
              </a:rPr>
              <a:t>100</a:t>
            </a:r>
            <a:r>
              <a:rPr lang="ja-JP" altLang="ja-JP" sz="2400" dirty="0">
                <a:solidFill>
                  <a:srgbClr val="FF0000"/>
                </a:solidFill>
              </a:rPr>
              <a:t>個あ</a:t>
            </a:r>
            <a:r>
              <a:rPr lang="ja-JP" altLang="en-US" sz="2400" dirty="0">
                <a:solidFill>
                  <a:srgbClr val="FF0000"/>
                </a:solidFill>
              </a:rPr>
              <a:t>りますか」と</a:t>
            </a:r>
            <a:r>
              <a:rPr lang="ja-JP" altLang="ja-JP" sz="2400" dirty="0">
                <a:solidFill>
                  <a:srgbClr val="FF0000"/>
                </a:solidFill>
              </a:rPr>
              <a:t>わざわざ聞いておいて、</a:t>
            </a:r>
            <a:r>
              <a:rPr lang="ja-JP" altLang="en-US" sz="2400" dirty="0">
                <a:solidFill>
                  <a:srgbClr val="FF0000"/>
                </a:solidFill>
              </a:rPr>
              <a:t>なんで</a:t>
            </a:r>
            <a:r>
              <a:rPr lang="ja-JP" altLang="ja-JP" sz="2400" dirty="0">
                <a:solidFill>
                  <a:srgbClr val="FF0000"/>
                </a:solidFill>
              </a:rPr>
              <a:t>最後</a:t>
            </a:r>
            <a:r>
              <a:rPr lang="en-US" altLang="ja-JP" sz="2400" dirty="0">
                <a:solidFill>
                  <a:srgbClr val="FF0000"/>
                </a:solidFill>
              </a:rPr>
              <a:t>2</a:t>
            </a:r>
            <a:r>
              <a:rPr lang="ja-JP" altLang="ja-JP" sz="2400" dirty="0">
                <a:solidFill>
                  <a:srgbClr val="FF0000"/>
                </a:solidFill>
              </a:rPr>
              <a:t>つしか注文しないのかと腹が立</a:t>
            </a:r>
            <a:r>
              <a:rPr lang="ja-JP" altLang="en-US" sz="2400" dirty="0">
                <a:solidFill>
                  <a:srgbClr val="FF0000"/>
                </a:solidFill>
              </a:rPr>
              <a:t>つ</a:t>
            </a:r>
            <a:r>
              <a:rPr lang="ja-JP" altLang="en-US" sz="2400" dirty="0"/>
              <a:t>。</a:t>
            </a:r>
            <a:endParaRPr lang="en-US" altLang="ja-JP" sz="2400" dirty="0"/>
          </a:p>
          <a:p>
            <a:r>
              <a:rPr lang="ja-JP" altLang="ja-JP" sz="2400" dirty="0"/>
              <a:t>関西人</a:t>
            </a:r>
            <a:r>
              <a:rPr lang="ja-JP" altLang="en-US" sz="2400" dirty="0"/>
              <a:t>（甥）の反応：</a:t>
            </a:r>
            <a:r>
              <a:rPr lang="ja-JP" altLang="ja-JP" sz="2400" dirty="0"/>
              <a:t>そこで「おい、２つかい！」と突っ込んで笑う。</a:t>
            </a:r>
          </a:p>
          <a:p>
            <a:endParaRPr kumimoji="1" lang="en-US" altLang="ja-JP" sz="2400" dirty="0"/>
          </a:p>
          <a:p>
            <a:r>
              <a:rPr lang="ja-JP" altLang="en-US" sz="2400" dirty="0"/>
              <a:t>⇒　</a:t>
            </a:r>
            <a:r>
              <a:rPr lang="ja-JP" altLang="en-US" sz="2400" dirty="0">
                <a:solidFill>
                  <a:schemeClr val="accent2"/>
                </a:solidFill>
              </a:rPr>
              <a:t>つっこみがあってこそ、傍観者的立場に立て、笑える</a:t>
            </a:r>
            <a:endParaRPr kumimoji="1" lang="ja-JP" altLang="en-US" sz="2400" dirty="0">
              <a:solidFill>
                <a:schemeClr val="accent2"/>
              </a:solidFill>
            </a:endParaRPr>
          </a:p>
        </p:txBody>
      </p:sp>
    </p:spTree>
    <p:extLst>
      <p:ext uri="{BB962C8B-B14F-4D97-AF65-F5344CB8AC3E}">
        <p14:creationId xmlns:p14="http://schemas.microsoft.com/office/powerpoint/2010/main" val="81342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B5810E-68B8-43DF-85E7-0A454EC5A310}"/>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021FC60-8F36-43E9-B6A2-D20AB7956CE8}"/>
              </a:ext>
            </a:extLst>
          </p:cNvPr>
          <p:cNvSpPr>
            <a:spLocks noGrp="1"/>
          </p:cNvSpPr>
          <p:nvPr>
            <p:ph idx="1"/>
          </p:nvPr>
        </p:nvSpPr>
        <p:spPr/>
        <p:txBody>
          <a:bodyPr>
            <a:normAutofit/>
          </a:bodyPr>
          <a:lstStyle/>
          <a:p>
            <a:pPr fontAlgn="base"/>
            <a:r>
              <a:rPr lang="ja-JP" altLang="en-US" sz="2800" dirty="0"/>
              <a:t>姉</a:t>
            </a:r>
            <a:r>
              <a:rPr lang="en-US" altLang="ja-JP" sz="2800" dirty="0"/>
              <a:t>1</a:t>
            </a:r>
            <a:r>
              <a:rPr lang="ja-JP" altLang="en-US" sz="2800" dirty="0"/>
              <a:t>：</a:t>
            </a:r>
            <a:r>
              <a:rPr lang="en-US" altLang="ja-JP" sz="2800" dirty="0"/>
              <a:t>E</a:t>
            </a:r>
            <a:r>
              <a:rPr lang="ja-JP" altLang="ja-JP" sz="2800" dirty="0"/>
              <a:t>もまあまあです。店員さんをぬか喜びさせてぬけぬけと「メロンパン</a:t>
            </a:r>
            <a:r>
              <a:rPr lang="en-US" altLang="ja-JP" sz="2800" dirty="0"/>
              <a:t>2</a:t>
            </a:r>
            <a:r>
              <a:rPr lang="ja-JP" altLang="ja-JP" sz="2800" dirty="0"/>
              <a:t>個ください。」という兎がちょっと面白い。</a:t>
            </a:r>
          </a:p>
          <a:p>
            <a:pPr fontAlgn="base"/>
            <a:r>
              <a:rPr lang="ja-JP" altLang="en-US" sz="2800" dirty="0"/>
              <a:t>兄：</a:t>
            </a:r>
            <a:r>
              <a:rPr lang="en-US" altLang="ja-JP" sz="2800" dirty="0"/>
              <a:t>E.</a:t>
            </a:r>
            <a:r>
              <a:rPr lang="ja-JP" altLang="ja-JP" sz="2800" dirty="0"/>
              <a:t>笑える　よくあるパターンですが単純にわらえる。</a:t>
            </a:r>
          </a:p>
          <a:p>
            <a:pPr fontAlgn="base"/>
            <a:r>
              <a:rPr lang="ja-JP" altLang="en-US" sz="2800" dirty="0"/>
              <a:t>姉</a:t>
            </a:r>
            <a:r>
              <a:rPr lang="en-US" altLang="ja-JP" sz="2800" dirty="0"/>
              <a:t>2</a:t>
            </a:r>
            <a:r>
              <a:rPr lang="ja-JP" altLang="en-US" sz="2800" dirty="0"/>
              <a:t>：</a:t>
            </a:r>
            <a:r>
              <a:rPr lang="en-US" altLang="ja-JP" sz="2800" dirty="0"/>
              <a:t>E</a:t>
            </a:r>
            <a:r>
              <a:rPr lang="ja-JP" altLang="ja-JP" sz="2800" dirty="0"/>
              <a:t>笑える。そうなんじゃないかと思った。</a:t>
            </a:r>
            <a:br>
              <a:rPr lang="en-US" altLang="ja-JP" sz="2800" dirty="0"/>
            </a:br>
            <a:r>
              <a:rPr lang="en-US" altLang="ja-JP" sz="2800" dirty="0"/>
              <a:t>3回も100個あるか、と聞いてくるのが変なので。100個欲しいとか、100個買うとは言ってないものね。</a:t>
            </a:r>
          </a:p>
          <a:p>
            <a:pPr fontAlgn="base"/>
            <a:r>
              <a:rPr lang="ja-JP" altLang="en-US" sz="2800" dirty="0"/>
              <a:t>妻：意味が分からない。</a:t>
            </a:r>
            <a:br>
              <a:rPr lang="en-US" altLang="ja-JP" sz="2800" dirty="0"/>
            </a:br>
            <a:endParaRPr lang="ja-JP" altLang="ja-JP" sz="2800" dirty="0"/>
          </a:p>
          <a:p>
            <a:endParaRPr kumimoji="1" lang="ja-JP" altLang="en-US" dirty="0"/>
          </a:p>
        </p:txBody>
      </p:sp>
    </p:spTree>
    <p:extLst>
      <p:ext uri="{BB962C8B-B14F-4D97-AF65-F5344CB8AC3E}">
        <p14:creationId xmlns:p14="http://schemas.microsoft.com/office/powerpoint/2010/main" val="1060825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72F144-2B98-4435-8631-8A5C04B47FDF}"/>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E6A54AAB-965A-45F3-BF62-568E5A1DDDAD}"/>
              </a:ext>
            </a:extLst>
          </p:cNvPr>
          <p:cNvSpPr>
            <a:spLocks noGrp="1"/>
          </p:cNvSpPr>
          <p:nvPr>
            <p:ph idx="1"/>
          </p:nvPr>
        </p:nvSpPr>
        <p:spPr/>
        <p:txBody>
          <a:bodyPr>
            <a:normAutofit/>
          </a:bodyPr>
          <a:lstStyle/>
          <a:p>
            <a:r>
              <a:rPr lang="ja-JP" altLang="ja-JP" sz="2800" dirty="0"/>
              <a:t>笑い話</a:t>
            </a:r>
            <a:r>
              <a:rPr lang="en-US" altLang="ja-JP" sz="2800" dirty="0"/>
              <a:t>F:</a:t>
            </a:r>
            <a:r>
              <a:rPr lang="ja-JP" altLang="ja-JP" sz="2800" dirty="0"/>
              <a:t>　</a:t>
            </a:r>
            <a:r>
              <a:rPr lang="ja-JP" altLang="en-US" sz="2800" dirty="0"/>
              <a:t>他人の牛を盗んだ男の話　</a:t>
            </a:r>
            <a:r>
              <a:rPr lang="ja-JP" altLang="en-US" sz="2800" dirty="0">
                <a:solidFill>
                  <a:srgbClr val="00B050"/>
                </a:solidFill>
              </a:rPr>
              <a:t> ＊ロシアの笑い</a:t>
            </a:r>
            <a:endParaRPr lang="en-US" altLang="ja-JP" sz="2800" dirty="0"/>
          </a:p>
          <a:p>
            <a:r>
              <a:rPr lang="ja-JP" altLang="ja-JP" sz="2800" dirty="0"/>
              <a:t>日本語話者：笑えない５９％。神父の立場に立ち、神父をだますのはひどいと思う。意味が分からない。</a:t>
            </a:r>
          </a:p>
          <a:p>
            <a:r>
              <a:rPr lang="ja-JP" altLang="ja-JP" sz="2800" dirty="0">
                <a:solidFill>
                  <a:srgbClr val="FF0000"/>
                </a:solidFill>
              </a:rPr>
              <a:t>中国語話者：笑えた過半数。</a:t>
            </a:r>
          </a:p>
          <a:p>
            <a:r>
              <a:rPr lang="ja-JP" altLang="ja-JP" sz="2800" dirty="0">
                <a:solidFill>
                  <a:srgbClr val="FF0000"/>
                </a:solidFill>
              </a:rPr>
              <a:t>岡の感想：</a:t>
            </a:r>
            <a:r>
              <a:rPr lang="ja-JP" altLang="en-US" sz="2800" dirty="0">
                <a:solidFill>
                  <a:srgbClr val="FF0000"/>
                </a:solidFill>
              </a:rPr>
              <a:t>笑えた。</a:t>
            </a:r>
            <a:r>
              <a:rPr lang="ja-JP" altLang="ja-JP" sz="2800" dirty="0"/>
              <a:t>　神父や懺悔という話</a:t>
            </a:r>
            <a:r>
              <a:rPr lang="ja-JP" altLang="en-US" sz="2800" dirty="0"/>
              <a:t>なので、</a:t>
            </a:r>
            <a:r>
              <a:rPr lang="ja-JP" altLang="ja-JP" sz="2800" dirty="0"/>
              <a:t>当事者としては考えにくい。単純に、話として落ちが面白い。</a:t>
            </a:r>
          </a:p>
          <a:p>
            <a:endParaRPr kumimoji="1" lang="ja-JP" altLang="en-US" dirty="0"/>
          </a:p>
        </p:txBody>
      </p:sp>
    </p:spTree>
    <p:extLst>
      <p:ext uri="{BB962C8B-B14F-4D97-AF65-F5344CB8AC3E}">
        <p14:creationId xmlns:p14="http://schemas.microsoft.com/office/powerpoint/2010/main" val="183559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A1A227-2A7B-4CF3-A0B3-34CCD358EA0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35B2045-811A-450E-86F2-2A5882FC25C1}"/>
              </a:ext>
            </a:extLst>
          </p:cNvPr>
          <p:cNvSpPr>
            <a:spLocks noGrp="1"/>
          </p:cNvSpPr>
          <p:nvPr>
            <p:ph idx="1"/>
          </p:nvPr>
        </p:nvSpPr>
        <p:spPr/>
        <p:txBody>
          <a:bodyPr/>
          <a:lstStyle/>
          <a:p>
            <a:pPr fontAlgn="base"/>
            <a:r>
              <a:rPr lang="ja-JP" altLang="en-US" sz="2800" dirty="0"/>
              <a:t>姉</a:t>
            </a:r>
            <a:r>
              <a:rPr lang="en-US" altLang="ja-JP" sz="2800" dirty="0"/>
              <a:t>1</a:t>
            </a:r>
            <a:r>
              <a:rPr lang="ja-JP" altLang="en-US" sz="2800" dirty="0"/>
              <a:t>：</a:t>
            </a:r>
            <a:r>
              <a:rPr lang="en-US" altLang="ja-JP" sz="2800" dirty="0"/>
              <a:t>F</a:t>
            </a:r>
            <a:r>
              <a:rPr lang="ja-JP" altLang="ja-JP" sz="2800" dirty="0"/>
              <a:t>はあまり面白くないです。神父さんが気の毒になる。</a:t>
            </a:r>
          </a:p>
          <a:p>
            <a:pPr fontAlgn="base"/>
            <a:r>
              <a:rPr lang="ja-JP" altLang="en-US" sz="2800" dirty="0"/>
              <a:t>兄：</a:t>
            </a:r>
            <a:r>
              <a:rPr lang="en-US" altLang="ja-JP" sz="2800" dirty="0"/>
              <a:t>F.</a:t>
            </a:r>
            <a:r>
              <a:rPr lang="ja-JP" altLang="ja-JP" sz="2800" dirty="0"/>
              <a:t>笑える</a:t>
            </a:r>
            <a:r>
              <a:rPr lang="en-US" altLang="ja-JP" sz="2800" dirty="0"/>
              <a:t>      </a:t>
            </a:r>
            <a:r>
              <a:rPr lang="ja-JP" altLang="ja-JP" sz="2800" dirty="0"/>
              <a:t>よく考えられてる。</a:t>
            </a:r>
          </a:p>
          <a:p>
            <a:r>
              <a:rPr lang="ja-JP" altLang="en-US" sz="2800" dirty="0"/>
              <a:t>姉２：</a:t>
            </a:r>
            <a:r>
              <a:rPr lang="en-US" altLang="ja-JP" sz="2800" dirty="0"/>
              <a:t>F</a:t>
            </a:r>
            <a:r>
              <a:rPr lang="ja-JP" altLang="ja-JP" sz="2800" dirty="0"/>
              <a:t>笑えない。ちょっとブラック。</a:t>
            </a:r>
          </a:p>
          <a:p>
            <a:r>
              <a:rPr lang="en-US" altLang="ja-JP" sz="2800" dirty="0"/>
              <a:t> </a:t>
            </a:r>
            <a:r>
              <a:rPr lang="ja-JP" altLang="en-US" sz="2800" dirty="0"/>
              <a:t>妻：</a:t>
            </a:r>
            <a:r>
              <a:rPr lang="ja-JP" altLang="ja-JP" sz="2800" dirty="0"/>
              <a:t>おもしろい。</a:t>
            </a:r>
            <a:r>
              <a:rPr lang="ja-JP" altLang="en-US" sz="2800" dirty="0"/>
              <a:t>ただ単なる</a:t>
            </a:r>
            <a:r>
              <a:rPr lang="ja-JP" altLang="ja-JP" sz="2800" dirty="0"/>
              <a:t>言葉の遊びだ。</a:t>
            </a:r>
            <a:endParaRPr lang="en-US" altLang="ja-JP" sz="2800" dirty="0"/>
          </a:p>
          <a:p>
            <a:endParaRPr lang="ja-JP" altLang="ja-JP" sz="2800" dirty="0"/>
          </a:p>
          <a:p>
            <a:endParaRPr lang="ja-JP" altLang="ja-JP" sz="2800" dirty="0"/>
          </a:p>
          <a:p>
            <a:endParaRPr kumimoji="1" lang="ja-JP" altLang="en-US" dirty="0"/>
          </a:p>
        </p:txBody>
      </p:sp>
    </p:spTree>
    <p:extLst>
      <p:ext uri="{BB962C8B-B14F-4D97-AF65-F5344CB8AC3E}">
        <p14:creationId xmlns:p14="http://schemas.microsoft.com/office/powerpoint/2010/main" val="303822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20317D-0D58-45D7-B5C4-ECE347B27351}"/>
              </a:ext>
            </a:extLst>
          </p:cNvPr>
          <p:cNvSpPr>
            <a:spLocks noGrp="1"/>
          </p:cNvSpPr>
          <p:nvPr>
            <p:ph type="title"/>
          </p:nvPr>
        </p:nvSpPr>
        <p:spPr>
          <a:xfrm>
            <a:off x="1066800" y="642593"/>
            <a:ext cx="10058400" cy="2355583"/>
          </a:xfrm>
        </p:spPr>
        <p:txBody>
          <a:bodyPr>
            <a:normAutofit/>
          </a:bodyPr>
          <a:lstStyle/>
          <a:p>
            <a:r>
              <a:rPr lang="ja-JP" altLang="en-US" dirty="0">
                <a:solidFill>
                  <a:srgbClr val="FF0000"/>
                </a:solidFill>
              </a:rPr>
              <a:t>大阪人＝中国語話者ではない。</a:t>
            </a:r>
            <a:br>
              <a:rPr lang="en-US" altLang="ja-JP" dirty="0">
                <a:solidFill>
                  <a:srgbClr val="FF0000"/>
                </a:solidFill>
              </a:rPr>
            </a:br>
            <a:r>
              <a:rPr lang="ja-JP" altLang="en-US" dirty="0">
                <a:solidFill>
                  <a:srgbClr val="FF0000"/>
                </a:solidFill>
              </a:rPr>
              <a:t>・</a:t>
            </a:r>
            <a:r>
              <a:rPr lang="ja-JP" altLang="en-US" sz="3100" dirty="0">
                <a:solidFill>
                  <a:srgbClr val="FF0000"/>
                </a:solidFill>
              </a:rPr>
              <a:t>事態臨場しているが笑うという場合もある。</a:t>
            </a:r>
            <a:br>
              <a:rPr lang="en-US" altLang="ja-JP" sz="3100" dirty="0">
                <a:solidFill>
                  <a:srgbClr val="FF0000"/>
                </a:solidFill>
              </a:rPr>
            </a:br>
            <a:r>
              <a:rPr lang="ja-JP" altLang="en-US" sz="3100" dirty="0">
                <a:solidFill>
                  <a:srgbClr val="FF0000"/>
                </a:solidFill>
              </a:rPr>
              <a:t>・純粋話の筋やオチに笑うということもある。</a:t>
            </a:r>
            <a:br>
              <a:rPr lang="ja-JP" altLang="en-US" sz="3100" dirty="0">
                <a:solidFill>
                  <a:srgbClr val="FF0000"/>
                </a:solidFill>
              </a:rPr>
            </a:br>
            <a:endParaRPr kumimoji="1" lang="ja-JP" altLang="en-US" sz="3100" dirty="0"/>
          </a:p>
        </p:txBody>
      </p:sp>
      <p:graphicFrame>
        <p:nvGraphicFramePr>
          <p:cNvPr id="4" name="コンテンツ プレースホルダー 3">
            <a:extLst>
              <a:ext uri="{FF2B5EF4-FFF2-40B4-BE49-F238E27FC236}">
                <a16:creationId xmlns:a16="http://schemas.microsoft.com/office/drawing/2014/main" id="{084942E1-D559-4B45-90A4-F8FE903E51D5}"/>
              </a:ext>
            </a:extLst>
          </p:cNvPr>
          <p:cNvGraphicFramePr>
            <a:graphicFrameLocks noGrp="1"/>
          </p:cNvGraphicFramePr>
          <p:nvPr>
            <p:ph idx="1"/>
            <p:extLst>
              <p:ext uri="{D42A27DB-BD31-4B8C-83A1-F6EECF244321}">
                <p14:modId xmlns:p14="http://schemas.microsoft.com/office/powerpoint/2010/main" val="2868264311"/>
              </p:ext>
            </p:extLst>
          </p:nvPr>
        </p:nvGraphicFramePr>
        <p:xfrm>
          <a:off x="1066800" y="2589254"/>
          <a:ext cx="9170376" cy="3024770"/>
        </p:xfrm>
        <a:graphic>
          <a:graphicData uri="http://schemas.openxmlformats.org/drawingml/2006/table">
            <a:tbl>
              <a:tblPr firstRow="1" bandRow="1">
                <a:tableStyleId>{5C22544A-7EE6-4342-B048-85BDC9FD1C3A}</a:tableStyleId>
              </a:tblPr>
              <a:tblGrid>
                <a:gridCol w="300443">
                  <a:extLst>
                    <a:ext uri="{9D8B030D-6E8A-4147-A177-3AD203B41FA5}">
                      <a16:colId xmlns:a16="http://schemas.microsoft.com/office/drawing/2014/main" val="3297163202"/>
                    </a:ext>
                  </a:extLst>
                </a:gridCol>
                <a:gridCol w="1859534">
                  <a:extLst>
                    <a:ext uri="{9D8B030D-6E8A-4147-A177-3AD203B41FA5}">
                      <a16:colId xmlns:a16="http://schemas.microsoft.com/office/drawing/2014/main" val="715253614"/>
                    </a:ext>
                  </a:extLst>
                </a:gridCol>
                <a:gridCol w="712177">
                  <a:extLst>
                    <a:ext uri="{9D8B030D-6E8A-4147-A177-3AD203B41FA5}">
                      <a16:colId xmlns:a16="http://schemas.microsoft.com/office/drawing/2014/main" val="4130875113"/>
                    </a:ext>
                  </a:extLst>
                </a:gridCol>
                <a:gridCol w="747346">
                  <a:extLst>
                    <a:ext uri="{9D8B030D-6E8A-4147-A177-3AD203B41FA5}">
                      <a16:colId xmlns:a16="http://schemas.microsoft.com/office/drawing/2014/main" val="3282854026"/>
                    </a:ext>
                  </a:extLst>
                </a:gridCol>
                <a:gridCol w="650631">
                  <a:extLst>
                    <a:ext uri="{9D8B030D-6E8A-4147-A177-3AD203B41FA5}">
                      <a16:colId xmlns:a16="http://schemas.microsoft.com/office/drawing/2014/main" val="1623209322"/>
                    </a:ext>
                  </a:extLst>
                </a:gridCol>
                <a:gridCol w="703384">
                  <a:extLst>
                    <a:ext uri="{9D8B030D-6E8A-4147-A177-3AD203B41FA5}">
                      <a16:colId xmlns:a16="http://schemas.microsoft.com/office/drawing/2014/main" val="3610724859"/>
                    </a:ext>
                  </a:extLst>
                </a:gridCol>
                <a:gridCol w="738554">
                  <a:extLst>
                    <a:ext uri="{9D8B030D-6E8A-4147-A177-3AD203B41FA5}">
                      <a16:colId xmlns:a16="http://schemas.microsoft.com/office/drawing/2014/main" val="3838887266"/>
                    </a:ext>
                  </a:extLst>
                </a:gridCol>
                <a:gridCol w="729762">
                  <a:extLst>
                    <a:ext uri="{9D8B030D-6E8A-4147-A177-3AD203B41FA5}">
                      <a16:colId xmlns:a16="http://schemas.microsoft.com/office/drawing/2014/main" val="1289863342"/>
                    </a:ext>
                  </a:extLst>
                </a:gridCol>
                <a:gridCol w="1310054">
                  <a:extLst>
                    <a:ext uri="{9D8B030D-6E8A-4147-A177-3AD203B41FA5}">
                      <a16:colId xmlns:a16="http://schemas.microsoft.com/office/drawing/2014/main" val="3376505331"/>
                    </a:ext>
                  </a:extLst>
                </a:gridCol>
                <a:gridCol w="1418491">
                  <a:extLst>
                    <a:ext uri="{9D8B030D-6E8A-4147-A177-3AD203B41FA5}">
                      <a16:colId xmlns:a16="http://schemas.microsoft.com/office/drawing/2014/main" val="3769623122"/>
                    </a:ext>
                  </a:extLst>
                </a:gridCol>
              </a:tblGrid>
              <a:tr h="555890">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a:t>日</a:t>
                      </a:r>
                    </a:p>
                  </a:txBody>
                  <a:tcPr/>
                </a:tc>
                <a:tc>
                  <a:txBody>
                    <a:bodyPr/>
                    <a:lstStyle/>
                    <a:p>
                      <a:r>
                        <a:rPr kumimoji="1" lang="ja-JP" altLang="en-US" dirty="0"/>
                        <a:t>中</a:t>
                      </a:r>
                    </a:p>
                  </a:txBody>
                  <a:tcPr/>
                </a:tc>
                <a:tc>
                  <a:txBody>
                    <a:bodyPr/>
                    <a:lstStyle/>
                    <a:p>
                      <a:r>
                        <a:rPr kumimoji="1" lang="ja-JP" altLang="en-US" dirty="0"/>
                        <a:t>岡</a:t>
                      </a:r>
                    </a:p>
                  </a:txBody>
                  <a:tcPr/>
                </a:tc>
                <a:tc>
                  <a:txBody>
                    <a:bodyPr/>
                    <a:lstStyle/>
                    <a:p>
                      <a:r>
                        <a:rPr kumimoji="1" lang="ja-JP" altLang="en-US" dirty="0"/>
                        <a:t>姉１</a:t>
                      </a:r>
                    </a:p>
                  </a:txBody>
                  <a:tcPr/>
                </a:tc>
                <a:tc>
                  <a:txBody>
                    <a:bodyPr/>
                    <a:lstStyle/>
                    <a:p>
                      <a:r>
                        <a:rPr kumimoji="1" lang="ja-JP" altLang="en-US" dirty="0"/>
                        <a:t>姉２</a:t>
                      </a:r>
                    </a:p>
                  </a:txBody>
                  <a:tcPr/>
                </a:tc>
                <a:tc>
                  <a:txBody>
                    <a:bodyPr/>
                    <a:lstStyle/>
                    <a:p>
                      <a:r>
                        <a:rPr kumimoji="1" lang="ja-JP" altLang="en-US" dirty="0"/>
                        <a:t>兄</a:t>
                      </a:r>
                    </a:p>
                  </a:txBody>
                  <a:tcPr/>
                </a:tc>
                <a:tc>
                  <a:txBody>
                    <a:bodyPr/>
                    <a:lstStyle/>
                    <a:p>
                      <a:r>
                        <a:rPr kumimoji="1" lang="ja-JP" altLang="en-US" dirty="0"/>
                        <a:t>笑える計</a:t>
                      </a:r>
                    </a:p>
                  </a:txBody>
                  <a:tcPr/>
                </a:tc>
                <a:tc>
                  <a:txBody>
                    <a:bodyPr/>
                    <a:lstStyle/>
                    <a:p>
                      <a:r>
                        <a:rPr kumimoji="1" lang="ja-JP" altLang="en-US" dirty="0"/>
                        <a:t>笑えない計</a:t>
                      </a:r>
                    </a:p>
                  </a:txBody>
                  <a:tcPr/>
                </a:tc>
                <a:extLst>
                  <a:ext uri="{0D108BD9-81ED-4DB2-BD59-A6C34878D82A}">
                    <a16:rowId xmlns:a16="http://schemas.microsoft.com/office/drawing/2014/main" val="2584301056"/>
                  </a:ext>
                </a:extLst>
              </a:tr>
              <a:tr h="317652">
                <a:tc>
                  <a:txBody>
                    <a:bodyPr/>
                    <a:lstStyle/>
                    <a:p>
                      <a:r>
                        <a:rPr kumimoji="1" lang="en-US" altLang="ja-JP" dirty="0"/>
                        <a:t>A</a:t>
                      </a:r>
                      <a:endParaRPr kumimoji="1" lang="ja-JP" altLang="en-US" dirty="0"/>
                    </a:p>
                  </a:txBody>
                  <a:tcPr/>
                </a:tc>
                <a:tc>
                  <a:txBody>
                    <a:bodyPr/>
                    <a:lstStyle/>
                    <a:p>
                      <a:r>
                        <a:rPr kumimoji="1" lang="ja-JP" altLang="en-US" dirty="0"/>
                        <a:t>女房とズボン</a:t>
                      </a:r>
                    </a:p>
                  </a:txBody>
                  <a:tcPr/>
                </a:tc>
                <a:tc>
                  <a:txBody>
                    <a:bodyPr/>
                    <a:lstStyle/>
                    <a:p>
                      <a:r>
                        <a:rPr kumimoji="1" lang="ja-JP" altLang="en-US" dirty="0"/>
                        <a:t>〇</a:t>
                      </a:r>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ja-JP" altLang="en-US" dirty="0"/>
                        <a:t>◎</a:t>
                      </a:r>
                    </a:p>
                  </a:txBody>
                  <a:tcPr/>
                </a:tc>
                <a:tc>
                  <a:txBody>
                    <a:bodyPr/>
                    <a:lstStyle/>
                    <a:p>
                      <a:r>
                        <a:rPr kumimoji="1" lang="ja-JP" altLang="en-US" dirty="0"/>
                        <a:t>〇</a:t>
                      </a:r>
                    </a:p>
                  </a:txBody>
                  <a:tcPr/>
                </a:tc>
                <a:tc>
                  <a:txBody>
                    <a:bodyPr/>
                    <a:lstStyle/>
                    <a:p>
                      <a:r>
                        <a:rPr kumimoji="1" lang="en-US" altLang="ja-JP" dirty="0"/>
                        <a:t>3</a:t>
                      </a:r>
                      <a:endParaRPr kumimoji="1" lang="ja-JP" altLang="en-US" dirty="0"/>
                    </a:p>
                  </a:txBody>
                  <a:tcPr/>
                </a:tc>
                <a:tc>
                  <a:txBody>
                    <a:bodyPr/>
                    <a:lstStyle/>
                    <a:p>
                      <a:r>
                        <a:rPr kumimoji="1" lang="ja-JP" altLang="en-US" dirty="0"/>
                        <a:t>３</a:t>
                      </a:r>
                    </a:p>
                  </a:txBody>
                  <a:tcPr/>
                </a:tc>
                <a:extLst>
                  <a:ext uri="{0D108BD9-81ED-4DB2-BD59-A6C34878D82A}">
                    <a16:rowId xmlns:a16="http://schemas.microsoft.com/office/drawing/2014/main" val="1076690852"/>
                  </a:ext>
                </a:extLst>
              </a:tr>
              <a:tr h="317652">
                <a:tc>
                  <a:txBody>
                    <a:bodyPr/>
                    <a:lstStyle/>
                    <a:p>
                      <a:r>
                        <a:rPr kumimoji="1" lang="en-US" altLang="ja-JP" dirty="0"/>
                        <a:t>B</a:t>
                      </a:r>
                      <a:endParaRPr kumimoji="1" lang="ja-JP" altLang="en-US" dirty="0"/>
                    </a:p>
                  </a:txBody>
                  <a:tcPr/>
                </a:tc>
                <a:tc>
                  <a:txBody>
                    <a:bodyPr/>
                    <a:lstStyle/>
                    <a:p>
                      <a:r>
                        <a:rPr kumimoji="1" lang="en-US" altLang="ja-JP" dirty="0"/>
                        <a:t>81</a:t>
                      </a:r>
                      <a:r>
                        <a:rPr kumimoji="1" lang="ja-JP" altLang="en-US" dirty="0"/>
                        <a:t>階マンション</a:t>
                      </a:r>
                    </a:p>
                  </a:txBody>
                  <a:tcPr/>
                </a:tc>
                <a:tc>
                  <a:txBody>
                    <a:bodyPr/>
                    <a:lstStyle/>
                    <a:p>
                      <a:r>
                        <a:rPr kumimoji="1" lang="en-US" altLang="ja-JP" dirty="0"/>
                        <a:t>×</a:t>
                      </a:r>
                      <a:endParaRPr kumimoji="1" lang="ja-JP" altLang="en-US" dirty="0"/>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ja-JP" altLang="en-US" dirty="0"/>
                        <a:t>◎</a:t>
                      </a:r>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en-US" altLang="ja-JP" dirty="0"/>
                        <a:t>5</a:t>
                      </a:r>
                      <a:endParaRPr kumimoji="1" lang="ja-JP" altLang="en-US" dirty="0"/>
                    </a:p>
                  </a:txBody>
                  <a:tcPr/>
                </a:tc>
                <a:tc>
                  <a:txBody>
                    <a:bodyPr/>
                    <a:lstStyle/>
                    <a:p>
                      <a:r>
                        <a:rPr kumimoji="1" lang="en-US" altLang="ja-JP" dirty="0"/>
                        <a:t>1</a:t>
                      </a:r>
                      <a:endParaRPr kumimoji="1" lang="ja-JP" altLang="en-US" dirty="0"/>
                    </a:p>
                  </a:txBody>
                  <a:tcPr/>
                </a:tc>
                <a:extLst>
                  <a:ext uri="{0D108BD9-81ED-4DB2-BD59-A6C34878D82A}">
                    <a16:rowId xmlns:a16="http://schemas.microsoft.com/office/drawing/2014/main" val="5949793"/>
                  </a:ext>
                </a:extLst>
              </a:tr>
              <a:tr h="317652">
                <a:tc>
                  <a:txBody>
                    <a:bodyPr/>
                    <a:lstStyle/>
                    <a:p>
                      <a:r>
                        <a:rPr kumimoji="1" lang="en-US" altLang="ja-JP" dirty="0"/>
                        <a:t>C</a:t>
                      </a:r>
                      <a:endParaRPr kumimoji="1" lang="ja-JP" altLang="en-US" dirty="0"/>
                    </a:p>
                  </a:txBody>
                  <a:tcPr/>
                </a:tc>
                <a:tc>
                  <a:txBody>
                    <a:bodyPr/>
                    <a:lstStyle/>
                    <a:p>
                      <a:r>
                        <a:rPr kumimoji="1" lang="ja-JP" altLang="en-US" dirty="0"/>
                        <a:t>二重まぶた</a:t>
                      </a:r>
                    </a:p>
                  </a:txBody>
                  <a:tcPr/>
                </a:tc>
                <a:tc>
                  <a:txBody>
                    <a:bodyPr/>
                    <a:lstStyle/>
                    <a:p>
                      <a:r>
                        <a:rPr kumimoji="1" lang="en-US" altLang="ja-JP" dirty="0"/>
                        <a:t>×</a:t>
                      </a:r>
                      <a:endParaRPr kumimoji="1" lang="ja-JP" altLang="en-US" dirty="0"/>
                    </a:p>
                  </a:txBody>
                  <a:tcPr/>
                </a:tc>
                <a:tc>
                  <a:txBody>
                    <a:bodyPr/>
                    <a:lstStyle/>
                    <a:p>
                      <a:r>
                        <a:rPr kumimoji="1" lang="ja-JP" altLang="en-US" dirty="0"/>
                        <a:t>〇</a:t>
                      </a:r>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en-US" altLang="ja-JP" dirty="0"/>
                        <a:t>1</a:t>
                      </a:r>
                      <a:endParaRPr kumimoji="1" lang="ja-JP" altLang="en-US" dirty="0"/>
                    </a:p>
                  </a:txBody>
                  <a:tcPr/>
                </a:tc>
                <a:tc>
                  <a:txBody>
                    <a:bodyPr/>
                    <a:lstStyle/>
                    <a:p>
                      <a:r>
                        <a:rPr kumimoji="1" lang="en-US" altLang="ja-JP" dirty="0"/>
                        <a:t>5</a:t>
                      </a:r>
                      <a:endParaRPr kumimoji="1" lang="ja-JP" altLang="en-US" dirty="0"/>
                    </a:p>
                  </a:txBody>
                  <a:tcPr/>
                </a:tc>
                <a:extLst>
                  <a:ext uri="{0D108BD9-81ED-4DB2-BD59-A6C34878D82A}">
                    <a16:rowId xmlns:a16="http://schemas.microsoft.com/office/drawing/2014/main" val="546469573"/>
                  </a:ext>
                </a:extLst>
              </a:tr>
              <a:tr h="317652">
                <a:tc>
                  <a:txBody>
                    <a:bodyPr/>
                    <a:lstStyle/>
                    <a:p>
                      <a:r>
                        <a:rPr kumimoji="1" lang="en-US" altLang="ja-JP" dirty="0"/>
                        <a:t>D</a:t>
                      </a:r>
                      <a:endParaRPr kumimoji="1" lang="ja-JP" altLang="en-US" dirty="0"/>
                    </a:p>
                  </a:txBody>
                  <a:tcPr/>
                </a:tc>
                <a:tc>
                  <a:txBody>
                    <a:bodyPr/>
                    <a:lstStyle/>
                    <a:p>
                      <a:r>
                        <a:rPr kumimoji="1" lang="ja-JP" altLang="en-US" dirty="0"/>
                        <a:t>公衆電話</a:t>
                      </a:r>
                    </a:p>
                  </a:txBody>
                  <a:tcPr/>
                </a:tc>
                <a:tc>
                  <a:txBody>
                    <a:bodyPr/>
                    <a:lstStyle/>
                    <a:p>
                      <a:r>
                        <a:rPr kumimoji="1" lang="ja-JP" altLang="en-US" dirty="0"/>
                        <a:t>〇</a:t>
                      </a:r>
                    </a:p>
                  </a:txBody>
                  <a:tcPr/>
                </a:tc>
                <a:tc>
                  <a:txBody>
                    <a:bodyPr/>
                    <a:lstStyle/>
                    <a:p>
                      <a:r>
                        <a:rPr kumimoji="1" lang="ja-JP" altLang="en-US" dirty="0"/>
                        <a:t>△</a:t>
                      </a:r>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en-US" altLang="ja-JP" dirty="0"/>
                        <a:t>6</a:t>
                      </a:r>
                      <a:endParaRPr kumimoji="1" lang="ja-JP" altLang="en-US" dirty="0"/>
                    </a:p>
                  </a:txBody>
                  <a:tcPr/>
                </a:tc>
                <a:tc>
                  <a:txBody>
                    <a:bodyPr/>
                    <a:lstStyle/>
                    <a:p>
                      <a:r>
                        <a:rPr kumimoji="1" lang="en-US" altLang="ja-JP" dirty="0"/>
                        <a:t>0</a:t>
                      </a:r>
                      <a:endParaRPr kumimoji="1" lang="ja-JP" altLang="en-US" dirty="0"/>
                    </a:p>
                  </a:txBody>
                  <a:tcPr/>
                </a:tc>
                <a:extLst>
                  <a:ext uri="{0D108BD9-81ED-4DB2-BD59-A6C34878D82A}">
                    <a16:rowId xmlns:a16="http://schemas.microsoft.com/office/drawing/2014/main" val="709149221"/>
                  </a:ext>
                </a:extLst>
              </a:tr>
              <a:tr h="555890">
                <a:tc>
                  <a:txBody>
                    <a:bodyPr/>
                    <a:lstStyle/>
                    <a:p>
                      <a:r>
                        <a:rPr kumimoji="1" lang="en-US" altLang="ja-JP" dirty="0"/>
                        <a:t>E</a:t>
                      </a:r>
                      <a:endParaRPr kumimoji="1" lang="ja-JP" altLang="en-US" dirty="0"/>
                    </a:p>
                  </a:txBody>
                  <a:tcPr/>
                </a:tc>
                <a:tc>
                  <a:txBody>
                    <a:bodyPr/>
                    <a:lstStyle/>
                    <a:p>
                      <a:r>
                        <a:rPr kumimoji="1" lang="ja-JP" altLang="en-US" dirty="0"/>
                        <a:t>ウサギとメロンパン</a:t>
                      </a:r>
                    </a:p>
                  </a:txBody>
                  <a:tcPr/>
                </a:tc>
                <a:tc>
                  <a:txBody>
                    <a:bodyPr/>
                    <a:lstStyle/>
                    <a:p>
                      <a:r>
                        <a:rPr kumimoji="1" lang="en-US" altLang="ja-JP" dirty="0"/>
                        <a:t>×</a:t>
                      </a:r>
                      <a:endParaRPr kumimoji="1" lang="ja-JP" altLang="en-US" dirty="0"/>
                    </a:p>
                  </a:txBody>
                  <a:tcPr/>
                </a:tc>
                <a:tc>
                  <a:txBody>
                    <a:bodyPr/>
                    <a:lstStyle/>
                    <a:p>
                      <a:r>
                        <a:rPr kumimoji="1" lang="ja-JP" altLang="en-US" dirty="0"/>
                        <a:t>〇</a:t>
                      </a:r>
                    </a:p>
                  </a:txBody>
                  <a:tcPr/>
                </a:tc>
                <a:tc>
                  <a:txBody>
                    <a:bodyPr/>
                    <a:lstStyle/>
                    <a:p>
                      <a:r>
                        <a:rPr kumimoji="1" lang="en-US" altLang="ja-JP" dirty="0"/>
                        <a:t>×</a:t>
                      </a:r>
                      <a:endParaRPr kumimoji="1" lang="ja-JP" altLang="en-US" dirty="0"/>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en-US" altLang="ja-JP" dirty="0"/>
                        <a:t>4</a:t>
                      </a:r>
                      <a:endParaRPr kumimoji="1" lang="ja-JP" altLang="en-US" dirty="0"/>
                    </a:p>
                  </a:txBody>
                  <a:tcPr/>
                </a:tc>
                <a:tc>
                  <a:txBody>
                    <a:bodyPr/>
                    <a:lstStyle/>
                    <a:p>
                      <a:r>
                        <a:rPr kumimoji="1" lang="en-US" altLang="ja-JP" dirty="0"/>
                        <a:t>2</a:t>
                      </a:r>
                      <a:endParaRPr kumimoji="1" lang="ja-JP" altLang="en-US" dirty="0"/>
                    </a:p>
                  </a:txBody>
                  <a:tcPr/>
                </a:tc>
                <a:extLst>
                  <a:ext uri="{0D108BD9-81ED-4DB2-BD59-A6C34878D82A}">
                    <a16:rowId xmlns:a16="http://schemas.microsoft.com/office/drawing/2014/main" val="2576428616"/>
                  </a:ext>
                </a:extLst>
              </a:tr>
              <a:tr h="317652">
                <a:tc>
                  <a:txBody>
                    <a:bodyPr/>
                    <a:lstStyle/>
                    <a:p>
                      <a:r>
                        <a:rPr kumimoji="1" lang="en-US" altLang="ja-JP" dirty="0"/>
                        <a:t>F</a:t>
                      </a:r>
                      <a:endParaRPr kumimoji="1" lang="ja-JP" altLang="en-US" dirty="0"/>
                    </a:p>
                  </a:txBody>
                  <a:tcPr/>
                </a:tc>
                <a:tc>
                  <a:txBody>
                    <a:bodyPr/>
                    <a:lstStyle/>
                    <a:p>
                      <a:r>
                        <a:rPr kumimoji="1" lang="ja-JP" altLang="en-US" dirty="0"/>
                        <a:t>牛を盗んだ男</a:t>
                      </a:r>
                    </a:p>
                  </a:txBody>
                  <a:tcPr/>
                </a:tc>
                <a:tc>
                  <a:txBody>
                    <a:bodyPr/>
                    <a:lstStyle/>
                    <a:p>
                      <a:r>
                        <a:rPr kumimoji="1" lang="en-US" altLang="ja-JP" dirty="0"/>
                        <a:t>×</a:t>
                      </a:r>
                      <a:endParaRPr kumimoji="1" lang="ja-JP" altLang="en-US" dirty="0"/>
                    </a:p>
                  </a:txBody>
                  <a:tcPr/>
                </a:tc>
                <a:tc>
                  <a:txBody>
                    <a:bodyPr/>
                    <a:lstStyle/>
                    <a:p>
                      <a:r>
                        <a:rPr kumimoji="1" lang="ja-JP" altLang="en-US" dirty="0"/>
                        <a:t>〇</a:t>
                      </a:r>
                    </a:p>
                  </a:txBody>
                  <a:tcPr/>
                </a:tc>
                <a:tc>
                  <a:txBody>
                    <a:bodyPr/>
                    <a:lstStyle/>
                    <a:p>
                      <a:r>
                        <a:rPr kumimoji="1" lang="ja-JP" altLang="en-US" dirty="0"/>
                        <a:t>〇</a:t>
                      </a:r>
                    </a:p>
                  </a:txBody>
                  <a:tcPr/>
                </a:tc>
                <a:tc>
                  <a:txBody>
                    <a:bodyPr/>
                    <a:lstStyle/>
                    <a:p>
                      <a:r>
                        <a:rPr kumimoji="1" lang="en-US" altLang="ja-JP" dirty="0"/>
                        <a:t>×</a:t>
                      </a:r>
                      <a:endParaRPr kumimoji="1" lang="ja-JP" altLang="en-US" dirty="0"/>
                    </a:p>
                  </a:txBody>
                  <a:tcPr/>
                </a:tc>
                <a:tc>
                  <a:txBody>
                    <a:bodyPr/>
                    <a:lstStyle/>
                    <a:p>
                      <a:r>
                        <a:rPr kumimoji="1" lang="en-US" altLang="ja-JP" dirty="0"/>
                        <a:t>×</a:t>
                      </a:r>
                      <a:endParaRPr kumimoji="1" lang="ja-JP" altLang="en-US" dirty="0"/>
                    </a:p>
                  </a:txBody>
                  <a:tcPr/>
                </a:tc>
                <a:tc>
                  <a:txBody>
                    <a:bodyPr/>
                    <a:lstStyle/>
                    <a:p>
                      <a:r>
                        <a:rPr kumimoji="1" lang="ja-JP" altLang="en-US" dirty="0"/>
                        <a:t>〇</a:t>
                      </a:r>
                    </a:p>
                  </a:txBody>
                  <a:tcPr/>
                </a:tc>
                <a:tc>
                  <a:txBody>
                    <a:bodyPr/>
                    <a:lstStyle/>
                    <a:p>
                      <a:r>
                        <a:rPr kumimoji="1" lang="en-US" altLang="ja-JP" dirty="0"/>
                        <a:t>3</a:t>
                      </a:r>
                      <a:endParaRPr kumimoji="1" lang="ja-JP" altLang="en-US" dirty="0"/>
                    </a:p>
                  </a:txBody>
                  <a:tcPr/>
                </a:tc>
                <a:tc>
                  <a:txBody>
                    <a:bodyPr/>
                    <a:lstStyle/>
                    <a:p>
                      <a:r>
                        <a:rPr kumimoji="1" lang="ja-JP" altLang="en-US" dirty="0"/>
                        <a:t>３</a:t>
                      </a:r>
                    </a:p>
                  </a:txBody>
                  <a:tcPr/>
                </a:tc>
                <a:extLst>
                  <a:ext uri="{0D108BD9-81ED-4DB2-BD59-A6C34878D82A}">
                    <a16:rowId xmlns:a16="http://schemas.microsoft.com/office/drawing/2014/main" val="2775641065"/>
                  </a:ext>
                </a:extLst>
              </a:tr>
            </a:tbl>
          </a:graphicData>
        </a:graphic>
      </p:graphicFrame>
    </p:spTree>
    <p:extLst>
      <p:ext uri="{BB962C8B-B14F-4D97-AF65-F5344CB8AC3E}">
        <p14:creationId xmlns:p14="http://schemas.microsoft.com/office/powerpoint/2010/main" val="1032621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4CC2EB-1019-403E-BA1C-B9814753D238}"/>
              </a:ext>
            </a:extLst>
          </p:cNvPr>
          <p:cNvSpPr>
            <a:spLocks noGrp="1"/>
          </p:cNvSpPr>
          <p:nvPr>
            <p:ph type="title"/>
          </p:nvPr>
        </p:nvSpPr>
        <p:spPr/>
        <p:txBody>
          <a:bodyPr>
            <a:normAutofit/>
          </a:bodyPr>
          <a:lstStyle/>
          <a:p>
            <a:r>
              <a:rPr lang="ja-JP" altLang="en-US" dirty="0"/>
              <a:t>大阪</a:t>
            </a:r>
            <a:r>
              <a:rPr kumimoji="1" lang="ja-JP" altLang="en-US" dirty="0"/>
              <a:t>の笑い　</a:t>
            </a:r>
            <a:r>
              <a:rPr lang="ja-JP" altLang="ja-JP" dirty="0"/>
              <a:t>井上（</a:t>
            </a:r>
            <a:r>
              <a:rPr lang="en-US" altLang="ja-JP" dirty="0"/>
              <a:t>2003</a:t>
            </a:r>
            <a:r>
              <a:rPr lang="ja-JP"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CDA9B104-4238-498B-BA52-68BE461520AF}"/>
              </a:ext>
            </a:extLst>
          </p:cNvPr>
          <p:cNvSpPr>
            <a:spLocks noGrp="1"/>
          </p:cNvSpPr>
          <p:nvPr>
            <p:ph idx="1"/>
          </p:nvPr>
        </p:nvSpPr>
        <p:spPr/>
        <p:txBody>
          <a:bodyPr>
            <a:normAutofit fontScale="92500"/>
          </a:bodyPr>
          <a:lstStyle/>
          <a:p>
            <a:r>
              <a:rPr lang="ja-JP" altLang="ja-JP" sz="2400" dirty="0"/>
              <a:t>笑うことの大切さ</a:t>
            </a:r>
            <a:r>
              <a:rPr lang="en-US" altLang="ja-JP" sz="2400" dirty="0"/>
              <a:t>…</a:t>
            </a:r>
            <a:r>
              <a:rPr lang="ja-JP" altLang="en-US" sz="2400" dirty="0"/>
              <a:t>　笑いはそもそも対象化しておこるものだ</a:t>
            </a:r>
            <a:endParaRPr lang="ja-JP" altLang="ja-JP" sz="2400" dirty="0"/>
          </a:p>
          <a:p>
            <a:r>
              <a:rPr lang="ja-JP" altLang="ja-JP" sz="2400" dirty="0"/>
              <a:t>「嫌な俗事を忘れているから笑えるのであって、笑いは、この嫌な俗事を一時的にしろ、自分から切り離してくれます。自己を無にすると言ってもよいかもしれません。そのことによって、心にゆとりが生じるわけです。落ち込んで抜け出られなかった枠の外に踏み出て、外側から自分の目を獲得することになります。…</a:t>
            </a:r>
            <a:r>
              <a:rPr lang="ja-JP" altLang="ja-JP" sz="2400" u="sng" dirty="0">
                <a:solidFill>
                  <a:srgbClr val="FF0000"/>
                </a:solidFill>
              </a:rPr>
              <a:t>笑いは、物事を、ひいては自分自身をも笑いの対象として取り上げ、相対化し、複眼的な見方を可能にします。自分離れを起こして、本来の自分を取り戻すということになります</a:t>
            </a:r>
            <a:r>
              <a:rPr lang="ja-JP" altLang="ja-JP" sz="2400" dirty="0">
                <a:solidFill>
                  <a:srgbClr val="FF0000"/>
                </a:solidFill>
              </a:rPr>
              <a:t>。</a:t>
            </a:r>
            <a:r>
              <a:rPr lang="ja-JP" altLang="ja-JP" sz="2400" dirty="0"/>
              <a:t>」（ⅰ</a:t>
            </a:r>
            <a:r>
              <a:rPr lang="en-US" altLang="ja-JP" sz="2400" dirty="0"/>
              <a:t>,</a:t>
            </a:r>
            <a:r>
              <a:rPr lang="ja-JP" altLang="ja-JP" sz="2400" dirty="0"/>
              <a:t>ⅱ）</a:t>
            </a:r>
            <a:endParaRPr lang="en-US" altLang="ja-JP" sz="2400" dirty="0"/>
          </a:p>
          <a:p>
            <a:r>
              <a:rPr lang="ja-JP" altLang="ja-JP" sz="2400" dirty="0"/>
              <a:t>自分の失敗を笑う、自分をアホにする</a:t>
            </a:r>
            <a:r>
              <a:rPr lang="ja-JP" altLang="en-US" sz="2400" dirty="0">
                <a:solidFill>
                  <a:srgbClr val="FF0000"/>
                </a:solidFill>
              </a:rPr>
              <a:t>ー「当事者離れ」と笑い</a:t>
            </a:r>
            <a:endParaRPr lang="ja-JP" altLang="ja-JP" sz="2400" dirty="0">
              <a:solidFill>
                <a:srgbClr val="FF0000"/>
              </a:solidFill>
            </a:endParaRPr>
          </a:p>
          <a:p>
            <a:pPr marL="0" indent="0">
              <a:buNone/>
            </a:pPr>
            <a:r>
              <a:rPr lang="en-US" altLang="ja-JP" sz="2400" dirty="0"/>
              <a:t> </a:t>
            </a:r>
            <a:r>
              <a:rPr lang="ja-JP" altLang="ja-JP" sz="2400" dirty="0"/>
              <a:t>「堪忍したっとくなはれ」「叱ったっとくなはれ」</a:t>
            </a:r>
          </a:p>
          <a:p>
            <a:endParaRPr kumimoji="1" lang="ja-JP" altLang="en-US" dirty="0"/>
          </a:p>
        </p:txBody>
      </p:sp>
    </p:spTree>
    <p:extLst>
      <p:ext uri="{BB962C8B-B14F-4D97-AF65-F5344CB8AC3E}">
        <p14:creationId xmlns:p14="http://schemas.microsoft.com/office/powerpoint/2010/main" val="3004345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E72FF-F336-4C03-A797-9859A91B17D5}"/>
              </a:ext>
            </a:extLst>
          </p:cNvPr>
          <p:cNvSpPr>
            <a:spLocks noGrp="1"/>
          </p:cNvSpPr>
          <p:nvPr>
            <p:ph type="title"/>
          </p:nvPr>
        </p:nvSpPr>
        <p:spPr/>
        <p:txBody>
          <a:bodyPr>
            <a:normAutofit/>
          </a:bodyPr>
          <a:lstStyle/>
          <a:p>
            <a:r>
              <a:rPr kumimoji="1" lang="ja-JP" altLang="en-US" dirty="0"/>
              <a:t>大阪ことば学　尾上（</a:t>
            </a:r>
            <a:r>
              <a:rPr kumimoji="1" lang="en-US" altLang="ja-JP" dirty="0"/>
              <a:t>1999</a:t>
            </a:r>
            <a:r>
              <a:rPr kumimoji="1" lang="ja-JP" altLang="en-US" dirty="0"/>
              <a:t>）</a:t>
            </a:r>
          </a:p>
        </p:txBody>
      </p:sp>
      <p:sp>
        <p:nvSpPr>
          <p:cNvPr id="3" name="コンテンツ プレースホルダー 2">
            <a:extLst>
              <a:ext uri="{FF2B5EF4-FFF2-40B4-BE49-F238E27FC236}">
                <a16:creationId xmlns:a16="http://schemas.microsoft.com/office/drawing/2014/main" id="{473C44CF-BD7A-4447-B5FD-5821C35C95B7}"/>
              </a:ext>
            </a:extLst>
          </p:cNvPr>
          <p:cNvSpPr>
            <a:spLocks noGrp="1"/>
          </p:cNvSpPr>
          <p:nvPr>
            <p:ph idx="1"/>
          </p:nvPr>
        </p:nvSpPr>
        <p:spPr/>
        <p:txBody>
          <a:bodyPr>
            <a:normAutofit lnSpcReduction="10000"/>
          </a:bodyPr>
          <a:lstStyle/>
          <a:p>
            <a:r>
              <a:rPr kumimoji="1" lang="ja-JP" altLang="en-US" sz="2400" dirty="0"/>
              <a:t>大阪人の</a:t>
            </a:r>
            <a:r>
              <a:rPr lang="ja-JP" altLang="en-US" sz="2400" dirty="0"/>
              <a:t>感覚の</a:t>
            </a:r>
            <a:r>
              <a:rPr kumimoji="1" lang="ja-JP" altLang="en-US" sz="2400" dirty="0"/>
              <a:t>特徴</a:t>
            </a:r>
            <a:endParaRPr kumimoji="1" lang="en-US" altLang="ja-JP" sz="2400" dirty="0"/>
          </a:p>
          <a:p>
            <a:r>
              <a:rPr lang="ja-JP" altLang="en-US" sz="2400" dirty="0">
                <a:solidFill>
                  <a:srgbClr val="FF0000"/>
                </a:solidFill>
              </a:rPr>
              <a:t>相手との距離の近さー自分と相手が同じ角度でものを見る感覚</a:t>
            </a:r>
            <a:endParaRPr lang="en-US" altLang="ja-JP" sz="2400" dirty="0">
              <a:solidFill>
                <a:srgbClr val="FF0000"/>
              </a:solidFill>
            </a:endParaRPr>
          </a:p>
          <a:p>
            <a:r>
              <a:rPr kumimoji="1" lang="ja-JP" altLang="en-US" sz="2400" dirty="0"/>
              <a:t>近鉄阿部野橋駅の切符の自動販売機で、釣銭が多く出すぎてびっくりしている女子学生に向かって、隣の列のおじさんが、すかさず「まあ、姉ちゃん、安う乗んなはれ」と声をかけた。</a:t>
            </a:r>
            <a:endParaRPr kumimoji="1" lang="en-US" altLang="ja-JP" sz="2400" dirty="0"/>
          </a:p>
          <a:p>
            <a:r>
              <a:rPr lang="ja-JP" altLang="en-US" sz="2600" dirty="0">
                <a:solidFill>
                  <a:srgbClr val="FF0000"/>
                </a:solidFill>
              </a:rPr>
              <a:t>相手との共同作業の感覚</a:t>
            </a:r>
            <a:endParaRPr lang="en-US" altLang="ja-JP" sz="2600" dirty="0">
              <a:solidFill>
                <a:srgbClr val="FF0000"/>
              </a:solidFill>
            </a:endParaRPr>
          </a:p>
          <a:p>
            <a:r>
              <a:rPr lang="ja-JP" altLang="en-US" sz="2400" dirty="0"/>
              <a:t>大阪駅前の</a:t>
            </a:r>
            <a:r>
              <a:rPr lang="ja-JP" altLang="ja-JP" sz="2400" dirty="0"/>
              <a:t>横断歩道で赤信号の間に道路のこちら側にいる信号待ちの人が急にピッチャーの投球モーションの身振りを始めたら、道路の向こう側で同じく信号待ちしている人が、どう反応するか実験したところ、自然に座り込んでキャッチャーの構えをとった。</a:t>
            </a:r>
            <a:endParaRPr lang="en-US" altLang="ja-JP" sz="2400" dirty="0"/>
          </a:p>
          <a:p>
            <a:endParaRPr kumimoji="1" lang="en-US" altLang="ja-JP" sz="2400" dirty="0"/>
          </a:p>
          <a:p>
            <a:endParaRPr kumimoji="1" lang="en-US" altLang="ja-JP" sz="2400" dirty="0"/>
          </a:p>
        </p:txBody>
      </p:sp>
    </p:spTree>
    <p:extLst>
      <p:ext uri="{BB962C8B-B14F-4D97-AF65-F5344CB8AC3E}">
        <p14:creationId xmlns:p14="http://schemas.microsoft.com/office/powerpoint/2010/main" val="301703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8F128B-F982-42D4-A2C9-882160B3FAB0}"/>
              </a:ext>
            </a:extLst>
          </p:cNvPr>
          <p:cNvSpPr>
            <a:spLocks noGrp="1"/>
          </p:cNvSpPr>
          <p:nvPr>
            <p:ph type="title"/>
          </p:nvPr>
        </p:nvSpPr>
        <p:spPr/>
        <p:txBody>
          <a:bodyPr/>
          <a:lstStyle/>
          <a:p>
            <a:r>
              <a:rPr kumimoji="1" lang="ja-JP" altLang="en-US" dirty="0"/>
              <a:t>大阪人の笑いと言葉</a:t>
            </a:r>
          </a:p>
        </p:txBody>
      </p:sp>
      <p:sp>
        <p:nvSpPr>
          <p:cNvPr id="3" name="コンテンツ プレースホルダー 2">
            <a:extLst>
              <a:ext uri="{FF2B5EF4-FFF2-40B4-BE49-F238E27FC236}">
                <a16:creationId xmlns:a16="http://schemas.microsoft.com/office/drawing/2014/main" id="{420C8C98-13AC-4B23-8B11-0F55EBA53D83}"/>
              </a:ext>
            </a:extLst>
          </p:cNvPr>
          <p:cNvSpPr>
            <a:spLocks noGrp="1"/>
          </p:cNvSpPr>
          <p:nvPr>
            <p:ph idx="1"/>
          </p:nvPr>
        </p:nvSpPr>
        <p:spPr/>
        <p:txBody>
          <a:bodyPr>
            <a:normAutofit/>
          </a:bodyPr>
          <a:lstStyle/>
          <a:p>
            <a:r>
              <a:rPr kumimoji="1" lang="ja-JP" altLang="en-US" sz="3600" dirty="0"/>
              <a:t>当事者離れと含羞</a:t>
            </a:r>
            <a:endParaRPr kumimoji="1" lang="en-US" altLang="ja-JP" sz="3600" dirty="0"/>
          </a:p>
          <a:p>
            <a:r>
              <a:rPr lang="ja-JP" altLang="ja-JP" sz="2400" dirty="0"/>
              <a:t>会話１　</a:t>
            </a:r>
            <a:r>
              <a:rPr lang="en-US" altLang="ja-JP" sz="2400" dirty="0"/>
              <a:t>A</a:t>
            </a:r>
            <a:r>
              <a:rPr lang="ja-JP" altLang="ja-JP" sz="2400" dirty="0"/>
              <a:t>「君、結婚したんやてなあ。おめでとう」</a:t>
            </a:r>
          </a:p>
          <a:p>
            <a:r>
              <a:rPr lang="ja-JP" altLang="ja-JP" sz="2400" dirty="0"/>
              <a:t>　　　　</a:t>
            </a:r>
            <a:r>
              <a:rPr lang="en-US" altLang="ja-JP" sz="2400" dirty="0"/>
              <a:t>B</a:t>
            </a:r>
            <a:r>
              <a:rPr lang="ja-JP" altLang="ja-JP" sz="2400" dirty="0"/>
              <a:t>「いや、ありがとう」</a:t>
            </a:r>
          </a:p>
          <a:p>
            <a:r>
              <a:rPr lang="ja-JP" altLang="ja-JP" sz="2400" dirty="0"/>
              <a:t>　　　　</a:t>
            </a:r>
            <a:r>
              <a:rPr lang="en-US" altLang="ja-JP" sz="2400" dirty="0"/>
              <a:t>A</a:t>
            </a:r>
            <a:r>
              <a:rPr lang="ja-JP" altLang="ja-JP" sz="2400" dirty="0"/>
              <a:t>「ところで、君、ポケットに大きな風呂敷入れて、なんのつ</a:t>
            </a:r>
            <a:r>
              <a:rPr lang="ja-JP" altLang="en-US" sz="2400" dirty="0"/>
              <a:t>　  </a:t>
            </a:r>
            <a:r>
              <a:rPr lang="ja-JP" altLang="ja-JP" sz="2400" dirty="0"/>
              <a:t>もりや」</a:t>
            </a:r>
          </a:p>
          <a:p>
            <a:r>
              <a:rPr lang="ja-JP" altLang="ja-JP" sz="2400" dirty="0"/>
              <a:t>　　　　</a:t>
            </a:r>
            <a:r>
              <a:rPr lang="en-US" altLang="ja-JP" sz="2400" dirty="0"/>
              <a:t>B</a:t>
            </a:r>
            <a:r>
              <a:rPr lang="ja-JP" altLang="ja-JP" sz="2400" dirty="0"/>
              <a:t>「今日、あんたに会うから、結婚祝いの置時計かなんかくれるやろ思て、それをこの風呂敷で包んで帰んねん」</a:t>
            </a:r>
          </a:p>
          <a:p>
            <a:r>
              <a:rPr lang="ja-JP" altLang="ja-JP" sz="2400" dirty="0"/>
              <a:t>　　　　</a:t>
            </a:r>
            <a:r>
              <a:rPr lang="en-US" altLang="ja-JP" sz="2400" dirty="0"/>
              <a:t>A</a:t>
            </a:r>
            <a:r>
              <a:rPr lang="ja-JP" altLang="ja-JP" sz="2400" dirty="0"/>
              <a:t>「</a:t>
            </a:r>
            <a:r>
              <a:rPr lang="en-US" altLang="ja-JP" sz="2400" dirty="0"/>
              <a:t>○○○○</a:t>
            </a:r>
            <a:r>
              <a:rPr lang="ja-JP" altLang="ja-JP" sz="2400" dirty="0"/>
              <a:t>」</a:t>
            </a:r>
            <a:r>
              <a:rPr lang="ja-JP" altLang="en-US" sz="2400" dirty="0"/>
              <a:t>　（つっこんでください）</a:t>
            </a:r>
            <a:endParaRPr lang="ja-JP" altLang="ja-JP" sz="2400" dirty="0"/>
          </a:p>
          <a:p>
            <a:endParaRPr kumimoji="1" lang="ja-JP" altLang="en-US" sz="3600" dirty="0"/>
          </a:p>
        </p:txBody>
      </p:sp>
    </p:spTree>
    <p:extLst>
      <p:ext uri="{BB962C8B-B14F-4D97-AF65-F5344CB8AC3E}">
        <p14:creationId xmlns:p14="http://schemas.microsoft.com/office/powerpoint/2010/main" val="408577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F309BB-269C-4CD4-A4B0-CF28238FD763}"/>
              </a:ext>
            </a:extLst>
          </p:cNvPr>
          <p:cNvSpPr>
            <a:spLocks noGrp="1"/>
          </p:cNvSpPr>
          <p:nvPr>
            <p:ph type="title"/>
          </p:nvPr>
        </p:nvSpPr>
        <p:spPr/>
        <p:txBody>
          <a:bodyPr/>
          <a:lstStyle/>
          <a:p>
            <a:r>
              <a:rPr kumimoji="1" lang="ja-JP" altLang="en-US" dirty="0"/>
              <a:t>本発表の問題提起</a:t>
            </a:r>
          </a:p>
        </p:txBody>
      </p:sp>
      <p:sp>
        <p:nvSpPr>
          <p:cNvPr id="3" name="コンテンツ プレースホルダー 2">
            <a:extLst>
              <a:ext uri="{FF2B5EF4-FFF2-40B4-BE49-F238E27FC236}">
                <a16:creationId xmlns:a16="http://schemas.microsoft.com/office/drawing/2014/main" id="{E8EDA4AA-67BB-4371-AFCD-F68D7AA3CE8B}"/>
              </a:ext>
            </a:extLst>
          </p:cNvPr>
          <p:cNvSpPr>
            <a:spLocks noGrp="1"/>
          </p:cNvSpPr>
          <p:nvPr>
            <p:ph idx="1"/>
          </p:nvPr>
        </p:nvSpPr>
        <p:spPr/>
        <p:txBody>
          <a:bodyPr>
            <a:normAutofit/>
          </a:bodyPr>
          <a:lstStyle/>
          <a:p>
            <a:r>
              <a:rPr kumimoji="1" lang="ja-JP" altLang="en-US" sz="2800" dirty="0"/>
              <a:t>日本語話者＝主観的把握、</a:t>
            </a:r>
            <a:r>
              <a:rPr lang="ja-JP" altLang="en-US" sz="2800" dirty="0"/>
              <a:t>中国語話者＝客観的把握の図式で、それを笑いと結びつけるのは正しいか？</a:t>
            </a:r>
            <a:endParaRPr kumimoji="1" lang="en-US" altLang="ja-JP" sz="2800" dirty="0"/>
          </a:p>
          <a:p>
            <a:r>
              <a:rPr kumimoji="1" lang="ja-JP" altLang="en-US" sz="2400" dirty="0"/>
              <a:t>日本語話者⇒　臨場的体験的、「没入的」「身体性」の笑い</a:t>
            </a:r>
            <a:endParaRPr kumimoji="1" lang="en-US" altLang="ja-JP" sz="2400" dirty="0"/>
          </a:p>
          <a:p>
            <a:r>
              <a:rPr lang="ja-JP" altLang="en-US" sz="2400" dirty="0"/>
              <a:t>中国語話者⇒　当事者離れした笑い</a:t>
            </a:r>
            <a:endParaRPr kumimoji="1" lang="en-US" altLang="ja-JP" sz="2400" dirty="0"/>
          </a:p>
          <a:p>
            <a:r>
              <a:rPr lang="ja-JP" altLang="en-US" sz="2800" dirty="0"/>
              <a:t>大阪</a:t>
            </a:r>
            <a:r>
              <a:rPr kumimoji="1" lang="ja-JP" altLang="en-US" sz="2800" dirty="0"/>
              <a:t>人の笑いを事態把握という観点からとらえ返してみる。</a:t>
            </a:r>
          </a:p>
        </p:txBody>
      </p:sp>
    </p:spTree>
    <p:extLst>
      <p:ext uri="{BB962C8B-B14F-4D97-AF65-F5344CB8AC3E}">
        <p14:creationId xmlns:p14="http://schemas.microsoft.com/office/powerpoint/2010/main" val="204630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920D0-8E25-48E6-BBC0-2ECA235A10C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C01436C-8EE0-4B22-AE33-EBC88CD7E311}"/>
              </a:ext>
            </a:extLst>
          </p:cNvPr>
          <p:cNvSpPr>
            <a:spLocks noGrp="1"/>
          </p:cNvSpPr>
          <p:nvPr>
            <p:ph idx="1"/>
          </p:nvPr>
        </p:nvSpPr>
        <p:spPr/>
        <p:txBody>
          <a:bodyPr/>
          <a:lstStyle/>
          <a:p>
            <a:r>
              <a:rPr lang="ja-JP" altLang="ja-JP" sz="2800" dirty="0"/>
              <a:t>会話２　</a:t>
            </a:r>
            <a:r>
              <a:rPr lang="en-US" altLang="ja-JP" sz="2800" dirty="0"/>
              <a:t>A</a:t>
            </a:r>
            <a:r>
              <a:rPr lang="ja-JP" altLang="ja-JP" sz="2800" dirty="0"/>
              <a:t>「ぼく、昨日目が覚めたら七時五十分で、こらあかん、遅刻や思て、飯も食わんと電車に飛び乗って、会社に着いたら、だあれもいてへんねん。よう考えたら春分の日や」</a:t>
            </a:r>
          </a:p>
          <a:p>
            <a:r>
              <a:rPr lang="ja-JP" altLang="ja-JP" sz="2800" dirty="0"/>
              <a:t>　　　　</a:t>
            </a:r>
            <a:r>
              <a:rPr lang="en-US" altLang="ja-JP" sz="2800" dirty="0"/>
              <a:t>B</a:t>
            </a:r>
            <a:r>
              <a:rPr lang="ja-JP" altLang="ja-JP" sz="2800" dirty="0"/>
              <a:t>　「</a:t>
            </a:r>
            <a:r>
              <a:rPr lang="en-US" altLang="ja-JP" sz="2800" dirty="0"/>
              <a:t>○○○○</a:t>
            </a:r>
            <a:r>
              <a:rPr lang="ja-JP" altLang="ja-JP" sz="2800" dirty="0"/>
              <a:t>」</a:t>
            </a:r>
            <a:r>
              <a:rPr lang="ja-JP" altLang="en-US" sz="2800" dirty="0"/>
              <a:t>（つっこんでください）</a:t>
            </a:r>
            <a:endParaRPr lang="ja-JP" altLang="ja-JP" sz="2800" dirty="0"/>
          </a:p>
          <a:p>
            <a:endParaRPr kumimoji="1" lang="ja-JP" altLang="en-US" dirty="0"/>
          </a:p>
        </p:txBody>
      </p:sp>
    </p:spTree>
    <p:extLst>
      <p:ext uri="{BB962C8B-B14F-4D97-AF65-F5344CB8AC3E}">
        <p14:creationId xmlns:p14="http://schemas.microsoft.com/office/powerpoint/2010/main" val="25521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6F668A-832F-4BCA-9C45-D66A98247244}"/>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E2DA3F6-7D06-4EDA-BD76-FD15F1E19078}"/>
              </a:ext>
            </a:extLst>
          </p:cNvPr>
          <p:cNvSpPr>
            <a:spLocks noGrp="1"/>
          </p:cNvSpPr>
          <p:nvPr>
            <p:ph idx="1"/>
          </p:nvPr>
        </p:nvSpPr>
        <p:spPr/>
        <p:txBody>
          <a:bodyPr/>
          <a:lstStyle/>
          <a:p>
            <a:pPr marL="0" indent="0">
              <a:buNone/>
            </a:pPr>
            <a:r>
              <a:rPr kumimoji="1" lang="ja-JP" altLang="en-US" sz="2800" dirty="0">
                <a:solidFill>
                  <a:srgbClr val="FF0000"/>
                </a:solidFill>
              </a:rPr>
              <a:t>笑いは二つの視点の衝突、重層によって発生する</a:t>
            </a:r>
            <a:endParaRPr kumimoji="1" lang="en-US" altLang="ja-JP" sz="2800" dirty="0">
              <a:solidFill>
                <a:srgbClr val="FF0000"/>
              </a:solidFill>
            </a:endParaRPr>
          </a:p>
          <a:p>
            <a:r>
              <a:rPr lang="ja-JP" altLang="en-US" sz="2400" dirty="0"/>
              <a:t>会話３</a:t>
            </a:r>
            <a:endParaRPr lang="en-US" altLang="ja-JP" sz="2400" dirty="0"/>
          </a:p>
          <a:p>
            <a:r>
              <a:rPr lang="en-US" altLang="ja-JP" sz="2400" dirty="0"/>
              <a:t>A</a:t>
            </a:r>
            <a:r>
              <a:rPr lang="ja-JP" altLang="en-US" sz="2400" dirty="0"/>
              <a:t>「彼女にふられて目の前真っ暗や」</a:t>
            </a:r>
            <a:endParaRPr lang="en-US" altLang="ja-JP" sz="2400" dirty="0"/>
          </a:p>
          <a:p>
            <a:r>
              <a:rPr kumimoji="1" lang="en-US" altLang="ja-JP" sz="2400" dirty="0"/>
              <a:t>B</a:t>
            </a:r>
            <a:r>
              <a:rPr kumimoji="1" lang="ja-JP" altLang="en-US" sz="2400" dirty="0"/>
              <a:t>「ほう」</a:t>
            </a:r>
            <a:endParaRPr kumimoji="1" lang="en-US" altLang="ja-JP" sz="2400" dirty="0"/>
          </a:p>
          <a:p>
            <a:r>
              <a:rPr kumimoji="1" lang="en-US" altLang="ja-JP" sz="2400" dirty="0"/>
              <a:t>A</a:t>
            </a:r>
            <a:r>
              <a:rPr kumimoji="1" lang="ja-JP" altLang="en-US" sz="2400" dirty="0"/>
              <a:t>「よう見たら停電や」</a:t>
            </a:r>
            <a:endParaRPr kumimoji="1" lang="en-US" altLang="ja-JP" sz="2400" dirty="0"/>
          </a:p>
          <a:p>
            <a:r>
              <a:rPr lang="en-US" altLang="ja-JP" sz="2400" dirty="0"/>
              <a:t>B</a:t>
            </a:r>
            <a:r>
              <a:rPr lang="ja-JP" altLang="en-US" sz="2400" dirty="0"/>
              <a:t>「○○〇」（つっこんでください）</a:t>
            </a:r>
            <a:endParaRPr lang="en-US" altLang="ja-JP" sz="2400" dirty="0"/>
          </a:p>
          <a:p>
            <a:endParaRPr kumimoji="1" lang="ja-JP" altLang="en-US" dirty="0"/>
          </a:p>
        </p:txBody>
      </p:sp>
    </p:spTree>
    <p:extLst>
      <p:ext uri="{BB962C8B-B14F-4D97-AF65-F5344CB8AC3E}">
        <p14:creationId xmlns:p14="http://schemas.microsoft.com/office/powerpoint/2010/main" val="412909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510F5-57C0-4A81-92CE-6D1026D403F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0B187BF-40E4-4465-81C4-4ABBDA5BE03A}"/>
              </a:ext>
            </a:extLst>
          </p:cNvPr>
          <p:cNvSpPr>
            <a:spLocks noGrp="1"/>
          </p:cNvSpPr>
          <p:nvPr>
            <p:ph idx="1"/>
          </p:nvPr>
        </p:nvSpPr>
        <p:spPr/>
        <p:txBody>
          <a:bodyPr/>
          <a:lstStyle/>
          <a:p>
            <a:r>
              <a:rPr lang="ja-JP" altLang="ja-JP" sz="2800" dirty="0"/>
              <a:t>大阪人は、自分の失敗を笑う場合、自分がミスをした当事者であることをわきへ置いて、</a:t>
            </a:r>
            <a:r>
              <a:rPr lang="ja-JP" altLang="ja-JP" sz="2800" dirty="0">
                <a:solidFill>
                  <a:srgbClr val="FF0000"/>
                </a:solidFill>
              </a:rPr>
              <a:t>相手と共に第三者の位置に飛び上がってこの事態全体を見渡すという形で、いわば、当事者離れ、状況の外に立つ第三者として事態のおかしさを味わおうとする</a:t>
            </a:r>
            <a:r>
              <a:rPr lang="ja-JP" altLang="ja-JP" sz="2800" dirty="0"/>
              <a:t>。つまり、</a:t>
            </a:r>
            <a:r>
              <a:rPr lang="ja-JP" altLang="ja-JP" sz="2800" dirty="0">
                <a:solidFill>
                  <a:srgbClr val="FF0000"/>
                </a:solidFill>
              </a:rPr>
              <a:t>会話の中の、当事者としてモノを言う部分と、当事者であることを離れてモノを言う部分とを厳然と区別して、その二つをヒョイヒョイと渡り歩くのが大阪人の会話だ</a:t>
            </a:r>
            <a:r>
              <a:rPr lang="ja-JP" altLang="ja-JP" sz="2800" dirty="0"/>
              <a:t>（尾上</a:t>
            </a:r>
            <a:r>
              <a:rPr lang="en-US" altLang="ja-JP" sz="2800" dirty="0"/>
              <a:t>1999</a:t>
            </a:r>
            <a:r>
              <a:rPr lang="ja-JP" altLang="ja-JP" sz="2800" dirty="0"/>
              <a:t>：１７５）。</a:t>
            </a:r>
          </a:p>
          <a:p>
            <a:endParaRPr kumimoji="1" lang="ja-JP" altLang="en-US" dirty="0"/>
          </a:p>
        </p:txBody>
      </p:sp>
    </p:spTree>
    <p:extLst>
      <p:ext uri="{BB962C8B-B14F-4D97-AF65-F5344CB8AC3E}">
        <p14:creationId xmlns:p14="http://schemas.microsoft.com/office/powerpoint/2010/main" val="892315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972903-74E5-4E91-9B38-2E32354260A6}"/>
              </a:ext>
            </a:extLst>
          </p:cNvPr>
          <p:cNvSpPr>
            <a:spLocks noGrp="1"/>
          </p:cNvSpPr>
          <p:nvPr>
            <p:ph type="title"/>
          </p:nvPr>
        </p:nvSpPr>
        <p:spPr/>
        <p:txBody>
          <a:bodyPr/>
          <a:lstStyle/>
          <a:p>
            <a:r>
              <a:rPr kumimoji="1" lang="ja-JP" altLang="en-US" dirty="0"/>
              <a:t>結論</a:t>
            </a:r>
          </a:p>
        </p:txBody>
      </p:sp>
      <p:sp>
        <p:nvSpPr>
          <p:cNvPr id="3" name="コンテンツ プレースホルダー 2">
            <a:extLst>
              <a:ext uri="{FF2B5EF4-FFF2-40B4-BE49-F238E27FC236}">
                <a16:creationId xmlns:a16="http://schemas.microsoft.com/office/drawing/2014/main" id="{BC855F50-9A44-44CC-A3CB-EBF92329C929}"/>
              </a:ext>
            </a:extLst>
          </p:cNvPr>
          <p:cNvSpPr>
            <a:spLocks noGrp="1"/>
          </p:cNvSpPr>
          <p:nvPr>
            <p:ph idx="1"/>
          </p:nvPr>
        </p:nvSpPr>
        <p:spPr/>
        <p:txBody>
          <a:bodyPr>
            <a:normAutofit fontScale="85000" lnSpcReduction="20000"/>
          </a:bodyPr>
          <a:lstStyle/>
          <a:p>
            <a:r>
              <a:rPr lang="ja-JP" altLang="en-US" sz="3600" dirty="0"/>
              <a:t>大阪人と東京人は、日本語話者として、事態に臨場したり、没入したり、身体性があるというのは共通している。</a:t>
            </a:r>
            <a:endParaRPr lang="en-US" altLang="ja-JP" sz="3600" dirty="0"/>
          </a:p>
          <a:p>
            <a:r>
              <a:rPr lang="ja-JP" altLang="en-US" sz="3600" dirty="0"/>
              <a:t>大阪人は、つっこみなどにより、当事者離れの笑いをする。（中国語話者と共通）</a:t>
            </a:r>
            <a:endParaRPr lang="en-US" altLang="ja-JP" sz="3600" dirty="0"/>
          </a:p>
          <a:p>
            <a:r>
              <a:rPr lang="ja-JP" altLang="en-US" sz="3600" dirty="0"/>
              <a:t>事態に臨場するのと、当事者離れするのとを自在に行きかって笑うのが大阪人の笑いの特徴。</a:t>
            </a:r>
            <a:endParaRPr lang="en-US" altLang="ja-JP" sz="3600" dirty="0"/>
          </a:p>
          <a:p>
            <a:r>
              <a:rPr lang="ja-JP" altLang="en-US" sz="3600" dirty="0"/>
              <a:t>話自体やオチの面白さを笑うのは、中国語話者、大阪人の特徴かもしれないが、個人差はある。</a:t>
            </a:r>
            <a:endParaRPr lang="ja-JP" altLang="ja-JP" sz="3600" dirty="0"/>
          </a:p>
          <a:p>
            <a:endParaRPr lang="ja-JP" altLang="ja-JP" sz="4000" dirty="0"/>
          </a:p>
          <a:p>
            <a:endParaRPr kumimoji="1" lang="ja-JP" altLang="en-US" dirty="0"/>
          </a:p>
        </p:txBody>
      </p:sp>
    </p:spTree>
    <p:extLst>
      <p:ext uri="{BB962C8B-B14F-4D97-AF65-F5344CB8AC3E}">
        <p14:creationId xmlns:p14="http://schemas.microsoft.com/office/powerpoint/2010/main" val="260604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34CE8-7767-46E9-AD77-F8A308E0FF34}"/>
              </a:ext>
            </a:extLst>
          </p:cNvPr>
          <p:cNvSpPr>
            <a:spLocks noGrp="1"/>
          </p:cNvSpPr>
          <p:nvPr>
            <p:ph type="title"/>
          </p:nvPr>
        </p:nvSpPr>
        <p:spPr/>
        <p:txBody>
          <a:bodyPr/>
          <a:lstStyle/>
          <a:p>
            <a:r>
              <a:rPr kumimoji="1" lang="ja-JP" altLang="en-US" dirty="0"/>
              <a:t>参考文献</a:t>
            </a:r>
          </a:p>
        </p:txBody>
      </p:sp>
      <p:sp>
        <p:nvSpPr>
          <p:cNvPr id="3" name="コンテンツ プレースホルダー 2">
            <a:extLst>
              <a:ext uri="{FF2B5EF4-FFF2-40B4-BE49-F238E27FC236}">
                <a16:creationId xmlns:a16="http://schemas.microsoft.com/office/drawing/2014/main" id="{56EB794B-A69E-4B81-9446-9A43C4384461}"/>
              </a:ext>
            </a:extLst>
          </p:cNvPr>
          <p:cNvSpPr>
            <a:spLocks noGrp="1"/>
          </p:cNvSpPr>
          <p:nvPr>
            <p:ph idx="1"/>
          </p:nvPr>
        </p:nvSpPr>
        <p:spPr/>
        <p:txBody>
          <a:bodyPr>
            <a:normAutofit/>
          </a:bodyPr>
          <a:lstStyle/>
          <a:p>
            <a:r>
              <a:rPr lang="ja-JP" altLang="ja-JP" sz="2800" dirty="0"/>
              <a:t>井上宏（</a:t>
            </a:r>
            <a:r>
              <a:rPr lang="en-US" altLang="ja-JP" sz="2800" dirty="0"/>
              <a:t>2003</a:t>
            </a:r>
            <a:r>
              <a:rPr lang="ja-JP" altLang="ja-JP" sz="2800" dirty="0"/>
              <a:t>）『大阪の文化と笑い』関西大学出版会</a:t>
            </a:r>
          </a:p>
          <a:p>
            <a:r>
              <a:rPr lang="ja-JP" altLang="ja-JP" sz="2800" dirty="0"/>
              <a:t>尾上圭介（</a:t>
            </a:r>
            <a:r>
              <a:rPr lang="en-US" altLang="ja-JP" sz="2800" dirty="0"/>
              <a:t>1999</a:t>
            </a:r>
            <a:r>
              <a:rPr lang="ja-JP" altLang="ja-JP" sz="2800" dirty="0"/>
              <a:t>）『大阪ことば学』創元社</a:t>
            </a:r>
          </a:p>
          <a:p>
            <a:r>
              <a:rPr lang="ja-JP" altLang="ja-JP" sz="2800" dirty="0"/>
              <a:t>梁爽（</a:t>
            </a:r>
            <a:r>
              <a:rPr lang="en-US" altLang="ja-JP" sz="2800" dirty="0"/>
              <a:t>2009</a:t>
            </a:r>
            <a:r>
              <a:rPr lang="ja-JP" altLang="ja-JP" sz="2800" dirty="0"/>
              <a:t>）「＜事態把握＞と「語り」をめぐる日中両国語</a:t>
            </a:r>
            <a:r>
              <a:rPr lang="en-US" altLang="ja-JP" sz="2800" dirty="0"/>
              <a:t>  </a:t>
            </a:r>
            <a:r>
              <a:rPr lang="ja-JP" altLang="ja-JP" sz="2800" dirty="0"/>
              <a:t>話者の相違―「笑い」を中心に―」『認知言語学会論文集第</a:t>
            </a:r>
            <a:r>
              <a:rPr lang="en-US" altLang="ja-JP" sz="2800" dirty="0"/>
              <a:t>9</a:t>
            </a:r>
            <a:r>
              <a:rPr lang="ja-JP" altLang="ja-JP" sz="2800" dirty="0"/>
              <a:t>巻』</a:t>
            </a:r>
            <a:r>
              <a:rPr lang="en-US" altLang="ja-JP" sz="2800" dirty="0"/>
              <a:t>pp584-587.</a:t>
            </a:r>
            <a:endParaRPr lang="ja-JP" altLang="ja-JP" sz="2800" dirty="0"/>
          </a:p>
          <a:p>
            <a:r>
              <a:rPr lang="ja-JP" altLang="ja-JP" sz="2800" dirty="0"/>
              <a:t>劉元昌（</a:t>
            </a:r>
            <a:r>
              <a:rPr lang="en-US" altLang="ja-JP" sz="2800" dirty="0"/>
              <a:t>2018</a:t>
            </a:r>
            <a:r>
              <a:rPr lang="ja-JP" altLang="ja-JP" sz="2800" dirty="0"/>
              <a:t>）『笑いの社会的意味に関する日中対照―＜事態把握＞の観点より―』創価大学文学部卒業論文</a:t>
            </a:r>
            <a:r>
              <a:rPr lang="en-US" altLang="ja-JP" sz="2800" dirty="0"/>
              <a:t> </a:t>
            </a:r>
            <a:endParaRPr lang="ja-JP" altLang="ja-JP" sz="2800" dirty="0"/>
          </a:p>
          <a:p>
            <a:endParaRPr kumimoji="1" lang="ja-JP" altLang="en-US" dirty="0"/>
          </a:p>
        </p:txBody>
      </p:sp>
    </p:spTree>
    <p:extLst>
      <p:ext uri="{BB962C8B-B14F-4D97-AF65-F5344CB8AC3E}">
        <p14:creationId xmlns:p14="http://schemas.microsoft.com/office/powerpoint/2010/main" val="93459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E37558-B614-439E-A1F5-2E357561597F}"/>
              </a:ext>
            </a:extLst>
          </p:cNvPr>
          <p:cNvSpPr>
            <a:spLocks noGrp="1"/>
          </p:cNvSpPr>
          <p:nvPr>
            <p:ph type="title"/>
          </p:nvPr>
        </p:nvSpPr>
        <p:spPr/>
        <p:txBody>
          <a:bodyPr>
            <a:normAutofit/>
          </a:bodyPr>
          <a:lstStyle/>
          <a:p>
            <a:r>
              <a:rPr kumimoji="1" lang="ja-JP" altLang="en-US" dirty="0"/>
              <a:t>先行研究１　</a:t>
            </a:r>
            <a:r>
              <a:rPr lang="ja-JP" altLang="ja-JP" dirty="0"/>
              <a:t>梁（</a:t>
            </a:r>
            <a:r>
              <a:rPr lang="en-US" altLang="ja-JP" dirty="0"/>
              <a:t>2009</a:t>
            </a:r>
            <a:r>
              <a:rPr lang="ja-JP"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0D4312DF-1F1A-4316-8CD3-4777F92A8077}"/>
              </a:ext>
            </a:extLst>
          </p:cNvPr>
          <p:cNvSpPr>
            <a:spLocks noGrp="1"/>
          </p:cNvSpPr>
          <p:nvPr>
            <p:ph idx="1"/>
          </p:nvPr>
        </p:nvSpPr>
        <p:spPr/>
        <p:txBody>
          <a:bodyPr/>
          <a:lstStyle/>
          <a:p>
            <a:r>
              <a:rPr lang="ja-JP" altLang="ja-JP" sz="2400" dirty="0"/>
              <a:t>日本語話者の聞き手は話し手と＜見え＞を介して、語られた「笑い」の場に＜臨場＞し、＜体験的＞に「笑い」を楽しむ傾向が顕著に観察される。日本語話者は、＜身体的＞な笑いが好まれる。</a:t>
            </a:r>
          </a:p>
          <a:p>
            <a:r>
              <a:rPr lang="ja-JP" altLang="ja-JP" sz="2400" dirty="0"/>
              <a:t>　これに対して、中国語話者は、「笑い」の場に＜臨場＞することなく、＜事態の関わり＞より＜事態そのもの＞に着眼し、聞き手は語られたものを舞台の上に載せ、自らは舞台から一歩下へ退き、日本語話者より比較的客観的把握している傾向が観察される。中国語話者はより＜論理的＞な「笑い」が好まれる。</a:t>
            </a:r>
          </a:p>
          <a:p>
            <a:endParaRPr kumimoji="1" lang="ja-JP" altLang="en-US" dirty="0"/>
          </a:p>
        </p:txBody>
      </p:sp>
    </p:spTree>
    <p:extLst>
      <p:ext uri="{BB962C8B-B14F-4D97-AF65-F5344CB8AC3E}">
        <p14:creationId xmlns:p14="http://schemas.microsoft.com/office/powerpoint/2010/main" val="288637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4EA33D-1DFB-418F-890D-D9363C4C7261}"/>
              </a:ext>
            </a:extLst>
          </p:cNvPr>
          <p:cNvSpPr>
            <a:spLocks noGrp="1"/>
          </p:cNvSpPr>
          <p:nvPr>
            <p:ph type="title"/>
          </p:nvPr>
        </p:nvSpPr>
        <p:spPr/>
        <p:txBody>
          <a:bodyPr/>
          <a:lstStyle/>
          <a:p>
            <a:r>
              <a:rPr kumimoji="1" lang="ja-JP" altLang="en-US" dirty="0"/>
              <a:t>笑い話への反応</a:t>
            </a:r>
          </a:p>
        </p:txBody>
      </p:sp>
      <p:sp>
        <p:nvSpPr>
          <p:cNvPr id="3" name="コンテンツ プレースホルダー 2">
            <a:extLst>
              <a:ext uri="{FF2B5EF4-FFF2-40B4-BE49-F238E27FC236}">
                <a16:creationId xmlns:a16="http://schemas.microsoft.com/office/drawing/2014/main" id="{1A4B6445-7506-4B0C-8E9E-E20B5AA779C2}"/>
              </a:ext>
            </a:extLst>
          </p:cNvPr>
          <p:cNvSpPr>
            <a:spLocks noGrp="1"/>
          </p:cNvSpPr>
          <p:nvPr>
            <p:ph idx="1"/>
          </p:nvPr>
        </p:nvSpPr>
        <p:spPr/>
        <p:txBody>
          <a:bodyPr>
            <a:normAutofit fontScale="92500"/>
          </a:bodyPr>
          <a:lstStyle/>
          <a:p>
            <a:r>
              <a:rPr lang="ja-JP" altLang="ja-JP" sz="2400" dirty="0"/>
              <a:t>笑い話</a:t>
            </a:r>
            <a:r>
              <a:rPr lang="en-US" altLang="ja-JP" sz="2400" dirty="0"/>
              <a:t>A</a:t>
            </a:r>
            <a:r>
              <a:rPr lang="ja-JP" altLang="ja-JP" sz="2400" dirty="0"/>
              <a:t>：「ズボンの話」　「女房とズボンどっちが大切だと思う？」「そりゃ、ズボンさ。女房なしでも表を歩けるが、ズボンなしでは表を歩けない。」</a:t>
            </a:r>
            <a:r>
              <a:rPr lang="ja-JP" altLang="en-US" sz="2400" dirty="0">
                <a:solidFill>
                  <a:srgbClr val="00B050"/>
                </a:solidFill>
              </a:rPr>
              <a:t> </a:t>
            </a:r>
            <a:r>
              <a:rPr lang="ja-JP" altLang="en-US" sz="2400" dirty="0">
                <a:solidFill>
                  <a:schemeClr val="tx2"/>
                </a:solidFill>
              </a:rPr>
              <a:t>＊秋田實</a:t>
            </a:r>
            <a:r>
              <a:rPr lang="en-US" altLang="ja-JP" sz="2400" dirty="0">
                <a:solidFill>
                  <a:schemeClr val="tx2"/>
                </a:solidFill>
              </a:rPr>
              <a:t>『</a:t>
            </a:r>
            <a:r>
              <a:rPr lang="ja-JP" altLang="en-US" sz="2400" dirty="0">
                <a:solidFill>
                  <a:schemeClr val="tx2"/>
                </a:solidFill>
              </a:rPr>
              <a:t>ユーモア辞典</a:t>
            </a:r>
            <a:r>
              <a:rPr lang="en-US" altLang="ja-JP" sz="2400" dirty="0">
                <a:solidFill>
                  <a:schemeClr val="tx2"/>
                </a:solidFill>
              </a:rPr>
              <a:t>』1978 </a:t>
            </a:r>
            <a:r>
              <a:rPr lang="ja-JP" altLang="en-US" sz="2400" dirty="0">
                <a:solidFill>
                  <a:schemeClr val="tx2"/>
                </a:solidFill>
              </a:rPr>
              <a:t>文藝春秋 本件の出典は不明</a:t>
            </a:r>
            <a:endParaRPr lang="ja-JP" altLang="ja-JP" sz="2400" dirty="0">
              <a:solidFill>
                <a:schemeClr val="tx2"/>
              </a:solidFill>
            </a:endParaRPr>
          </a:p>
          <a:p>
            <a:r>
              <a:rPr lang="ja-JP" altLang="ja-JP" sz="2400" dirty="0"/>
              <a:t>　日本語話者：頭にさまざまな映像が浮かび、おもしろく感じ、笑い出した。／登場人物の姿がリアルに＜見え＞て、笑い出した。</a:t>
            </a:r>
          </a:p>
          <a:p>
            <a:r>
              <a:rPr lang="ja-JP" altLang="ja-JP" sz="2400" dirty="0"/>
              <a:t>　</a:t>
            </a:r>
            <a:r>
              <a:rPr lang="ja-JP" altLang="ja-JP" sz="2400" dirty="0">
                <a:solidFill>
                  <a:srgbClr val="FF0000"/>
                </a:solidFill>
              </a:rPr>
              <a:t>中国語話者：おもしろくない。</a:t>
            </a:r>
            <a:r>
              <a:rPr lang="ja-JP" altLang="ja-JP" sz="2400" dirty="0"/>
              <a:t>何も頭に思い浮かばなかった。／話の筋に眼を置いたため、</a:t>
            </a:r>
            <a:r>
              <a:rPr lang="ja-JP" altLang="ja-JP" sz="2400" dirty="0">
                <a:solidFill>
                  <a:srgbClr val="FF0000"/>
                </a:solidFill>
              </a:rPr>
              <a:t>「女房」と「ズボン」は比べ物にならない</a:t>
            </a:r>
            <a:r>
              <a:rPr lang="ja-JP" altLang="ja-JP" sz="2400" dirty="0"/>
              <a:t>という答えが多かった。</a:t>
            </a:r>
          </a:p>
          <a:p>
            <a:r>
              <a:rPr lang="ja-JP" altLang="ja-JP" sz="2400" dirty="0"/>
              <a:t>　</a:t>
            </a:r>
            <a:r>
              <a:rPr lang="ja-JP" altLang="ja-JP" sz="2400" dirty="0">
                <a:solidFill>
                  <a:srgbClr val="FF0000"/>
                </a:solidFill>
              </a:rPr>
              <a:t>岡の感想：おもしろくない。</a:t>
            </a:r>
            <a:r>
              <a:rPr lang="ja-JP" altLang="ja-JP" sz="2400" dirty="0"/>
              <a:t>女房に残酷な発想がついていけない。ズボンがなくてもパンツ一丁でも歩けると思う。</a:t>
            </a:r>
          </a:p>
          <a:p>
            <a:endParaRPr kumimoji="1" lang="ja-JP" altLang="en-US" dirty="0"/>
          </a:p>
        </p:txBody>
      </p:sp>
    </p:spTree>
    <p:extLst>
      <p:ext uri="{BB962C8B-B14F-4D97-AF65-F5344CB8AC3E}">
        <p14:creationId xmlns:p14="http://schemas.microsoft.com/office/powerpoint/2010/main" val="8902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AE0F05-C645-4AE6-98EE-B7BE33C1C672}"/>
              </a:ext>
            </a:extLst>
          </p:cNvPr>
          <p:cNvSpPr>
            <a:spLocks noGrp="1"/>
          </p:cNvSpPr>
          <p:nvPr>
            <p:ph type="title"/>
          </p:nvPr>
        </p:nvSpPr>
        <p:spPr/>
        <p:txBody>
          <a:bodyPr>
            <a:normAutofit fontScale="90000"/>
          </a:bodyPr>
          <a:lstStyle/>
          <a:p>
            <a:r>
              <a:rPr lang="ja-JP" altLang="en-US" dirty="0"/>
              <a:t>大阪</a:t>
            </a:r>
            <a:r>
              <a:rPr kumimoji="1" lang="ja-JP" altLang="en-US" dirty="0"/>
              <a:t>人（関西人）の反応（岡の兄弟）</a:t>
            </a:r>
          </a:p>
        </p:txBody>
      </p:sp>
      <p:sp>
        <p:nvSpPr>
          <p:cNvPr id="3" name="コンテンツ プレースホルダー 2">
            <a:extLst>
              <a:ext uri="{FF2B5EF4-FFF2-40B4-BE49-F238E27FC236}">
                <a16:creationId xmlns:a16="http://schemas.microsoft.com/office/drawing/2014/main" id="{AE892D70-9894-4DE6-8F75-8F35BED64E90}"/>
              </a:ext>
            </a:extLst>
          </p:cNvPr>
          <p:cNvSpPr>
            <a:spLocks noGrp="1"/>
          </p:cNvSpPr>
          <p:nvPr>
            <p:ph idx="1"/>
          </p:nvPr>
        </p:nvSpPr>
        <p:spPr/>
        <p:txBody>
          <a:bodyPr>
            <a:normAutofit fontScale="85000" lnSpcReduction="20000"/>
          </a:bodyPr>
          <a:lstStyle/>
          <a:p>
            <a:pPr fontAlgn="base"/>
            <a:r>
              <a:rPr lang="ja-JP" altLang="en-US" sz="2800" dirty="0"/>
              <a:t>姉１：</a:t>
            </a:r>
            <a:r>
              <a:rPr lang="en-US" altLang="ja-JP" sz="2800" dirty="0"/>
              <a:t>A</a:t>
            </a:r>
            <a:r>
              <a:rPr lang="ja-JP" altLang="ja-JP" sz="2800" dirty="0"/>
              <a:t>は面白くないです。笑えないです。女房とズボンの大事さを比較する意味がわからない。</a:t>
            </a:r>
          </a:p>
          <a:p>
            <a:pPr fontAlgn="base"/>
            <a:r>
              <a:rPr lang="ja-JP" altLang="en-US" sz="2800" dirty="0"/>
              <a:t>兄：</a:t>
            </a:r>
            <a:r>
              <a:rPr lang="en-US" altLang="ja-JP" sz="2800" dirty="0"/>
              <a:t>A.</a:t>
            </a:r>
            <a:r>
              <a:rPr lang="ja-JP" altLang="ja-JP" sz="2800" dirty="0"/>
              <a:t>笑える</a:t>
            </a:r>
            <a:r>
              <a:rPr lang="en-US" altLang="ja-JP" sz="2800" dirty="0"/>
              <a:t>    </a:t>
            </a:r>
            <a:r>
              <a:rPr lang="ja-JP" altLang="ja-JP" sz="2800" dirty="0"/>
              <a:t>けど話しが年配向きやね</a:t>
            </a:r>
          </a:p>
          <a:p>
            <a:pPr fontAlgn="base"/>
            <a:r>
              <a:rPr lang="ja-JP" altLang="en-US" sz="2800" dirty="0"/>
              <a:t>姉２：</a:t>
            </a:r>
            <a:r>
              <a:rPr lang="en-US" altLang="ja-JP" sz="2800" dirty="0"/>
              <a:t>A</a:t>
            </a:r>
            <a:r>
              <a:rPr lang="ja-JP" altLang="ja-JP" sz="2800" dirty="0"/>
              <a:t>面白い</a:t>
            </a:r>
            <a:r>
              <a:rPr lang="en-US" altLang="ja-JP" sz="2800" dirty="0"/>
              <a:t>❗️</a:t>
            </a:r>
            <a:r>
              <a:rPr lang="ja-JP" altLang="ja-JP" sz="2800" dirty="0"/>
              <a:t>思わず笑ってしまいました。</a:t>
            </a:r>
            <a:br>
              <a:rPr lang="en-US" altLang="ja-JP" sz="2800" dirty="0"/>
            </a:br>
            <a:r>
              <a:rPr lang="ja-JP" altLang="ja-JP" sz="2800" dirty="0"/>
              <a:t>理由は、確かにズボンなしでは表を歩けないから。</a:t>
            </a:r>
            <a:br>
              <a:rPr lang="en-US" altLang="ja-JP" sz="2800" dirty="0"/>
            </a:br>
            <a:r>
              <a:rPr lang="ja-JP" altLang="ja-JP" sz="2800" dirty="0"/>
              <a:t>単純にアホらしくて、おかしい。</a:t>
            </a:r>
            <a:endParaRPr lang="en-US" altLang="ja-JP" sz="2800" dirty="0"/>
          </a:p>
          <a:p>
            <a:pPr fontAlgn="base"/>
            <a:endParaRPr lang="en-US" altLang="ja-JP" sz="2800" dirty="0"/>
          </a:p>
          <a:p>
            <a:pPr fontAlgn="base"/>
            <a:r>
              <a:rPr lang="ja-JP" altLang="en-US" sz="2800" dirty="0"/>
              <a:t>妻（中国人）：</a:t>
            </a:r>
            <a:r>
              <a:rPr lang="ja-JP" altLang="ja-JP" sz="2600" dirty="0"/>
              <a:t>おもしろい</a:t>
            </a:r>
            <a:r>
              <a:rPr lang="ja-JP" altLang="en-US" sz="2600" dirty="0"/>
              <a:t>（だが笑っていない）</a:t>
            </a:r>
            <a:r>
              <a:rPr lang="ja-JP" altLang="ja-JP" sz="2600" dirty="0"/>
              <a:t>。なるほど。もっともだ。</a:t>
            </a:r>
            <a:r>
              <a:rPr lang="ja-JP" altLang="en-US" sz="2600" dirty="0"/>
              <a:t>しかし、</a:t>
            </a:r>
            <a:r>
              <a:rPr lang="ja-JP" altLang="ja-JP" sz="2600" dirty="0"/>
              <a:t>女性としては何だこの男はと思う。</a:t>
            </a:r>
          </a:p>
          <a:p>
            <a:pPr marL="0" indent="0" fontAlgn="base">
              <a:buNone/>
            </a:pPr>
            <a:br>
              <a:rPr lang="en-US" altLang="ja-JP" sz="2800" dirty="0"/>
            </a:br>
            <a:endParaRPr lang="ja-JP" altLang="ja-JP" sz="2800" dirty="0"/>
          </a:p>
          <a:p>
            <a:endParaRPr kumimoji="1" lang="ja-JP" altLang="en-US" dirty="0"/>
          </a:p>
        </p:txBody>
      </p:sp>
    </p:spTree>
    <p:extLst>
      <p:ext uri="{BB962C8B-B14F-4D97-AF65-F5344CB8AC3E}">
        <p14:creationId xmlns:p14="http://schemas.microsoft.com/office/powerpoint/2010/main" val="356182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51F093-E62F-49AE-8089-9CF2BF84DC7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E3FA76C-935B-4155-B51D-E29FA59D54FC}"/>
              </a:ext>
            </a:extLst>
          </p:cNvPr>
          <p:cNvSpPr>
            <a:spLocks noGrp="1"/>
          </p:cNvSpPr>
          <p:nvPr>
            <p:ph idx="1"/>
          </p:nvPr>
        </p:nvSpPr>
        <p:spPr/>
        <p:txBody>
          <a:bodyPr>
            <a:normAutofit fontScale="92500"/>
          </a:bodyPr>
          <a:lstStyle/>
          <a:p>
            <a:r>
              <a:rPr lang="ja-JP" altLang="ja-JP" sz="2400" dirty="0"/>
              <a:t>笑い話</a:t>
            </a:r>
            <a:r>
              <a:rPr lang="en-US" altLang="ja-JP" sz="2400" dirty="0"/>
              <a:t>B:</a:t>
            </a:r>
            <a:r>
              <a:rPr lang="ja-JP" altLang="ja-JP" sz="2400" dirty="0"/>
              <a:t>「</a:t>
            </a:r>
            <a:r>
              <a:rPr lang="en-US" altLang="ja-JP" sz="2400" dirty="0"/>
              <a:t>81</a:t>
            </a:r>
            <a:r>
              <a:rPr lang="ja-JP" altLang="ja-JP" sz="2400" dirty="0"/>
              <a:t>階建てのマンション」エレベーターの運転中止のため、８１階まで歩かなければならない男たちが、悲しい話をすれば、気がまぎれると言って、</a:t>
            </a:r>
            <a:r>
              <a:rPr lang="ja-JP" altLang="en-US" sz="2400" dirty="0"/>
              <a:t>話しながら</a:t>
            </a:r>
            <a:r>
              <a:rPr lang="ja-JP" altLang="ja-JP" sz="2400" dirty="0"/>
              <a:t>７９階まで来た。</a:t>
            </a:r>
            <a:r>
              <a:rPr lang="ja-JP" altLang="en-US" sz="2400" dirty="0"/>
              <a:t>しかし、３人とも、もう歩けない。</a:t>
            </a:r>
            <a:r>
              <a:rPr lang="ja-JP" altLang="ja-JP" sz="2400" dirty="0"/>
              <a:t>最後の男が、「</a:t>
            </a:r>
            <a:r>
              <a:rPr lang="ja-JP" altLang="en-US" sz="2400" dirty="0"/>
              <a:t>僕、</a:t>
            </a:r>
            <a:r>
              <a:rPr lang="ja-JP" altLang="ja-JP" sz="2400" dirty="0"/>
              <a:t>一番悲しい話を知っている」</a:t>
            </a:r>
            <a:r>
              <a:rPr lang="ja-JP" altLang="en-US" sz="2400" dirty="0"/>
              <a:t>と言った。他の２人が、早く話してと言うと、 </a:t>
            </a:r>
            <a:r>
              <a:rPr lang="ja-JP" altLang="ja-JP" sz="2400" dirty="0"/>
              <a:t>「実はさ、僕、部屋の鍵を忘れたんだ」</a:t>
            </a:r>
          </a:p>
          <a:p>
            <a:r>
              <a:rPr lang="ja-JP" altLang="ja-JP" sz="2400" dirty="0"/>
              <a:t>日本語話者：話を聞いて、疲れたという答えが多く、「怒っちゃった」という答えも少なくない。</a:t>
            </a:r>
          </a:p>
          <a:p>
            <a:r>
              <a:rPr lang="ja-JP" altLang="ja-JP" sz="2400" dirty="0">
                <a:solidFill>
                  <a:srgbClr val="FF0000"/>
                </a:solidFill>
              </a:rPr>
              <a:t>中国語話者：大笑いだった。</a:t>
            </a:r>
          </a:p>
          <a:p>
            <a:r>
              <a:rPr lang="ja-JP" altLang="ja-JP" sz="2400" dirty="0">
                <a:solidFill>
                  <a:srgbClr val="FF0000"/>
                </a:solidFill>
              </a:rPr>
              <a:t>岡の感想：おもしろかった。</a:t>
            </a:r>
            <a:r>
              <a:rPr lang="ja-JP" altLang="ja-JP" sz="2400" dirty="0"/>
              <a:t>自分が一緒に歩くという発想ではなく、話の「オチ」がおもしろい。</a:t>
            </a:r>
          </a:p>
          <a:p>
            <a:endParaRPr kumimoji="1" lang="ja-JP" altLang="en-US" dirty="0"/>
          </a:p>
        </p:txBody>
      </p:sp>
    </p:spTree>
    <p:extLst>
      <p:ext uri="{BB962C8B-B14F-4D97-AF65-F5344CB8AC3E}">
        <p14:creationId xmlns:p14="http://schemas.microsoft.com/office/powerpoint/2010/main" val="253532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2BB7F7-FE3E-4E80-9E77-6614A13E28E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FEA3065-2F6E-42CF-BEB7-9D8DB814104D}"/>
              </a:ext>
            </a:extLst>
          </p:cNvPr>
          <p:cNvSpPr>
            <a:spLocks noGrp="1"/>
          </p:cNvSpPr>
          <p:nvPr>
            <p:ph idx="1"/>
          </p:nvPr>
        </p:nvSpPr>
        <p:spPr/>
        <p:txBody>
          <a:bodyPr>
            <a:normAutofit lnSpcReduction="10000"/>
          </a:bodyPr>
          <a:lstStyle/>
          <a:p>
            <a:pPr fontAlgn="base"/>
            <a:r>
              <a:rPr lang="ja-JP" altLang="en-US" sz="2800" dirty="0"/>
              <a:t>姉１：</a:t>
            </a:r>
            <a:r>
              <a:rPr lang="en-US" altLang="ja-JP" sz="2800" dirty="0"/>
              <a:t>B</a:t>
            </a:r>
            <a:r>
              <a:rPr lang="ja-JP" altLang="ja-JP" sz="2800" dirty="0"/>
              <a:t>は大笑いしました。部屋の鍵を忘れたのが一番悲しい話、というのに共感できるし、自分がこの人だったらと思うとこんな失敗をしたら泣きながら笑うしかない。</a:t>
            </a:r>
          </a:p>
          <a:p>
            <a:pPr fontAlgn="base"/>
            <a:r>
              <a:rPr lang="ja-JP" altLang="en-US" sz="2800" dirty="0"/>
              <a:t>姉</a:t>
            </a:r>
            <a:r>
              <a:rPr lang="en-US" altLang="ja-JP" sz="2800" dirty="0"/>
              <a:t>2</a:t>
            </a:r>
            <a:r>
              <a:rPr lang="ja-JP" altLang="en-US" sz="2800" dirty="0"/>
              <a:t>：</a:t>
            </a:r>
            <a:r>
              <a:rPr lang="en-US" altLang="ja-JP" sz="2800" dirty="0"/>
              <a:t>B</a:t>
            </a:r>
            <a:r>
              <a:rPr lang="ja-JP" altLang="ja-JP" sz="2800" dirty="0"/>
              <a:t>笑えるが、さっきの方が面白い。理由は、部屋の鍵を忘れるなんて、悲しくて力が抜けるので。</a:t>
            </a:r>
            <a:br>
              <a:rPr lang="en-US" altLang="ja-JP" sz="2800" dirty="0"/>
            </a:br>
            <a:r>
              <a:rPr lang="ja-JP" altLang="en-US" sz="2800" dirty="0"/>
              <a:t>兄：</a:t>
            </a:r>
            <a:r>
              <a:rPr lang="ja-JP" altLang="ja-JP" sz="2800" dirty="0"/>
              <a:t>B.笑える</a:t>
            </a:r>
            <a:r>
              <a:rPr lang="en-US" altLang="ja-JP" sz="2800" dirty="0"/>
              <a:t>     </a:t>
            </a:r>
            <a:r>
              <a:rPr lang="ja-JP" altLang="ja-JP" sz="2800" dirty="0"/>
              <a:t>けど笑い話のオチがわかってしまった</a:t>
            </a:r>
            <a:endParaRPr lang="en-US" altLang="ja-JP" sz="2800" dirty="0"/>
          </a:p>
          <a:p>
            <a:pPr fontAlgn="base"/>
            <a:endParaRPr lang="en-US" altLang="ja-JP" sz="2800" dirty="0"/>
          </a:p>
          <a:p>
            <a:pPr fontAlgn="base"/>
            <a:r>
              <a:rPr lang="ja-JP" altLang="en-US" sz="2800" dirty="0"/>
              <a:t>妻（中国人）：</a:t>
            </a:r>
            <a:r>
              <a:rPr lang="ja-JP" altLang="ja-JP" sz="2400" dirty="0"/>
              <a:t>言葉の遊びとしてはおもしろい。</a:t>
            </a:r>
            <a:r>
              <a:rPr lang="ja-JP" altLang="en-US" sz="2400" dirty="0"/>
              <a:t>（だが、笑っていない）</a:t>
            </a:r>
            <a:endParaRPr lang="ja-JP" altLang="ja-JP" sz="2800" dirty="0"/>
          </a:p>
          <a:p>
            <a:endParaRPr kumimoji="1" lang="ja-JP" altLang="en-US" dirty="0"/>
          </a:p>
        </p:txBody>
      </p:sp>
    </p:spTree>
    <p:extLst>
      <p:ext uri="{BB962C8B-B14F-4D97-AF65-F5344CB8AC3E}">
        <p14:creationId xmlns:p14="http://schemas.microsoft.com/office/powerpoint/2010/main" val="136592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6782A-3D62-4CE8-BEAB-84AEBFF057A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91C77CC-FC4E-4CD7-A8EA-06F70A99DFFC}"/>
              </a:ext>
            </a:extLst>
          </p:cNvPr>
          <p:cNvSpPr>
            <a:spLocks noGrp="1"/>
          </p:cNvSpPr>
          <p:nvPr>
            <p:ph idx="1"/>
          </p:nvPr>
        </p:nvSpPr>
        <p:spPr/>
        <p:txBody>
          <a:bodyPr/>
          <a:lstStyle/>
          <a:p>
            <a:r>
              <a:rPr lang="ja-JP" altLang="ja-JP" sz="2400" dirty="0"/>
              <a:t>笑い話</a:t>
            </a:r>
            <a:r>
              <a:rPr lang="en-US" altLang="ja-JP" sz="2400" dirty="0"/>
              <a:t>C:</a:t>
            </a:r>
            <a:r>
              <a:rPr lang="ja-JP" altLang="ja-JP" sz="2400" dirty="0"/>
              <a:t>「二重まぶた」奥さんが二重まぶたの手術をして帰ってきた。</a:t>
            </a:r>
            <a:r>
              <a:rPr lang="ja-JP" altLang="en-US" sz="2400" dirty="0"/>
              <a:t>医者が間違って、上下のまぶたを手術してしまった。帰ってきた奥さんに、</a:t>
            </a:r>
            <a:r>
              <a:rPr lang="ja-JP" altLang="ja-JP" sz="2400" dirty="0"/>
              <a:t>夫は思わず、「それは二重どころか、『おへそ』じゃない？」</a:t>
            </a:r>
          </a:p>
          <a:p>
            <a:r>
              <a:rPr lang="ja-JP" altLang="ja-JP" sz="2400" dirty="0"/>
              <a:t>　</a:t>
            </a:r>
            <a:r>
              <a:rPr lang="ja-JP" altLang="ja-JP" sz="2400" dirty="0">
                <a:solidFill>
                  <a:srgbClr val="FF0000"/>
                </a:solidFill>
              </a:rPr>
              <a:t>日本語話者：語られた内容が、しっかり＜見え＞て、逆に落ちの内容に納得できず、笑えなかった。</a:t>
            </a:r>
          </a:p>
          <a:p>
            <a:r>
              <a:rPr lang="ja-JP" altLang="ja-JP" sz="2400" dirty="0"/>
              <a:t>　中国語話者：オチがとても面白いと思う。</a:t>
            </a:r>
          </a:p>
          <a:p>
            <a:r>
              <a:rPr lang="ja-JP" altLang="ja-JP" sz="2400" dirty="0"/>
              <a:t>　</a:t>
            </a:r>
            <a:r>
              <a:rPr lang="ja-JP" altLang="ja-JP" sz="2400" dirty="0">
                <a:solidFill>
                  <a:srgbClr val="FF0000"/>
                </a:solidFill>
              </a:rPr>
              <a:t>岡の感想：おもしろくない。</a:t>
            </a:r>
            <a:r>
              <a:rPr lang="ja-JP" altLang="en-US" sz="2400" dirty="0">
                <a:solidFill>
                  <a:srgbClr val="FF0000"/>
                </a:solidFill>
              </a:rPr>
              <a:t>二重を</a:t>
            </a:r>
            <a:r>
              <a:rPr lang="ja-JP" altLang="ja-JP" sz="2400" dirty="0">
                <a:solidFill>
                  <a:srgbClr val="FF0000"/>
                </a:solidFill>
              </a:rPr>
              <a:t>おへそに喩えるのは、グロテスク。その場面を想像してゲッとなる。</a:t>
            </a:r>
          </a:p>
          <a:p>
            <a:endParaRPr kumimoji="1" lang="ja-JP" altLang="en-US" dirty="0"/>
          </a:p>
        </p:txBody>
      </p:sp>
    </p:spTree>
    <p:extLst>
      <p:ext uri="{BB962C8B-B14F-4D97-AF65-F5344CB8AC3E}">
        <p14:creationId xmlns:p14="http://schemas.microsoft.com/office/powerpoint/2010/main" val="292921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8433DF-1CA7-4227-9A54-86A4308A146C}"/>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613A446-CEBC-488E-BE7E-8B50B2184F7E}"/>
              </a:ext>
            </a:extLst>
          </p:cNvPr>
          <p:cNvSpPr>
            <a:spLocks noGrp="1"/>
          </p:cNvSpPr>
          <p:nvPr>
            <p:ph idx="1"/>
          </p:nvPr>
        </p:nvSpPr>
        <p:spPr/>
        <p:txBody>
          <a:bodyPr>
            <a:normAutofit fontScale="92500" lnSpcReduction="10000"/>
          </a:bodyPr>
          <a:lstStyle/>
          <a:p>
            <a:pPr fontAlgn="base"/>
            <a:r>
              <a:rPr lang="ja-JP" altLang="en-US" sz="2400" dirty="0"/>
              <a:t>姉</a:t>
            </a:r>
            <a:r>
              <a:rPr lang="en-US" altLang="ja-JP" sz="2400" dirty="0"/>
              <a:t>1</a:t>
            </a:r>
            <a:r>
              <a:rPr lang="ja-JP" altLang="en-US" sz="2400" dirty="0"/>
              <a:t>：</a:t>
            </a:r>
            <a:r>
              <a:rPr lang="en-US" altLang="ja-JP" sz="2400" dirty="0"/>
              <a:t>C</a:t>
            </a:r>
            <a:r>
              <a:rPr lang="ja-JP" altLang="ja-JP" sz="2400" dirty="0"/>
              <a:t>は全く面白くないです。</a:t>
            </a:r>
            <a:r>
              <a:rPr lang="ja-JP" altLang="en-US" sz="2400" dirty="0"/>
              <a:t>上瞼と下瞼の手術を間違うなんてひどい医者だと思いました。これ、笑い話なんですか？</a:t>
            </a:r>
          </a:p>
          <a:p>
            <a:pPr fontAlgn="base"/>
            <a:r>
              <a:rPr lang="ja-JP" altLang="en-US" sz="2400" dirty="0"/>
              <a:t>兄：</a:t>
            </a:r>
            <a:r>
              <a:rPr lang="en-US" altLang="ja-JP" sz="2400" dirty="0"/>
              <a:t>C.</a:t>
            </a:r>
            <a:r>
              <a:rPr lang="ja-JP" altLang="ja-JP" sz="2400" dirty="0"/>
              <a:t>笑えない</a:t>
            </a:r>
            <a:r>
              <a:rPr lang="en-US" altLang="ja-JP" sz="2400" dirty="0"/>
              <a:t>  </a:t>
            </a:r>
            <a:r>
              <a:rPr lang="ja-JP" altLang="ja-JP" sz="2400" dirty="0"/>
              <a:t>意味がイマイチ分からない</a:t>
            </a:r>
          </a:p>
          <a:p>
            <a:pPr fontAlgn="base"/>
            <a:r>
              <a:rPr lang="ja-JP" altLang="en-US" sz="2400" dirty="0"/>
              <a:t>姉</a:t>
            </a:r>
            <a:r>
              <a:rPr lang="en-US" altLang="ja-JP" sz="2400" dirty="0"/>
              <a:t>2</a:t>
            </a:r>
            <a:r>
              <a:rPr lang="ja-JP" altLang="en-US" sz="2400" dirty="0"/>
              <a:t>：</a:t>
            </a:r>
            <a:r>
              <a:rPr lang="en-US" altLang="ja-JP" sz="2400" dirty="0"/>
              <a:t>C</a:t>
            </a:r>
            <a:r>
              <a:rPr lang="ja-JP" altLang="en-US" sz="2400" dirty="0"/>
              <a:t>笑えない。</a:t>
            </a:r>
            <a:br>
              <a:rPr lang="ja-JP" altLang="en-US" sz="2400" dirty="0"/>
            </a:br>
            <a:r>
              <a:rPr lang="ja-JP" altLang="en-US" sz="2400" dirty="0"/>
              <a:t>理由は、手術してもらった奥さんは大喜びだというけど、上のまぶたも下のまぶたも二重にしたら、変だと思うから。かわいい、と言って欲しいらしいけど、旦那さんは、前の方が良かったと思ってるんじゃないかしら。二日酔いで間違えるなんて、お医者さんもずいぶんといい加減だわねえ</a:t>
            </a:r>
            <a:r>
              <a:rPr lang="en-US" altLang="ja-JP" sz="2400" dirty="0"/>
              <a:t>(&gt;_&lt;)</a:t>
            </a:r>
            <a:r>
              <a:rPr lang="ja-JP" altLang="en-US" sz="2400" dirty="0"/>
              <a:t>　笑い話とは思えないわあ。</a:t>
            </a:r>
            <a:endParaRPr lang="en-US" altLang="ja-JP" sz="2400" dirty="0"/>
          </a:p>
          <a:p>
            <a:pPr fontAlgn="base"/>
            <a:r>
              <a:rPr lang="ja-JP" altLang="en-US" sz="2400" dirty="0"/>
              <a:t>妻（中国人）：おもしろい。なるほど。（だが笑っていない）</a:t>
            </a:r>
            <a:br>
              <a:rPr lang="en-US" altLang="ja-JP" dirty="0"/>
            </a:br>
            <a:endParaRPr lang="ja-JP" altLang="ja-JP" dirty="0"/>
          </a:p>
          <a:p>
            <a:endParaRPr kumimoji="1" lang="ja-JP" altLang="en-US" dirty="0"/>
          </a:p>
        </p:txBody>
      </p:sp>
    </p:spTree>
    <p:extLst>
      <p:ext uri="{BB962C8B-B14F-4D97-AF65-F5344CB8AC3E}">
        <p14:creationId xmlns:p14="http://schemas.microsoft.com/office/powerpoint/2010/main" val="2672224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TM03457510[[fn=シャボン]]</Template>
  <TotalTime>351</TotalTime>
  <Words>1230</Words>
  <Application>Microsoft Office PowerPoint</Application>
  <PresentationFormat>ワイド画面</PresentationFormat>
  <Paragraphs>175</Paragraphs>
  <Slides>24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ゴシック</vt:lpstr>
      <vt:lpstr>游ゴシック</vt:lpstr>
      <vt:lpstr>Century Gothic</vt:lpstr>
      <vt:lpstr>Garamond</vt:lpstr>
      <vt:lpstr>シャボン</vt:lpstr>
      <vt:lpstr>大阪の笑い と事態把握</vt:lpstr>
      <vt:lpstr>本発表の問題提起</vt:lpstr>
      <vt:lpstr>先行研究１　梁（2009）</vt:lpstr>
      <vt:lpstr>笑い話への反応</vt:lpstr>
      <vt:lpstr>大阪人（関西人）の反応（岡の兄弟）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先行研究２　劉（2018）</vt:lpstr>
      <vt:lpstr>PowerPoint プレゼンテーション</vt:lpstr>
      <vt:lpstr>PowerPoint プレゼンテーション</vt:lpstr>
      <vt:lpstr>PowerPoint プレゼンテーション</vt:lpstr>
      <vt:lpstr>大阪人＝中国語話者ではない。 ・事態臨場しているが笑うという場合もある。 ・純粋話の筋やオチに笑うということもある。 </vt:lpstr>
      <vt:lpstr>大阪の笑い　井上（2003）</vt:lpstr>
      <vt:lpstr>大阪ことば学　尾上（1999）</vt:lpstr>
      <vt:lpstr>大阪人の笑いと言葉</vt:lpstr>
      <vt:lpstr>PowerPoint プレゼンテーション</vt:lpstr>
      <vt:lpstr>PowerPoint プレゼンテーション</vt:lpstr>
      <vt:lpstr>PowerPoint プレゼンテーション</vt:lpstr>
      <vt:lpstr>結論</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関西の笑い と事態把握</dc:title>
  <dc:creator>okatomoyuki</dc:creator>
  <cp:lastModifiedBy>智之 岡</cp:lastModifiedBy>
  <cp:revision>31</cp:revision>
  <dcterms:created xsi:type="dcterms:W3CDTF">2019-08-18T03:20:46Z</dcterms:created>
  <dcterms:modified xsi:type="dcterms:W3CDTF">2019-08-22T04:53:41Z</dcterms:modified>
</cp:coreProperties>
</file>