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63" r:id="rId2"/>
    <p:sldId id="264" r:id="rId3"/>
    <p:sldId id="261" r:id="rId4"/>
    <p:sldId id="262" r:id="rId5"/>
  </p:sldIdLst>
  <p:sldSz cx="6858000" cy="9906000" type="A4"/>
  <p:notesSz cx="6742113" cy="9875838"/>
  <p:defaultTextStyle>
    <a:defPPr>
      <a:defRPr lang="ja-JP"/>
    </a:defPPr>
    <a:lvl1pPr marL="0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kumimoji="1"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h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C4EE"/>
    <a:srgbClr val="7030A0"/>
    <a:srgbClr val="6600CC"/>
    <a:srgbClr val="000000"/>
    <a:srgbClr val="FFCCCC"/>
    <a:srgbClr val="9966FF"/>
    <a:srgbClr val="CC99FF"/>
    <a:srgbClr val="9999FF"/>
    <a:srgbClr val="FFCCFF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1860" autoAdjust="0"/>
  </p:normalViewPr>
  <p:slideViewPr>
    <p:cSldViewPr snapToGrid="0">
      <p:cViewPr>
        <p:scale>
          <a:sx n="75" d="100"/>
          <a:sy n="75" d="100"/>
        </p:scale>
        <p:origin x="360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1000" cy="495300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9527" y="1"/>
            <a:ext cx="2921000" cy="495300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r">
              <a:defRPr sz="1200"/>
            </a:lvl1pPr>
          </a:lstStyle>
          <a:p>
            <a:fld id="{C9E9B5E5-C93D-45A8-BAC5-BBA2EA7043E7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6663"/>
            <a:ext cx="23066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8" rIns="91419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690" y="4752975"/>
            <a:ext cx="5392737" cy="3887789"/>
          </a:xfrm>
          <a:prstGeom prst="rect">
            <a:avLst/>
          </a:prstGeom>
        </p:spPr>
        <p:txBody>
          <a:bodyPr vert="horz" lIns="91419" tIns="45708" rIns="91419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80538"/>
            <a:ext cx="2921000" cy="495300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9527" y="9380538"/>
            <a:ext cx="2921000" cy="495300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r">
              <a:defRPr sz="1200"/>
            </a:lvl1pPr>
          </a:lstStyle>
          <a:p>
            <a:fld id="{C5EEC73E-FB98-401A-8ECE-E80BF60DF6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9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0C7A7-796C-443D-AD93-0A7CE5D776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07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0C7A7-796C-443D-AD93-0A7CE5D776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31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0C7A7-796C-443D-AD93-0A7CE5D7768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067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0C7A7-796C-443D-AD93-0A7CE5D7768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16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89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6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31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1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7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87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50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97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71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8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58953-DA4D-4688-B1F3-8BFF44BFC912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AEF69-0888-4D59-B099-3B77E22A8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75860"/>
              </p:ext>
            </p:extLst>
          </p:nvPr>
        </p:nvGraphicFramePr>
        <p:xfrm>
          <a:off x="201483" y="931071"/>
          <a:ext cx="6476400" cy="889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00"/>
                <a:gridCol w="70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4400"/>
                <a:gridCol w="284400"/>
                <a:gridCol w="284400"/>
                <a:gridCol w="284400"/>
                <a:gridCol w="284400"/>
              </a:tblGrid>
              <a:tr h="259438">
                <a:tc rowSpan="23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700" dirty="0" smtClean="0">
                          <a:solidFill>
                            <a:schemeClr val="bg1"/>
                          </a:solidFill>
                        </a:rPr>
                        <a:t>外国語の指導法　</a:t>
                      </a:r>
                      <a:r>
                        <a:rPr kumimoji="1" lang="en-US" altLang="ja-JP" sz="1700" dirty="0" smtClean="0">
                          <a:solidFill>
                            <a:schemeClr val="bg1"/>
                          </a:solidFill>
                        </a:rPr>
                        <a:t>【</a:t>
                      </a:r>
                      <a:r>
                        <a:rPr kumimoji="1" lang="ja-JP" altLang="en-US" sz="1700" dirty="0" smtClean="0">
                          <a:solidFill>
                            <a:schemeClr val="bg1"/>
                          </a:solidFill>
                        </a:rPr>
                        <a:t>２単位程度を想定</a:t>
                      </a:r>
                      <a:r>
                        <a:rPr kumimoji="1" lang="en-US" altLang="ja-JP" sz="1700" dirty="0" smtClean="0">
                          <a:solidFill>
                            <a:schemeClr val="bg1"/>
                          </a:solidFill>
                        </a:rPr>
                        <a:t>】</a:t>
                      </a:r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授業実践に必要な知識・理解</a:t>
                      </a:r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ja-JP" altLang="en-US" sz="800" b="1" spc="0" dirty="0" smtClean="0">
                          <a:solidFill>
                            <a:schemeClr val="tx1"/>
                          </a:solidFill>
                        </a:rPr>
                        <a:t>小学校外国語教育についての基本的な知識・理解</a:t>
                      </a:r>
                      <a:endParaRPr kumimoji="1" lang="en-US" altLang="ja-JP" sz="800" b="1" spc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/>
                      <a:endParaRPr kumimoji="1" lang="ja-JP" altLang="en-US" sz="800" dirty="0"/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学習指導要領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主教材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小・中・高等学校の連携と小学校の役割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児童や学校の多様性への対応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子どもの第二言語習得についての知識とその活用</a:t>
                      </a:r>
                      <a:endParaRPr kumimoji="1" lang="ja-JP" altLang="en-US" sz="800" b="1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言語使用を通した言語習得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音声によるインプットの内容を類推し、理解するプロセス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spc="-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児童の発達段階の特徴を踏まえた音声によるインプットの在り方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コミュニケーションの目的や場面、状況に応じて他者に配慮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しながら、伝え合う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こと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受信から発信、音声から文字へと進むプロセス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国語教育との連携等によることばの面白さや豊かさへの気づき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授業実践</a:t>
                      </a:r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指導技術</a:t>
                      </a:r>
                      <a:endParaRPr kumimoji="1" lang="ja-JP" altLang="en-US" sz="800" b="1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英語での語りかけ方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児童の発話の引き出し方、児童とのやり取りの進め方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文字言語との出合わせ方、読む活動・書く活動への導き方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授業づくり</a:t>
                      </a:r>
                      <a:endParaRPr kumimoji="1" lang="ja-JP" altLang="en-US" sz="800" b="1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題材の選定、教材研究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学習到達目標、指導計画（</a:t>
                      </a:r>
                      <a:r>
                        <a:rPr kumimoji="1" lang="en-US" altLang="ja-JP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時間の授業づくり、年間指導計画・単元計画・学習指導案等）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en-US" altLang="ja-JP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等とのティーム・ティーチングによる指導の在り方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en-US" altLang="ja-JP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ICT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等の活用の仕方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学習状況の評価（パフォーマンス評価や学習到達目標の活用を含む）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59438">
                <a:tc rowSpan="1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外国語に関する専門的事項</a:t>
                      </a:r>
                      <a:endParaRPr kumimoji="1" lang="en-US" altLang="ja-JP" sz="17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/>
                      <a:r>
                        <a:rPr kumimoji="1" lang="en-US" altLang="ja-JP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１単位程度を想定</a:t>
                      </a:r>
                      <a:r>
                        <a:rPr kumimoji="1" lang="en-US" altLang="ja-JP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授業実践に必要な</a:t>
                      </a:r>
                      <a:endParaRPr kumimoji="1" lang="en-US" altLang="ja-JP" sz="17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英語力と知識</a:t>
                      </a:r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授業実践に必要な英語力</a:t>
                      </a:r>
                      <a:endParaRPr kumimoji="1" lang="ja-JP" altLang="en-US" sz="800" b="1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聞くこと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話すこと（やり取り・発表）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読むこと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書くこと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spc="-5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英語に関する背景的な知識</a:t>
                      </a:r>
                      <a:endParaRPr kumimoji="1" lang="ja-JP" altLang="en-US" sz="800" b="1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英語に関する基本的な知識（音声・語彙・文構造・文法・正書法等）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第二言語習得に関する基本的な知識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児童文学（絵本、子ども向けの歌や詩等）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異文化理解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-3280648" y="-3266338"/>
            <a:ext cx="397588" cy="81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6839" tIns="98419" rIns="196839" bIns="9841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3874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59729" y="103548"/>
            <a:ext cx="6559909" cy="7578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小学校教員養成課程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外国語</a:t>
            </a:r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（英語）コア・</a:t>
            </a:r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カリキュラム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チェックリスト</a:t>
            </a:r>
          </a:p>
        </p:txBody>
      </p:sp>
    </p:spTree>
    <p:extLst>
      <p:ext uri="{BB962C8B-B14F-4D97-AF65-F5344CB8AC3E}">
        <p14:creationId xmlns:p14="http://schemas.microsoft.com/office/powerpoint/2010/main" val="412931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92559"/>
              </p:ext>
            </p:extLst>
          </p:nvPr>
        </p:nvGraphicFramePr>
        <p:xfrm>
          <a:off x="214083" y="965937"/>
          <a:ext cx="6451200" cy="855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00"/>
                <a:gridCol w="75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4400"/>
                <a:gridCol w="284400"/>
                <a:gridCol w="284400"/>
                <a:gridCol w="284400"/>
                <a:gridCol w="284400"/>
              </a:tblGrid>
              <a:tr h="0">
                <a:tc rowSpan="24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700" dirty="0" smtClean="0">
                          <a:solidFill>
                            <a:schemeClr val="bg1"/>
                          </a:solidFill>
                        </a:rPr>
                        <a:t>英語科の指導法　</a:t>
                      </a:r>
                      <a:r>
                        <a:rPr kumimoji="1" lang="en-US" altLang="ja-JP" sz="1700" dirty="0" smtClean="0">
                          <a:solidFill>
                            <a:schemeClr val="bg1"/>
                          </a:solidFill>
                        </a:rPr>
                        <a:t>【</a:t>
                      </a:r>
                      <a:r>
                        <a:rPr kumimoji="1" lang="ja-JP" altLang="en-US" sz="1700" dirty="0" smtClean="0">
                          <a:solidFill>
                            <a:schemeClr val="bg1"/>
                          </a:solidFill>
                        </a:rPr>
                        <a:t>８単位程度を想定</a:t>
                      </a:r>
                      <a:r>
                        <a:rPr kumimoji="1" lang="en-US" altLang="ja-JP" sz="1700" dirty="0" smtClean="0">
                          <a:solidFill>
                            <a:schemeClr val="bg1"/>
                          </a:solidFill>
                        </a:rPr>
                        <a:t>】</a:t>
                      </a:r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000"/>
                        </a:lnSpc>
                      </a:pP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000"/>
                        </a:lnSpc>
                      </a:pPr>
                      <a:endParaRPr kumimoji="1" lang="ja-JP" altLang="en-US" sz="7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000"/>
                        </a:lnSpc>
                      </a:pPr>
                      <a:r>
                        <a:rPr kumimoji="1" lang="en-US" altLang="ja-JP" sz="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3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000"/>
                        </a:lnSpc>
                      </a:pPr>
                      <a:r>
                        <a:rPr kumimoji="1" lang="en-US" altLang="ja-JP" sz="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3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000"/>
                        </a:lnSpc>
                      </a:pPr>
                      <a:r>
                        <a:rPr kumimoji="1" lang="en-US" altLang="ja-JP" sz="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3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000"/>
                        </a:lnSpc>
                      </a:pPr>
                      <a:r>
                        <a:rPr kumimoji="1" lang="en-US" altLang="ja-JP" sz="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3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000"/>
                        </a:lnSpc>
                      </a:pPr>
                      <a:r>
                        <a:rPr kumimoji="1" lang="en-US" altLang="ja-JP" sz="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3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カリキュラム／シラバス</a:t>
                      </a:r>
                      <a:endParaRPr kumimoji="1" lang="ja-JP" altLang="en-US" sz="1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学習指導要領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教科用図書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目標設定・指導計画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小・中・高等学校の連携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0" indent="0" algn="ctr">
                        <a:lnSpc>
                          <a:spcPts val="1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生徒の資質・能力を高める指導</a:t>
                      </a:r>
                      <a:endParaRPr kumimoji="1" lang="ja-JP" altLang="en-US" sz="1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聞くことの指導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読むことの指導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話すこと（やり取り・発表）の指導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書くことの指導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領域統合型の言語活動の指導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英語の音声的な特徴に関する指導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文字に関する指導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語彙・表現に関する指導</a:t>
                      </a:r>
                      <a:endParaRPr kumimoji="1" lang="en-US" altLang="ja-JP" sz="700" kern="1200" spc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文法に関する指導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異文化理解に関する指導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教材研究・</a:t>
                      </a:r>
                      <a:r>
                        <a:rPr kumimoji="1" lang="en-US" altLang="ja-JP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ICT</a:t>
                      </a: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等の活用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英語でのインタラクション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</a:t>
                      </a: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等とのティーム・ティーチング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生徒の特性や習熟度に応じた指導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授業づくり</a:t>
                      </a:r>
                      <a:endParaRPr kumimoji="1" lang="ja-JP" altLang="en-US" sz="1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学習到達目標に基づく授業の組み立て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学習指導案の作成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学習評価</a:t>
                      </a:r>
                      <a:endParaRPr kumimoji="1" lang="ja-JP" altLang="en-US" sz="1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観点別学習状況の評価、評価規準の設定、評定への総括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言語能力の測定と評価（パフォーマンス評価等を含む）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000"/>
                        </a:lnSpc>
                      </a:pPr>
                      <a:r>
                        <a:rPr kumimoji="1" lang="ja-JP" altLang="en-US" sz="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第二言語習得</a:t>
                      </a:r>
                      <a:endParaRPr kumimoji="1" lang="ja-JP" altLang="en-US" sz="1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7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第二言語習得に関する知識とその活用</a:t>
                      </a:r>
                      <a:endParaRPr kumimoji="1" lang="ja-JP" altLang="en-US" sz="7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7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000"/>
                        </a:lnSpc>
                      </a:pPr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000"/>
                        </a:lnSpc>
                      </a:pPr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000"/>
                        </a:lnSpc>
                      </a:pPr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000"/>
                        </a:lnSpc>
                      </a:pPr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000"/>
                        </a:lnSpc>
                      </a:pPr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000"/>
                        </a:lnSpc>
                      </a:pPr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16000">
                <a:tc rowSpan="15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英語科に関する専門的事項</a:t>
                      </a:r>
                      <a:endParaRPr kumimoji="1" lang="en-US" altLang="ja-JP" sz="17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/>
                      <a:r>
                        <a:rPr kumimoji="1" lang="en-US" altLang="ja-JP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7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単位</a:t>
                      </a:r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程度を想定</a:t>
                      </a:r>
                      <a:r>
                        <a:rPr kumimoji="1" lang="en-US" altLang="ja-JP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500"/>
                        </a:lnSpc>
                      </a:pPr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500"/>
                        </a:lnSpc>
                      </a:pPr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500"/>
                        </a:lnSpc>
                      </a:pPr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500"/>
                        </a:lnSpc>
                      </a:pPr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ts val="1500"/>
                        </a:lnSpc>
                      </a:pPr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英語</a:t>
                      </a:r>
                      <a:endParaRPr kumimoji="1" lang="en-US" altLang="ja-JP" sz="13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コミュニケーション</a:t>
                      </a:r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聞くこと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0" algn="l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読むこと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0" algn="l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話すこと（やり取り・発表）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書くこと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領域統合型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の言語活動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英語学</a:t>
                      </a:r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英語の音声の仕組み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英文法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英語の歴史的変遷、国際共通語としての英語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英語文学</a:t>
                      </a:r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文学作品における英語表現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文学作品から見る多様な文化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英語で書かれた代表的な文学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異文化</a:t>
                      </a:r>
                      <a:endParaRPr kumimoji="1" lang="en-US" altLang="ja-JP" sz="13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3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理解</a:t>
                      </a:r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異文化コミュニケーション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異文化交流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3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英語が使われている国・地域の歴史・社会・文化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>
                        <a:lnSpc>
                          <a:spcPts val="1500"/>
                        </a:lnSpc>
                      </a:pP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-3280648" y="-3266338"/>
            <a:ext cx="397588" cy="81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6839" tIns="98419" rIns="196839" bIns="9841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3874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59729" y="103548"/>
            <a:ext cx="6559909" cy="7578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中・高等学校教員養成課程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外国語</a:t>
            </a:r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（英語）コア・</a:t>
            </a:r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カリキュラム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チェックリスト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9077" y="6959918"/>
            <a:ext cx="4495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700" dirty="0" smtClean="0">
                <a:solidFill>
                  <a:schemeClr val="bg1"/>
                </a:solidFill>
              </a:rPr>
              <a:t>20</a:t>
            </a:r>
            <a:endParaRPr kumimoji="1" lang="ja-JP" alt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56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93420"/>
              </p:ext>
            </p:extLst>
          </p:nvPr>
        </p:nvGraphicFramePr>
        <p:xfrm>
          <a:off x="632452" y="1121758"/>
          <a:ext cx="5614461" cy="870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9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2995"/>
                <a:gridCol w="282995"/>
                <a:gridCol w="282995"/>
                <a:gridCol w="282995"/>
                <a:gridCol w="282995"/>
              </a:tblGrid>
              <a:tr h="259438">
                <a:tc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rowSpan="18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指導に必要な知識・技能</a:t>
                      </a:r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ja-JP" altLang="en-US" sz="800" b="0" spc="0" dirty="0" smtClean="0">
                          <a:solidFill>
                            <a:schemeClr val="tx1"/>
                          </a:solidFill>
                        </a:rPr>
                        <a:t>学習指導要領</a:t>
                      </a:r>
                      <a:endParaRPr kumimoji="1" lang="en-US" altLang="ja-JP" sz="800" b="0" spc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/>
                      <a:endParaRPr kumimoji="1" lang="ja-JP" altLang="en-US" sz="800" dirty="0"/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主教材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子どもの第二言語習得についての知識とその活用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英語での語りかけ方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児童の発話の引き出し方、児童とのやり取りの進め方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文字言語との出合わせ方、読む活動・書く活動への導き方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題材の選定、教材研究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学習到達目標、指導計画（</a:t>
                      </a:r>
                      <a:r>
                        <a:rPr kumimoji="1" lang="en-US" altLang="ja-JP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時間の授業づくり、単元計画・学習指導案）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spc="-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en-US" altLang="ja-JP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等とのティーム・ティーチングによる指導の在り方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en-US" altLang="ja-JP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ICT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等の活用の仕方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学習状況の評価（パフォーマンス評価や学習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到達目標の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活用を含む）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小・中・高等学校の連携と小学校の役割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指導計画（年間指導計画・短時間学習）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英語に関する基本的な知識（音声・語彙・文構造・文法・正書法等）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第二言語習得に関する基本的な知識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児童文学（絵本、子ども向けの歌や詩等）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異文化理解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児童や学校の多様性への対応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59438"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rowSpan="8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英語力</a:t>
                      </a:r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授業で扱う主たる英語表現の正しい運用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発音や強勢・リズム・イントネーションを意識した発話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板書や提示物における英語の正しい表記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en-US" altLang="ja-JP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等と授業について打ち合わせをするための表現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クラスルーム・イングリッシュを土台にした意味のあるやり取り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spc="-5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児童の発話や行動に対する適切な言い直し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児童の理解に合わせた適切な言い換え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児童の発話や行動に対する即興的な反応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38"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</a:tr>
              <a:tr h="259438">
                <a:tc rowSpan="4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授業研究</a:t>
                      </a:r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授業観察（中学校の授業観察も含む）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授業公開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公開授業等の企画・運営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モデルとなる授業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4EE"/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-3280648" y="-3266338"/>
            <a:ext cx="397588" cy="81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6839" tIns="98419" rIns="196839" bIns="9841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3874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59729" y="103547"/>
            <a:ext cx="6559909" cy="90913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小学校</a:t>
            </a:r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教員</a:t>
            </a:r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外国語</a:t>
            </a:r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（英語）コア・</a:t>
            </a:r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カリキュラム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チェックリスト</a:t>
            </a:r>
          </a:p>
        </p:txBody>
      </p:sp>
    </p:spTree>
    <p:extLst>
      <p:ext uri="{BB962C8B-B14F-4D97-AF65-F5344CB8AC3E}">
        <p14:creationId xmlns:p14="http://schemas.microsoft.com/office/powerpoint/2010/main" val="109093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88686"/>
              </p:ext>
            </p:extLst>
          </p:nvPr>
        </p:nvGraphicFramePr>
        <p:xfrm>
          <a:off x="632455" y="1430203"/>
          <a:ext cx="5614461" cy="789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9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2995"/>
                <a:gridCol w="282995"/>
                <a:gridCol w="282995"/>
                <a:gridCol w="282995"/>
                <a:gridCol w="282995"/>
              </a:tblGrid>
              <a:tr h="259438">
                <a:tc>
                  <a:txBody>
                    <a:bodyPr/>
                    <a:lstStyle/>
                    <a:p>
                      <a:pPr marL="0" indent="0" algn="ctr"/>
                      <a:endParaRPr kumimoji="1" lang="ja-JP" alt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rowSpan="6"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700" dirty="0">
                          <a:solidFill>
                            <a:schemeClr val="bg1"/>
                          </a:solidFill>
                        </a:rPr>
                        <a:t>指導技術</a:t>
                      </a: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ja-JP" altLang="en-US" sz="800" b="0" spc="0" dirty="0">
                          <a:solidFill>
                            <a:schemeClr val="tx1"/>
                          </a:solidFill>
                        </a:rPr>
                        <a:t>５つの領域別の</a:t>
                      </a:r>
                      <a:r>
                        <a:rPr kumimoji="1" lang="ja-JP" altLang="en-US" sz="800" b="0" strike="noStrike" spc="0" dirty="0">
                          <a:solidFill>
                            <a:schemeClr val="tx1"/>
                          </a:solidFill>
                        </a:rPr>
                        <a:t>目標に基づく</a:t>
                      </a:r>
                      <a:r>
                        <a:rPr kumimoji="1" lang="ja-JP" altLang="en-US" sz="800" b="0" spc="0" dirty="0">
                          <a:solidFill>
                            <a:schemeClr val="tx1"/>
                          </a:solidFill>
                        </a:rPr>
                        <a:t>指導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endParaRPr kumimoji="1" lang="ja-JP" altLang="en-US" sz="800" b="0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/>
                      <a:endParaRPr kumimoji="1" lang="ja-JP" altLang="en-US" sz="800" dirty="0"/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音声指導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語彙・表現指導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文法指導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英語でのインタラクション（ティーチャー・トークを含む）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若手教員等への指導技術の指導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38">
                <a:tc rowSpan="12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授業づくり</a:t>
                      </a:r>
                      <a:endParaRPr kumimoji="1" lang="ja-JP" altLang="en-U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アクション・リサーチなどに基づく授業改善</a:t>
                      </a:r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領域</a:t>
                      </a:r>
                      <a:r>
                        <a:rPr kumimoji="1" lang="ja-JP" altLang="en-US" sz="800" spc="0" dirty="0">
                          <a:solidFill>
                            <a:schemeClr val="tx1"/>
                          </a:solidFill>
                        </a:rPr>
                        <a:t>別</a:t>
                      </a:r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の学習到達目標の設定と改善</a:t>
                      </a:r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sng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spc="-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学習到達目標に基づく年間指導計画・単元計画の作成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授業の組み立て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学習指導案の作成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教科用図書</a:t>
                      </a:r>
                      <a:r>
                        <a:rPr kumimoji="1" lang="ja-JP" altLang="en-US" sz="800" strike="noStrike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を活用した授業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strike="noStrike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生徒による学習の振り返り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en-US" altLang="ja-JP" sz="800" kern="12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</a:t>
                      </a:r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等とのティーム・ティーチング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教材研究・</a:t>
                      </a:r>
                      <a:r>
                        <a:rPr kumimoji="1" lang="en-US" altLang="ja-JP" sz="800" kern="12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ICT</a:t>
                      </a:r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等の活用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パフォーマンス評価を含む５つの領域の総合的な評価（テスト作成を含む）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授業研究会等の企画・運営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モデルとなる授業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9438">
                <a:tc rowSpan="8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専門知識</a:t>
                      </a:r>
                    </a:p>
                  </a:txBody>
                  <a:tcPr marL="196839" marR="196839" marT="98419" marB="98419" vert="eaVert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第二言語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習得</a:t>
                      </a:r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vert="eaVert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学習指導要領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vert="eaVert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小・中・高等学校連携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vert="eaVert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カリキュラム開発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英語教育の最新事情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教職に役立つ英文法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音声指導に役立つ英語音声学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vert="eaVert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異文化交流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11188"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1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59438"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/>
                      <a:r>
                        <a:rPr kumimoji="1" lang="en-US" altLang="ja-JP" sz="9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kumimoji="1" lang="ja-JP" altLang="en-US" sz="400" b="0" spc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438">
                <a:tc rowSpan="2"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kumimoji="1" lang="ja-JP" altLang="en-US" sz="1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英語力</a:t>
                      </a:r>
                      <a:endParaRPr kumimoji="1" lang="ja-JP" alt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英語力向上研修（高度な言語活動の体験を含む。集中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合宿、</a:t>
                      </a:r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オンライン</a:t>
                      </a:r>
                      <a:r>
                        <a:rPr kumimoji="1" lang="ja-JP" altLang="en-US" sz="800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学習、短期・中長期海外</a:t>
                      </a:r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研修など）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259438"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kumimoji="1" lang="ja-JP" altLang="en-US" sz="800" kern="1200" spc="-5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2080" marR="132080" marT="66040" marB="6604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r>
                        <a:rPr kumimoji="1" lang="ja-JP" altLang="en-US" sz="800" b="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英語の</a:t>
                      </a:r>
                      <a:r>
                        <a:rPr kumimoji="1" lang="ja-JP" altLang="en-US" sz="800" kern="1200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外部資格・検定試験（４技能型）を活用した英語力の自己モニター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1280160" rtl="0" eaLnBrk="1" latinLnBrk="0" hangingPunct="1"/>
                      <a:endParaRPr kumimoji="1" lang="ja-JP" altLang="en-US" sz="800" kern="1200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</a:tbl>
          </a:graphicData>
        </a:graphic>
      </p:graphicFrame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-3280648" y="-3266338"/>
            <a:ext cx="397588" cy="81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6839" tIns="98419" rIns="196839" bIns="9841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3874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9729" y="103547"/>
            <a:ext cx="6559909" cy="90913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中・高等学校</a:t>
            </a:r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教員</a:t>
            </a:r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外国語</a:t>
            </a:r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（英語）コア・</a:t>
            </a:r>
            <a:r>
              <a:rPr lang="ja-JP" altLang="en-US" sz="1444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カリキュラム</a:t>
            </a:r>
            <a:endParaRPr lang="en-US" altLang="ja-JP" sz="1444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444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チェックリスト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2455" y="9386888"/>
            <a:ext cx="42591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５つの領域：「聞くこと」「読むこと」「話すこと（やり取り）」「話すこと（発表）」「書くこと」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836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</TotalTime>
  <Words>1216</Words>
  <Application>Microsoft Office PowerPoint</Application>
  <PresentationFormat>A4 210 x 297 mm</PresentationFormat>
  <Paragraphs>218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Kasuya</dc:creator>
  <cp:lastModifiedBy>内野駿介</cp:lastModifiedBy>
  <cp:revision>196</cp:revision>
  <cp:lastPrinted>2017-03-10T10:12:43Z</cp:lastPrinted>
  <dcterms:created xsi:type="dcterms:W3CDTF">2016-07-29T06:39:25Z</dcterms:created>
  <dcterms:modified xsi:type="dcterms:W3CDTF">2017-03-29T11:07:59Z</dcterms:modified>
</cp:coreProperties>
</file>